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693400" cy="7562850"/>
  <p:notesSz cx="10693400" cy="75628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48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6D3DA-E14B-476F-A4E7-5A01BE83BDF8}" type="datetimeFigureOut">
              <a:rPr lang="sv-SE" smtClean="0"/>
              <a:t>2021-06-03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DD85B-83C1-42C8-A4EB-4253C818B5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28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343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713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668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287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2194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608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6035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481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7306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72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77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394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278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081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912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8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3141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D85B-83C1-42C8-A4EB-4253C818B5C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847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5552" y="381609"/>
            <a:ext cx="9542294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005300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005300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005300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"/>
            <a:ext cx="10692003" cy="75599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4470" y="404310"/>
            <a:ext cx="8044459" cy="560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005300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6215" y="1354683"/>
            <a:ext cx="8460968" cy="3051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1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35505" y="1330299"/>
            <a:ext cx="5091430" cy="381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3305" algn="l"/>
              </a:tabLst>
            </a:pPr>
            <a:r>
              <a:rPr sz="2000" i="1" spc="140" dirty="0">
                <a:latin typeface="Times New Roman"/>
                <a:cs typeface="Times New Roman"/>
              </a:rPr>
              <a:t>Táhirih	</a:t>
            </a:r>
            <a:r>
              <a:rPr sz="2000" i="1" spc="125" dirty="0">
                <a:latin typeface="Times New Roman"/>
                <a:cs typeface="Times New Roman"/>
              </a:rPr>
              <a:t>föddes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30" dirty="0">
                <a:latin typeface="Times New Roman"/>
                <a:cs typeface="Times New Roman"/>
              </a:rPr>
              <a:t>Qazvin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1817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marR="716280">
              <a:lnSpc>
                <a:spcPts val="2160"/>
              </a:lnSpc>
            </a:pPr>
            <a:r>
              <a:rPr sz="2000" i="1" spc="140" dirty="0">
                <a:latin typeface="Times New Roman"/>
                <a:cs typeface="Times New Roman"/>
              </a:rPr>
              <a:t>Hennes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far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ledande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mulla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lärare,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liksom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farbror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683260">
              <a:lnSpc>
                <a:spcPts val="2160"/>
              </a:lnSpc>
              <a:spcBef>
                <a:spcPts val="5"/>
              </a:spcBef>
              <a:tabLst>
                <a:tab pos="1440815" algn="l"/>
                <a:tab pos="3660140" algn="l"/>
              </a:tabLst>
            </a:pPr>
            <a:r>
              <a:rPr sz="2000" i="1" spc="135" dirty="0">
                <a:latin typeface="Times New Roman"/>
                <a:cs typeface="Times New Roman"/>
              </a:rPr>
              <a:t>Redan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	barn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blev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	</a:t>
            </a:r>
            <a:r>
              <a:rPr sz="2000" i="1" spc="185" dirty="0">
                <a:latin typeface="Times New Roman"/>
                <a:cs typeface="Times New Roman"/>
              </a:rPr>
              <a:t>känd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Qazvin </a:t>
            </a:r>
            <a:r>
              <a:rPr sz="2000" i="1" spc="170" dirty="0">
                <a:latin typeface="Times New Roman"/>
                <a:cs typeface="Times New Roman"/>
              </a:rPr>
              <a:t>som underbarn </a:t>
            </a:r>
            <a:r>
              <a:rPr sz="2000" i="1" spc="185" dirty="0">
                <a:latin typeface="Times New Roman"/>
                <a:cs typeface="Times New Roman"/>
              </a:rPr>
              <a:t>med </a:t>
            </a:r>
            <a:r>
              <a:rPr sz="2000" i="1" spc="125" dirty="0">
                <a:latin typeface="Times New Roman"/>
                <a:cs typeface="Times New Roman"/>
              </a:rPr>
              <a:t>ovanlig </a:t>
            </a:r>
            <a:r>
              <a:rPr sz="2000" i="1" spc="13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intelligens.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5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i="1" spc="25" dirty="0">
                <a:latin typeface="Times New Roman"/>
                <a:cs typeface="Times New Roman"/>
              </a:rPr>
              <a:t>På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tiden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Iran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behandlades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kvinnorna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närmast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30" dirty="0">
                <a:latin typeface="Times New Roman"/>
                <a:cs typeface="Times New Roman"/>
              </a:rPr>
              <a:t>boskap. </a:t>
            </a:r>
            <a:r>
              <a:rPr sz="2000" i="1" spc="65" dirty="0">
                <a:latin typeface="Times New Roman"/>
                <a:cs typeface="Times New Roman"/>
              </a:rPr>
              <a:t>De </a:t>
            </a:r>
            <a:r>
              <a:rPr sz="2000" i="1" spc="175" dirty="0">
                <a:latin typeface="Times New Roman"/>
                <a:cs typeface="Times New Roman"/>
              </a:rPr>
              <a:t>måste </a:t>
            </a:r>
            <a:r>
              <a:rPr sz="2000" i="1" spc="114" dirty="0">
                <a:latin typeface="Times New Roman"/>
                <a:cs typeface="Times New Roman"/>
              </a:rPr>
              <a:t>alltid </a:t>
            </a:r>
            <a:r>
              <a:rPr sz="2000" i="1" spc="110" dirty="0">
                <a:latin typeface="Times New Roman"/>
                <a:cs typeface="Times New Roman"/>
              </a:rPr>
              <a:t>vare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helt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beslöjade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när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visade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offentligt.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5505" y="5341378"/>
            <a:ext cx="4935855" cy="14268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barn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fick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tillåtelse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lyssna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 </a:t>
            </a:r>
            <a:r>
              <a:rPr sz="2000" i="1" spc="130" dirty="0">
                <a:latin typeface="Times New Roman"/>
                <a:cs typeface="Times New Roman"/>
              </a:rPr>
              <a:t>sin </a:t>
            </a:r>
            <a:r>
              <a:rPr sz="2000" i="1" spc="150" dirty="0">
                <a:latin typeface="Times New Roman"/>
                <a:cs typeface="Times New Roman"/>
              </a:rPr>
              <a:t>pappas </a:t>
            </a:r>
            <a:r>
              <a:rPr sz="2000" i="1" spc="155" dirty="0">
                <a:latin typeface="Times New Roman"/>
                <a:cs typeface="Times New Roman"/>
              </a:rPr>
              <a:t>undervisning </a:t>
            </a:r>
            <a:r>
              <a:rPr sz="2000" i="1" spc="180" dirty="0">
                <a:latin typeface="Times New Roman"/>
                <a:cs typeface="Times New Roman"/>
              </a:rPr>
              <a:t>när </a:t>
            </a:r>
            <a:r>
              <a:rPr sz="2000" i="1" spc="220" dirty="0">
                <a:latin typeface="Times New Roman"/>
                <a:cs typeface="Times New Roman"/>
              </a:rPr>
              <a:t>han </a:t>
            </a:r>
            <a:r>
              <a:rPr sz="2000" i="1" spc="22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föreläste. </a:t>
            </a:r>
            <a:r>
              <a:rPr sz="2000" i="1" spc="185" dirty="0">
                <a:latin typeface="Times New Roman"/>
                <a:cs typeface="Times New Roman"/>
              </a:rPr>
              <a:t>Men </a:t>
            </a:r>
            <a:r>
              <a:rPr sz="2000" i="1" spc="150" dirty="0">
                <a:latin typeface="Times New Roman"/>
                <a:cs typeface="Times New Roman"/>
              </a:rPr>
              <a:t>eftersom </a:t>
            </a:r>
            <a:r>
              <a:rPr sz="2000" i="1" spc="160" dirty="0">
                <a:latin typeface="Times New Roman"/>
                <a:cs typeface="Times New Roman"/>
              </a:rPr>
              <a:t>kvinnor inte </a:t>
            </a:r>
            <a:r>
              <a:rPr sz="2000" i="1" spc="114" dirty="0">
                <a:latin typeface="Times New Roman"/>
                <a:cs typeface="Times New Roman"/>
              </a:rPr>
              <a:t>fick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vara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204" dirty="0">
                <a:latin typeface="Times New Roman"/>
                <a:cs typeface="Times New Roman"/>
              </a:rPr>
              <a:t>samma </a:t>
            </a:r>
            <a:r>
              <a:rPr sz="2000" i="1" spc="229" dirty="0">
                <a:latin typeface="Times New Roman"/>
                <a:cs typeface="Times New Roman"/>
              </a:rPr>
              <a:t>rum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200" dirty="0">
                <a:latin typeface="Times New Roman"/>
                <a:cs typeface="Times New Roman"/>
              </a:rPr>
              <a:t>män, </a:t>
            </a:r>
            <a:r>
              <a:rPr sz="2000" i="1" spc="175" dirty="0">
                <a:latin typeface="Times New Roman"/>
                <a:cs typeface="Times New Roman"/>
              </a:rPr>
              <a:t>måste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21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sitta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bakom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ett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draperi.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906704" y="1222921"/>
            <a:ext cx="3454400" cy="5459730"/>
            <a:chOff x="6906704" y="1222921"/>
            <a:chExt cx="3454400" cy="545973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6704" y="1222921"/>
              <a:ext cx="3369398" cy="25570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06158" y="4301972"/>
              <a:ext cx="3254495" cy="238006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48612" y="6583667"/>
            <a:ext cx="19907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Táhirihs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hem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Qazvin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47862" y="446804"/>
            <a:ext cx="8317509" cy="56043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847862" y="446804"/>
            <a:ext cx="831786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40" dirty="0"/>
              <a:t>Táhirihs</a:t>
            </a:r>
            <a:r>
              <a:rPr spc="-20" dirty="0"/>
              <a:t> uppväxt</a:t>
            </a:r>
            <a:r>
              <a:rPr spc="-15" dirty="0"/>
              <a:t> </a:t>
            </a:r>
            <a:r>
              <a:rPr spc="-5" dirty="0"/>
              <a:t>i</a:t>
            </a:r>
            <a:r>
              <a:rPr spc="25" dirty="0"/>
              <a:t> </a:t>
            </a:r>
            <a:r>
              <a:rPr spc="-20" dirty="0"/>
              <a:t>Qazvin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10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30895" y="1351648"/>
            <a:ext cx="3878579" cy="332549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129539">
              <a:lnSpc>
                <a:spcPts val="2160"/>
              </a:lnSpc>
              <a:spcBef>
                <a:spcPts val="370"/>
              </a:spcBef>
            </a:pPr>
            <a:r>
              <a:rPr sz="2000" i="1" spc="120" dirty="0">
                <a:latin typeface="Times New Roman"/>
                <a:cs typeface="Times New Roman"/>
              </a:rPr>
              <a:t>Konferensen </a:t>
            </a:r>
            <a:r>
              <a:rPr sz="2000" i="1" spc="100" dirty="0">
                <a:latin typeface="Times New Roman"/>
                <a:cs typeface="Times New Roman"/>
              </a:rPr>
              <a:t>skulle </a:t>
            </a:r>
            <a:r>
              <a:rPr sz="2000" i="1" spc="120" dirty="0">
                <a:latin typeface="Times New Roman"/>
                <a:cs typeface="Times New Roman"/>
              </a:rPr>
              <a:t>hållas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65" dirty="0">
                <a:latin typeface="Times New Roman"/>
                <a:cs typeface="Times New Roman"/>
              </a:rPr>
              <a:t>lilla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byn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Badasht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bestod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några </a:t>
            </a:r>
            <a:r>
              <a:rPr sz="2000" i="1" spc="135" dirty="0">
                <a:latin typeface="Times New Roman"/>
                <a:cs typeface="Times New Roman"/>
              </a:rPr>
              <a:t>gårdar och </a:t>
            </a:r>
            <a:r>
              <a:rPr sz="2000" i="1" spc="150" dirty="0">
                <a:latin typeface="Times New Roman"/>
                <a:cs typeface="Times New Roman"/>
              </a:rPr>
              <a:t>trädgårdar </a:t>
            </a:r>
            <a:r>
              <a:rPr sz="2000" i="1" spc="1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60" dirty="0">
                <a:latin typeface="Times New Roman"/>
                <a:cs typeface="Times New Roman"/>
              </a:rPr>
              <a:t>användes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sommarställe.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i="1" spc="130" dirty="0">
                <a:latin typeface="Times New Roman"/>
                <a:cs typeface="Times New Roman"/>
              </a:rPr>
              <a:t>Året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125" dirty="0">
                <a:latin typeface="Times New Roman"/>
                <a:cs typeface="Times New Roman"/>
              </a:rPr>
              <a:t>1848 </a:t>
            </a:r>
            <a:r>
              <a:rPr sz="2000" i="1" spc="155" dirty="0">
                <a:latin typeface="Times New Roman"/>
                <a:cs typeface="Times New Roman"/>
              </a:rPr>
              <a:t>då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45" dirty="0">
                <a:latin typeface="Times New Roman"/>
                <a:cs typeface="Times New Roman"/>
              </a:rPr>
              <a:t>största </a:t>
            </a:r>
            <a:r>
              <a:rPr sz="2000" i="1" spc="150" dirty="0">
                <a:latin typeface="Times New Roman"/>
                <a:cs typeface="Times New Roman"/>
              </a:rPr>
              <a:t> vågen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10" dirty="0">
                <a:latin typeface="Times New Roman"/>
                <a:cs typeface="Times New Roman"/>
              </a:rPr>
              <a:t>revolter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20" dirty="0">
                <a:latin typeface="Times New Roman"/>
                <a:cs typeface="Times New Roman"/>
              </a:rPr>
              <a:t>europeisk </a:t>
            </a:r>
            <a:r>
              <a:rPr sz="2000" i="1" spc="125" dirty="0">
                <a:latin typeface="Times New Roman"/>
                <a:cs typeface="Times New Roman"/>
              </a:rPr>
              <a:t> historia,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med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början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40" dirty="0">
                <a:latin typeface="Times New Roman"/>
                <a:cs typeface="Times New Roman"/>
              </a:rPr>
              <a:t>”Februari-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revolutionen”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35" dirty="0">
                <a:latin typeface="Times New Roman"/>
                <a:cs typeface="Times New Roman"/>
              </a:rPr>
              <a:t>Paris,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skedde.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000"/>
              </a:lnSpc>
            </a:pPr>
            <a:r>
              <a:rPr sz="2000" i="1" spc="204" dirty="0">
                <a:latin typeface="Times New Roman"/>
                <a:cs typeface="Times New Roman"/>
              </a:rPr>
              <a:t>Samma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år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publicerades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”Det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</a:pPr>
            <a:r>
              <a:rPr sz="2000" i="1" spc="155" dirty="0">
                <a:latin typeface="Times New Roman"/>
                <a:cs typeface="Times New Roman"/>
              </a:rPr>
              <a:t>komunistiska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manifestet”.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00629" y="1249946"/>
            <a:ext cx="4543615" cy="279162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971197" y="3923372"/>
            <a:ext cx="42614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Byn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Badasht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där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viktiga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konferensen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hölls.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67433" y="4683162"/>
            <a:ext cx="3319278" cy="250503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402541" y="4874844"/>
            <a:ext cx="4313555" cy="216789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80" dirty="0">
                <a:latin typeface="Times New Roman"/>
                <a:cs typeface="Times New Roman"/>
              </a:rPr>
              <a:t>Nästan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samtidigt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med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konferensen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Badasht </a:t>
            </a:r>
            <a:r>
              <a:rPr sz="2000" i="1" spc="105" dirty="0">
                <a:latin typeface="Times New Roman"/>
                <a:cs typeface="Times New Roman"/>
              </a:rPr>
              <a:t>hölls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65" dirty="0">
                <a:latin typeface="Times New Roman"/>
                <a:cs typeface="Times New Roman"/>
              </a:rPr>
              <a:t>USA,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20" dirty="0">
                <a:latin typeface="Times New Roman"/>
                <a:cs typeface="Times New Roman"/>
              </a:rPr>
              <a:t>Seneca </a:t>
            </a:r>
            <a:r>
              <a:rPr sz="2000" i="1" spc="15" dirty="0">
                <a:latin typeface="Times New Roman"/>
                <a:cs typeface="Times New Roman"/>
              </a:rPr>
              <a:t>Falls, </a:t>
            </a:r>
            <a:r>
              <a:rPr sz="2000" i="1" spc="2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New </a:t>
            </a:r>
            <a:r>
              <a:rPr sz="2000" i="1" spc="65" dirty="0">
                <a:latin typeface="Times New Roman"/>
                <a:cs typeface="Times New Roman"/>
              </a:rPr>
              <a:t>York, </a:t>
            </a:r>
            <a:r>
              <a:rPr sz="2000" i="1" spc="145" dirty="0">
                <a:latin typeface="Times New Roman"/>
                <a:cs typeface="Times New Roman"/>
              </a:rPr>
              <a:t>vad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30" dirty="0">
                <a:latin typeface="Times New Roman"/>
                <a:cs typeface="Times New Roman"/>
              </a:rPr>
              <a:t>anses </a:t>
            </a:r>
            <a:r>
              <a:rPr sz="2000" i="1" spc="140" dirty="0">
                <a:latin typeface="Times New Roman"/>
                <a:cs typeface="Times New Roman"/>
              </a:rPr>
              <a:t>vara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7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första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kvinnokonferensen.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514475">
              <a:lnSpc>
                <a:spcPts val="1650"/>
              </a:lnSpc>
              <a:spcBef>
                <a:spcPts val="5"/>
              </a:spcBef>
            </a:pPr>
            <a:r>
              <a:rPr sz="1600" spc="-5" dirty="0">
                <a:latin typeface="Arial MT"/>
                <a:cs typeface="Arial MT"/>
              </a:rPr>
              <a:t>Det hus i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Seneca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Falls där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första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kvinnokonferensen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hölls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36534" y="444582"/>
            <a:ext cx="3696957" cy="56043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836534" y="444582"/>
            <a:ext cx="3696970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15" dirty="0">
                <a:solidFill>
                  <a:srgbClr val="005300"/>
                </a:solidFill>
                <a:latin typeface="Gabriola"/>
                <a:cs typeface="Gabriola"/>
              </a:rPr>
              <a:t>Konferensen</a:t>
            </a:r>
            <a:r>
              <a:rPr sz="3900" spc="-25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i</a:t>
            </a:r>
            <a:r>
              <a:rPr sz="3900" spc="-2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Badasht</a:t>
            </a:r>
            <a:endParaRPr sz="39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11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31085" y="1351648"/>
            <a:ext cx="7915275" cy="549846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226060">
              <a:lnSpc>
                <a:spcPts val="2160"/>
              </a:lnSpc>
              <a:spcBef>
                <a:spcPts val="370"/>
              </a:spcBef>
            </a:pP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180" dirty="0">
                <a:latin typeface="Times New Roman"/>
                <a:cs typeface="Times New Roman"/>
              </a:rPr>
              <a:t>hyrt </a:t>
            </a:r>
            <a:r>
              <a:rPr sz="2000" i="1" spc="135" dirty="0">
                <a:latin typeface="Times New Roman"/>
                <a:cs typeface="Times New Roman"/>
              </a:rPr>
              <a:t>tre </a:t>
            </a:r>
            <a:r>
              <a:rPr sz="2000" i="1" spc="120" dirty="0">
                <a:latin typeface="Times New Roman"/>
                <a:cs typeface="Times New Roman"/>
              </a:rPr>
              <a:t>trädgårdar,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140" dirty="0">
                <a:latin typeface="Times New Roman"/>
                <a:cs typeface="Times New Roman"/>
              </a:rPr>
              <a:t>Quddus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00" dirty="0">
                <a:latin typeface="Times New Roman"/>
                <a:cs typeface="Times New Roman"/>
              </a:rPr>
              <a:t>ledare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130" dirty="0">
                <a:latin typeface="Times New Roman"/>
                <a:cs typeface="Times New Roman"/>
              </a:rPr>
              <a:t>bábíerna,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175" dirty="0">
                <a:latin typeface="Times New Roman"/>
                <a:cs typeface="Times New Roman"/>
              </a:rPr>
              <a:t>Honom </a:t>
            </a:r>
            <a:r>
              <a:rPr sz="2000" i="1" spc="65" dirty="0">
                <a:latin typeface="Times New Roman"/>
                <a:cs typeface="Times New Roman"/>
              </a:rPr>
              <a:t>själv. </a:t>
            </a:r>
            <a:r>
              <a:rPr sz="2000" i="1" spc="125" dirty="0">
                <a:latin typeface="Times New Roman"/>
                <a:cs typeface="Times New Roman"/>
              </a:rPr>
              <a:t>81 </a:t>
            </a:r>
            <a:r>
              <a:rPr sz="2000" i="1" spc="145" dirty="0">
                <a:latin typeface="Times New Roman"/>
                <a:cs typeface="Times New Roman"/>
              </a:rPr>
              <a:t>troende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deltog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denna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första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konferensen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nya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tidsåldern.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65" dirty="0">
                <a:latin typeface="Times New Roman"/>
                <a:cs typeface="Times New Roman"/>
              </a:rPr>
              <a:t>Varje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dag </a:t>
            </a:r>
            <a:r>
              <a:rPr sz="2000" i="1" spc="155" dirty="0">
                <a:latin typeface="Times New Roman"/>
                <a:cs typeface="Times New Roman"/>
              </a:rPr>
              <a:t>uppenbarade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80" dirty="0">
                <a:latin typeface="Times New Roman"/>
                <a:cs typeface="Times New Roman"/>
              </a:rPr>
              <a:t>ny </a:t>
            </a:r>
            <a:r>
              <a:rPr sz="2000" i="1" spc="135" dirty="0">
                <a:latin typeface="Times New Roman"/>
                <a:cs typeface="Times New Roman"/>
              </a:rPr>
              <a:t>skrift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20" dirty="0">
                <a:latin typeface="Times New Roman"/>
                <a:cs typeface="Times New Roman"/>
              </a:rPr>
              <a:t>vilken </a:t>
            </a:r>
            <a:r>
              <a:rPr sz="2000" i="1" spc="165" dirty="0">
                <a:latin typeface="Times New Roman"/>
                <a:cs typeface="Times New Roman"/>
              </a:rPr>
              <a:t>Han </a:t>
            </a:r>
            <a:r>
              <a:rPr sz="2000" i="1" spc="140" dirty="0">
                <a:latin typeface="Times New Roman"/>
                <a:cs typeface="Times New Roman"/>
              </a:rPr>
              <a:t>gav </a:t>
            </a:r>
            <a:r>
              <a:rPr sz="2000" i="1" spc="114" dirty="0">
                <a:latin typeface="Times New Roman"/>
                <a:cs typeface="Times New Roman"/>
              </a:rPr>
              <a:t>varje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deltagare </a:t>
            </a:r>
            <a:r>
              <a:rPr sz="2000" i="1" spc="190" dirty="0">
                <a:latin typeface="Times New Roman"/>
                <a:cs typeface="Times New Roman"/>
              </a:rPr>
              <a:t>ett </a:t>
            </a:r>
            <a:r>
              <a:rPr sz="2000" i="1" spc="215" dirty="0">
                <a:latin typeface="Times New Roman"/>
                <a:cs typeface="Times New Roman"/>
              </a:rPr>
              <a:t>nytt </a:t>
            </a:r>
            <a:r>
              <a:rPr sz="2000" i="1" spc="210" dirty="0">
                <a:latin typeface="Times New Roman"/>
                <a:cs typeface="Times New Roman"/>
              </a:rPr>
              <a:t>namn. </a:t>
            </a:r>
            <a:r>
              <a:rPr sz="2000" i="1" spc="165" dirty="0">
                <a:latin typeface="Times New Roman"/>
                <a:cs typeface="Times New Roman"/>
              </a:rPr>
              <a:t>Han </a:t>
            </a:r>
            <a:r>
              <a:rPr sz="2000" i="1" spc="100" dirty="0">
                <a:latin typeface="Times New Roman"/>
                <a:cs typeface="Times New Roman"/>
              </a:rPr>
              <a:t>själv </a:t>
            </a:r>
            <a:r>
              <a:rPr sz="2000" i="1" spc="125" dirty="0">
                <a:latin typeface="Times New Roman"/>
                <a:cs typeface="Times New Roman"/>
              </a:rPr>
              <a:t>accepterade </a:t>
            </a:r>
            <a:r>
              <a:rPr sz="2000" i="1" spc="220" dirty="0">
                <a:latin typeface="Times New Roman"/>
                <a:cs typeface="Times New Roman"/>
              </a:rPr>
              <a:t>namnet </a:t>
            </a:r>
            <a:r>
              <a:rPr sz="2000" i="1" spc="10" dirty="0">
                <a:latin typeface="Times New Roman"/>
                <a:cs typeface="Times New Roman"/>
              </a:rPr>
              <a:t>’Bahá’ </a:t>
            </a:r>
            <a:r>
              <a:rPr sz="2000" i="1" spc="1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145" dirty="0">
                <a:latin typeface="Times New Roman"/>
                <a:cs typeface="Times New Roman"/>
              </a:rPr>
              <a:t>redan </a:t>
            </a:r>
            <a:r>
              <a:rPr sz="2000" i="1" spc="125" dirty="0">
                <a:latin typeface="Times New Roman"/>
                <a:cs typeface="Times New Roman"/>
              </a:rPr>
              <a:t>givit </a:t>
            </a:r>
            <a:r>
              <a:rPr sz="2000" i="1" spc="155" dirty="0">
                <a:latin typeface="Times New Roman"/>
                <a:cs typeface="Times New Roman"/>
              </a:rPr>
              <a:t>Honom. </a:t>
            </a:r>
            <a:r>
              <a:rPr sz="2000" i="1" spc="110" dirty="0">
                <a:latin typeface="Times New Roman"/>
                <a:cs typeface="Times New Roman"/>
              </a:rPr>
              <a:t>Och </a:t>
            </a:r>
            <a:r>
              <a:rPr sz="2000" i="1" spc="125" dirty="0">
                <a:latin typeface="Times New Roman"/>
                <a:cs typeface="Times New Roman"/>
              </a:rPr>
              <a:t>Det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175" dirty="0">
                <a:latin typeface="Times New Roman"/>
                <a:cs typeface="Times New Roman"/>
              </a:rPr>
              <a:t>här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00" dirty="0">
                <a:latin typeface="Times New Roman"/>
                <a:cs typeface="Times New Roman"/>
              </a:rPr>
              <a:t>(den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Rena)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fick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detta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0" dirty="0">
                <a:latin typeface="Times New Roman"/>
                <a:cs typeface="Times New Roman"/>
              </a:rPr>
              <a:t>namn.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i="1" spc="80" dirty="0">
                <a:latin typeface="Times New Roman"/>
                <a:cs typeface="Times New Roman"/>
              </a:rPr>
              <a:t>En </a:t>
            </a:r>
            <a:r>
              <a:rPr sz="2000" i="1" spc="145" dirty="0">
                <a:latin typeface="Times New Roman"/>
                <a:cs typeface="Times New Roman"/>
              </a:rPr>
              <a:t>dag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40" dirty="0">
                <a:latin typeface="Times New Roman"/>
                <a:cs typeface="Times New Roman"/>
              </a:rPr>
              <a:t>sjuk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75" dirty="0">
                <a:latin typeface="Times New Roman"/>
                <a:cs typeface="Times New Roman"/>
              </a:rPr>
              <a:t>stannade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55" dirty="0">
                <a:latin typeface="Times New Roman"/>
                <a:cs typeface="Times New Roman"/>
              </a:rPr>
              <a:t>Sitt </a:t>
            </a:r>
            <a:r>
              <a:rPr sz="2000" i="1" spc="150" dirty="0">
                <a:latin typeface="Times New Roman"/>
                <a:cs typeface="Times New Roman"/>
              </a:rPr>
              <a:t>tält. </a:t>
            </a:r>
            <a:r>
              <a:rPr sz="2000" i="1" spc="140" dirty="0">
                <a:latin typeface="Times New Roman"/>
                <a:cs typeface="Times New Roman"/>
              </a:rPr>
              <a:t>Quddus </a:t>
            </a:r>
            <a:r>
              <a:rPr sz="2000" i="1" spc="105" dirty="0">
                <a:latin typeface="Times New Roman"/>
                <a:cs typeface="Times New Roman"/>
              </a:rPr>
              <a:t>gick </a:t>
            </a:r>
            <a:r>
              <a:rPr sz="2000" i="1" spc="11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omedelbart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80" dirty="0">
                <a:latin typeface="Times New Roman"/>
                <a:cs typeface="Times New Roman"/>
              </a:rPr>
              <a:t>se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70" dirty="0">
                <a:latin typeface="Times New Roman"/>
                <a:cs typeface="Times New Roman"/>
              </a:rPr>
              <a:t>snart </a:t>
            </a:r>
            <a:r>
              <a:rPr sz="2000" i="1" spc="135" dirty="0">
                <a:latin typeface="Times New Roman"/>
                <a:cs typeface="Times New Roman"/>
              </a:rPr>
              <a:t>samlades </a:t>
            </a:r>
            <a:r>
              <a:rPr sz="2000" i="1" spc="120" dirty="0">
                <a:latin typeface="Times New Roman"/>
                <a:cs typeface="Times New Roman"/>
              </a:rPr>
              <a:t>de </a:t>
            </a:r>
            <a:r>
              <a:rPr sz="2000" i="1" spc="170" dirty="0">
                <a:latin typeface="Times New Roman"/>
                <a:cs typeface="Times New Roman"/>
              </a:rPr>
              <a:t>andra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runt </a:t>
            </a:r>
            <a:r>
              <a:rPr sz="2000" i="1" spc="70" dirty="0">
                <a:latin typeface="Times New Roman"/>
                <a:cs typeface="Times New Roman"/>
              </a:rPr>
              <a:t>Bahá’u’lláhs </a:t>
            </a:r>
            <a:r>
              <a:rPr sz="2000" i="1" spc="170" dirty="0">
                <a:latin typeface="Times New Roman"/>
                <a:cs typeface="Times New Roman"/>
              </a:rPr>
              <a:t>tält </a:t>
            </a:r>
            <a:r>
              <a:rPr sz="2000" i="1" dirty="0">
                <a:latin typeface="Times New Roman"/>
                <a:cs typeface="Times New Roman"/>
              </a:rPr>
              <a:t>– </a:t>
            </a:r>
            <a:r>
              <a:rPr sz="2000" i="1" spc="100" dirty="0">
                <a:latin typeface="Times New Roman"/>
                <a:cs typeface="Times New Roman"/>
              </a:rPr>
              <a:t>alla </a:t>
            </a:r>
            <a:r>
              <a:rPr sz="2000" i="1" spc="220" dirty="0">
                <a:latin typeface="Times New Roman"/>
                <a:cs typeface="Times New Roman"/>
              </a:rPr>
              <a:t>utom </a:t>
            </a:r>
            <a:r>
              <a:rPr sz="2000" i="1" spc="130" dirty="0">
                <a:latin typeface="Times New Roman"/>
                <a:cs typeface="Times New Roman"/>
              </a:rPr>
              <a:t>Táhirih. </a:t>
            </a:r>
            <a:r>
              <a:rPr sz="2000" i="1" spc="125" dirty="0">
                <a:latin typeface="Times New Roman"/>
                <a:cs typeface="Times New Roman"/>
              </a:rPr>
              <a:t>Eftersom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kvinna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60" dirty="0">
                <a:latin typeface="Times New Roman"/>
                <a:cs typeface="Times New Roman"/>
              </a:rPr>
              <a:t>inte </a:t>
            </a:r>
            <a:r>
              <a:rPr sz="2000" i="1" spc="140" dirty="0">
                <a:latin typeface="Times New Roman"/>
                <a:cs typeface="Times New Roman"/>
              </a:rPr>
              <a:t>tillåten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40" dirty="0">
                <a:latin typeface="Times New Roman"/>
                <a:cs typeface="Times New Roman"/>
              </a:rPr>
              <a:t>vara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200" dirty="0">
                <a:latin typeface="Times New Roman"/>
                <a:cs typeface="Times New Roman"/>
              </a:rPr>
              <a:t>männens </a:t>
            </a:r>
            <a:r>
              <a:rPr sz="2000" i="1" spc="155" dirty="0">
                <a:latin typeface="Times New Roman"/>
                <a:cs typeface="Times New Roman"/>
              </a:rPr>
              <a:t>närvaro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21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inte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doldes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bakom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ett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draperi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så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ingen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kunde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80" dirty="0">
                <a:latin typeface="Times New Roman"/>
                <a:cs typeface="Times New Roman"/>
              </a:rPr>
              <a:t>se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henne.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Det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35" dirty="0">
                <a:latin typeface="Times New Roman"/>
                <a:cs typeface="Times New Roman"/>
              </a:rPr>
              <a:t>nu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90" dirty="0">
                <a:latin typeface="Times New Roman"/>
                <a:cs typeface="Times New Roman"/>
              </a:rPr>
              <a:t>kom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95" dirty="0">
                <a:latin typeface="Times New Roman"/>
                <a:cs typeface="Times New Roman"/>
              </a:rPr>
              <a:t>till allas </a:t>
            </a:r>
            <a:r>
              <a:rPr sz="2000" i="1" spc="155" dirty="0">
                <a:latin typeface="Times New Roman"/>
                <a:cs typeface="Times New Roman"/>
              </a:rPr>
              <a:t>bestörtning </a:t>
            </a:r>
            <a:r>
              <a:rPr sz="2000" i="1" spc="190" dirty="0">
                <a:latin typeface="Times New Roman"/>
                <a:cs typeface="Times New Roman"/>
              </a:rPr>
              <a:t>kom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35" dirty="0">
                <a:latin typeface="Times New Roman"/>
                <a:cs typeface="Times New Roman"/>
              </a:rPr>
              <a:t>vackert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klädd och </a:t>
            </a:r>
            <a:r>
              <a:rPr sz="2000" i="1" spc="215" dirty="0">
                <a:latin typeface="Times New Roman"/>
                <a:cs typeface="Times New Roman"/>
              </a:rPr>
              <a:t>utan </a:t>
            </a:r>
            <a:r>
              <a:rPr sz="2000" i="1" spc="65" dirty="0">
                <a:latin typeface="Times New Roman"/>
                <a:cs typeface="Times New Roman"/>
              </a:rPr>
              <a:t>slöja! </a:t>
            </a:r>
            <a:r>
              <a:rPr sz="2000" i="1" spc="140" dirty="0">
                <a:latin typeface="Times New Roman"/>
                <a:cs typeface="Times New Roman"/>
              </a:rPr>
              <a:t>Lugnt, </a:t>
            </a:r>
            <a:r>
              <a:rPr sz="2000" i="1" spc="165" dirty="0">
                <a:latin typeface="Times New Roman"/>
                <a:cs typeface="Times New Roman"/>
              </a:rPr>
              <a:t>tyst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85" dirty="0">
                <a:latin typeface="Times New Roman"/>
                <a:cs typeface="Times New Roman"/>
              </a:rPr>
              <a:t>med </a:t>
            </a:r>
            <a:r>
              <a:rPr sz="2000" i="1" spc="145" dirty="0">
                <a:latin typeface="Times New Roman"/>
                <a:cs typeface="Times New Roman"/>
              </a:rPr>
              <a:t>största </a:t>
            </a:r>
            <a:r>
              <a:rPr sz="2000" i="1" spc="140" dirty="0">
                <a:latin typeface="Times New Roman"/>
                <a:cs typeface="Times New Roman"/>
              </a:rPr>
              <a:t>värdighet </a:t>
            </a:r>
            <a:r>
              <a:rPr sz="2000" i="1" spc="105" dirty="0">
                <a:latin typeface="Times New Roman"/>
                <a:cs typeface="Times New Roman"/>
              </a:rPr>
              <a:t>gick </a:t>
            </a:r>
            <a:r>
              <a:rPr sz="2000" i="1" spc="11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fram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satta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bredvid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Quddus.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72390">
              <a:lnSpc>
                <a:spcPts val="2160"/>
              </a:lnSpc>
            </a:pPr>
            <a:r>
              <a:rPr sz="2000" i="1" spc="170" dirty="0">
                <a:latin typeface="Times New Roman"/>
                <a:cs typeface="Times New Roman"/>
              </a:rPr>
              <a:t>Något </a:t>
            </a:r>
            <a:r>
              <a:rPr sz="2000" i="1" spc="175" dirty="0">
                <a:latin typeface="Times New Roman"/>
                <a:cs typeface="Times New Roman"/>
              </a:rPr>
              <a:t>sådant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110" dirty="0">
                <a:latin typeface="Times New Roman"/>
                <a:cs typeface="Times New Roman"/>
              </a:rPr>
              <a:t>aldrig </a:t>
            </a:r>
            <a:r>
              <a:rPr sz="2000" i="1" spc="120" dirty="0">
                <a:latin typeface="Times New Roman"/>
                <a:cs typeface="Times New Roman"/>
              </a:rPr>
              <a:t>tidigare </a:t>
            </a:r>
            <a:r>
              <a:rPr sz="2000" i="1" spc="175" dirty="0">
                <a:latin typeface="Times New Roman"/>
                <a:cs typeface="Times New Roman"/>
              </a:rPr>
              <a:t>inträffat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00" dirty="0">
                <a:latin typeface="Times New Roman"/>
                <a:cs typeface="Times New Roman"/>
              </a:rPr>
              <a:t>alla </a:t>
            </a:r>
            <a:r>
              <a:rPr sz="2000" i="1" spc="135" dirty="0">
                <a:latin typeface="Times New Roman"/>
                <a:cs typeface="Times New Roman"/>
              </a:rPr>
              <a:t>var rädda,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arga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förvirrade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djupet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sina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själar. </a:t>
            </a:r>
            <a:r>
              <a:rPr sz="2000" i="1" spc="80" dirty="0">
                <a:latin typeface="Times New Roman"/>
                <a:cs typeface="Times New Roman"/>
              </a:rPr>
              <a:t>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45" dirty="0">
                <a:latin typeface="Times New Roman"/>
                <a:cs typeface="Times New Roman"/>
              </a:rPr>
              <a:t>man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så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chockad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han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skar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halsen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sprang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iväg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från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Táhirih.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3785" y="444582"/>
            <a:ext cx="4230484" cy="56043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943785" y="444582"/>
            <a:ext cx="423100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45" dirty="0">
                <a:solidFill>
                  <a:srgbClr val="005300"/>
                </a:solidFill>
                <a:latin typeface="Gabriola"/>
                <a:cs typeface="Gabriola"/>
              </a:rPr>
              <a:t>Táhirih</a:t>
            </a:r>
            <a:r>
              <a:rPr sz="3900" spc="-7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15" dirty="0">
                <a:solidFill>
                  <a:srgbClr val="005300"/>
                </a:solidFill>
                <a:latin typeface="Gabriola"/>
                <a:cs typeface="Gabriola"/>
              </a:rPr>
              <a:t>visar</a:t>
            </a:r>
            <a:r>
              <a:rPr sz="3900" spc="-6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sig</a:t>
            </a:r>
            <a:r>
              <a:rPr sz="3900" spc="-1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obeslöjad!</a:t>
            </a:r>
            <a:endParaRPr sz="39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12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95233" y="1439519"/>
            <a:ext cx="3956685" cy="19748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86995">
              <a:lnSpc>
                <a:spcPts val="2160"/>
              </a:lnSpc>
              <a:spcBef>
                <a:spcPts val="370"/>
              </a:spcBef>
            </a:pPr>
            <a:r>
              <a:rPr sz="2000" i="1" spc="185" dirty="0">
                <a:latin typeface="Times New Roman"/>
                <a:cs typeface="Times New Roman"/>
              </a:rPr>
              <a:t>Men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Tahirihs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ansikte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fyllt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känsla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glädje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triumf.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005"/>
              </a:lnSpc>
            </a:pPr>
            <a:r>
              <a:rPr sz="2000" i="1" spc="150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45" dirty="0">
                <a:latin typeface="Times New Roman"/>
                <a:cs typeface="Times New Roman"/>
              </a:rPr>
              <a:t>sa: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”Jag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är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det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Ord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  <a:spcBef>
                <a:spcPts val="150"/>
              </a:spcBef>
            </a:pPr>
            <a:r>
              <a:rPr sz="2000" i="1" spc="120" dirty="0">
                <a:latin typeface="Times New Roman"/>
                <a:cs typeface="Times New Roman"/>
              </a:rPr>
              <a:t>Utlovade </a:t>
            </a:r>
            <a:r>
              <a:rPr sz="2000" i="1" spc="135" dirty="0">
                <a:latin typeface="Times New Roman"/>
                <a:cs typeface="Times New Roman"/>
              </a:rPr>
              <a:t>ska </a:t>
            </a:r>
            <a:r>
              <a:rPr sz="2000" i="1" spc="155" dirty="0">
                <a:latin typeface="Times New Roman"/>
                <a:cs typeface="Times New Roman"/>
              </a:rPr>
              <a:t>yttra, </a:t>
            </a:r>
            <a:r>
              <a:rPr sz="2000" i="1" spc="160" dirty="0">
                <a:latin typeface="Times New Roman"/>
                <a:cs typeface="Times New Roman"/>
              </a:rPr>
              <a:t>det </a:t>
            </a:r>
            <a:r>
              <a:rPr sz="2000" i="1" spc="90" dirty="0">
                <a:latin typeface="Times New Roman"/>
                <a:cs typeface="Times New Roman"/>
              </a:rPr>
              <a:t>Ord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ska </a:t>
            </a:r>
            <a:r>
              <a:rPr sz="2000" i="1" spc="130" dirty="0">
                <a:latin typeface="Times New Roman"/>
                <a:cs typeface="Times New Roman"/>
              </a:rPr>
              <a:t>göra </a:t>
            </a:r>
            <a:r>
              <a:rPr sz="2000" i="1" spc="120" dirty="0">
                <a:latin typeface="Times New Roman"/>
                <a:cs typeface="Times New Roman"/>
              </a:rPr>
              <a:t>jordens </a:t>
            </a:r>
            <a:r>
              <a:rPr sz="2000" i="1" spc="100" dirty="0">
                <a:latin typeface="Times New Roman"/>
                <a:cs typeface="Times New Roman"/>
              </a:rPr>
              <a:t>ledare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överhet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rädda!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Trumpeten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ljuder!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Den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stora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Basunen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har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35" dirty="0">
                <a:latin typeface="Times New Roman"/>
                <a:cs typeface="Times New Roman"/>
              </a:rPr>
              <a:t>blåsts!”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91890" y="3448532"/>
            <a:ext cx="5647486" cy="392388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266980" y="1439519"/>
            <a:ext cx="3651250" cy="19748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70" dirty="0">
                <a:latin typeface="Times New Roman"/>
                <a:cs typeface="Times New Roman"/>
              </a:rPr>
              <a:t>Bahá’u’lláh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lät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någon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läsa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upp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Ofrånkomlighetens </a:t>
            </a:r>
            <a:r>
              <a:rPr sz="2000" i="1" spc="145" dirty="0">
                <a:latin typeface="Times New Roman"/>
                <a:cs typeface="Times New Roman"/>
              </a:rPr>
              <a:t>sura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Koranen, </a:t>
            </a:r>
            <a:r>
              <a:rPr sz="2000" i="1" spc="120" dirty="0">
                <a:latin typeface="Times New Roman"/>
                <a:cs typeface="Times New Roman"/>
              </a:rPr>
              <a:t>vilken </a:t>
            </a:r>
            <a:r>
              <a:rPr sz="2000" i="1" spc="160" dirty="0">
                <a:latin typeface="Times New Roman"/>
                <a:cs typeface="Times New Roman"/>
              </a:rPr>
              <a:t>handlar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22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Uppståndelsens </a:t>
            </a:r>
            <a:r>
              <a:rPr sz="2000" i="1" spc="125" dirty="0">
                <a:latin typeface="Times New Roman"/>
                <a:cs typeface="Times New Roman"/>
              </a:rPr>
              <a:t>dag. </a:t>
            </a:r>
            <a:r>
              <a:rPr sz="2000" i="1" spc="155" dirty="0">
                <a:latin typeface="Times New Roman"/>
                <a:cs typeface="Times New Roman"/>
              </a:rPr>
              <a:t>Detta </a:t>
            </a:r>
            <a:r>
              <a:rPr sz="2000" i="1" spc="16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visar </a:t>
            </a:r>
            <a:r>
              <a:rPr sz="2000" i="1" spc="114" dirty="0">
                <a:latin typeface="Times New Roman"/>
                <a:cs typeface="Times New Roman"/>
              </a:rPr>
              <a:t>vilket </a:t>
            </a:r>
            <a:r>
              <a:rPr sz="2000" i="1" spc="150" dirty="0">
                <a:latin typeface="Times New Roman"/>
                <a:cs typeface="Times New Roman"/>
              </a:rPr>
              <a:t>viktigt </a:t>
            </a:r>
            <a:r>
              <a:rPr sz="2000" i="1" spc="120" dirty="0">
                <a:latin typeface="Times New Roman"/>
                <a:cs typeface="Times New Roman"/>
              </a:rPr>
              <a:t>ögonblick </a:t>
            </a:r>
            <a:r>
              <a:rPr sz="2000" i="1" spc="12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detta </a:t>
            </a:r>
            <a:r>
              <a:rPr sz="2000" i="1" spc="80" dirty="0">
                <a:latin typeface="Times New Roman"/>
                <a:cs typeface="Times New Roman"/>
              </a:rPr>
              <a:t>var: </a:t>
            </a:r>
            <a:r>
              <a:rPr sz="2000" i="1" spc="135" dirty="0">
                <a:latin typeface="Times New Roman"/>
                <a:cs typeface="Times New Roman"/>
              </a:rPr>
              <a:t>Uppståndelsens </a:t>
            </a:r>
            <a:r>
              <a:rPr sz="2000" i="1" spc="145" dirty="0">
                <a:latin typeface="Times New Roman"/>
                <a:cs typeface="Times New Roman"/>
              </a:rPr>
              <a:t>dag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hade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börjat!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06333" y="394253"/>
            <a:ext cx="4784140" cy="56043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806333" y="394253"/>
            <a:ext cx="478472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Den</a:t>
            </a:r>
            <a:r>
              <a:rPr sz="3900" spc="-15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20" dirty="0">
                <a:solidFill>
                  <a:srgbClr val="005300"/>
                </a:solidFill>
                <a:latin typeface="Gabriola"/>
                <a:cs typeface="Gabriola"/>
              </a:rPr>
              <a:t>stora</a:t>
            </a:r>
            <a:r>
              <a:rPr sz="3900" spc="-1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Basunen</a:t>
            </a:r>
            <a:r>
              <a:rPr sz="3900" spc="-1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har</a:t>
            </a:r>
            <a:r>
              <a:rPr sz="3900" spc="-6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blåsts!</a:t>
            </a:r>
            <a:endParaRPr sz="39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13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821690" marR="320675">
              <a:lnSpc>
                <a:spcPts val="2160"/>
              </a:lnSpc>
              <a:spcBef>
                <a:spcPts val="370"/>
              </a:spcBef>
            </a:pPr>
            <a:r>
              <a:rPr spc="150" dirty="0"/>
              <a:t>Syftet </a:t>
            </a:r>
            <a:r>
              <a:rPr spc="185" dirty="0"/>
              <a:t>med </a:t>
            </a:r>
            <a:r>
              <a:rPr spc="145" dirty="0"/>
              <a:t>konferensen </a:t>
            </a:r>
            <a:r>
              <a:rPr spc="135" dirty="0"/>
              <a:t>var </a:t>
            </a:r>
            <a:r>
              <a:rPr spc="215" dirty="0"/>
              <a:t>att </a:t>
            </a:r>
            <a:r>
              <a:rPr spc="130" dirty="0"/>
              <a:t>göra </a:t>
            </a:r>
            <a:r>
              <a:rPr spc="100" dirty="0"/>
              <a:t>alla </a:t>
            </a:r>
            <a:r>
              <a:rPr spc="180" dirty="0"/>
              <a:t>medvetna </a:t>
            </a:r>
            <a:r>
              <a:rPr spc="215" dirty="0"/>
              <a:t>om att </a:t>
            </a:r>
            <a:r>
              <a:rPr spc="220" dirty="0"/>
              <a:t> </a:t>
            </a:r>
            <a:r>
              <a:rPr spc="85" dirty="0"/>
              <a:t>Bábs</a:t>
            </a:r>
            <a:r>
              <a:rPr spc="65" dirty="0"/>
              <a:t> </a:t>
            </a:r>
            <a:r>
              <a:rPr spc="130" dirty="0"/>
              <a:t>uppenbarelse</a:t>
            </a:r>
            <a:r>
              <a:rPr spc="65" dirty="0"/>
              <a:t> </a:t>
            </a:r>
            <a:r>
              <a:rPr spc="160" dirty="0"/>
              <a:t>inte</a:t>
            </a:r>
            <a:r>
              <a:rPr spc="65" dirty="0"/>
              <a:t> </a:t>
            </a:r>
            <a:r>
              <a:rPr spc="145" dirty="0"/>
              <a:t>bara</a:t>
            </a:r>
            <a:r>
              <a:rPr spc="70" dirty="0"/>
              <a:t> </a:t>
            </a:r>
            <a:r>
              <a:rPr spc="135" dirty="0"/>
              <a:t>var</a:t>
            </a:r>
            <a:r>
              <a:rPr spc="70" dirty="0"/>
              <a:t> </a:t>
            </a:r>
            <a:r>
              <a:rPr spc="170" dirty="0"/>
              <a:t>en</a:t>
            </a:r>
            <a:r>
              <a:rPr spc="65" dirty="0"/>
              <a:t> </a:t>
            </a:r>
            <a:r>
              <a:rPr spc="114" dirty="0"/>
              <a:t>reformrörelse</a:t>
            </a:r>
            <a:r>
              <a:rPr spc="65" dirty="0"/>
              <a:t> </a:t>
            </a:r>
            <a:r>
              <a:rPr spc="185" dirty="0"/>
              <a:t>inom</a:t>
            </a:r>
            <a:r>
              <a:rPr spc="65" dirty="0"/>
              <a:t> </a:t>
            </a:r>
            <a:r>
              <a:rPr spc="120" dirty="0"/>
              <a:t>islam, </a:t>
            </a:r>
            <a:r>
              <a:rPr spc="-484" dirty="0"/>
              <a:t> </a:t>
            </a:r>
            <a:r>
              <a:rPr spc="215" dirty="0"/>
              <a:t>utan</a:t>
            </a:r>
            <a:r>
              <a:rPr spc="60" dirty="0"/>
              <a:t> </a:t>
            </a:r>
            <a:r>
              <a:rPr spc="170" dirty="0"/>
              <a:t>en</a:t>
            </a:r>
            <a:r>
              <a:rPr spc="60" dirty="0"/>
              <a:t> </a:t>
            </a:r>
            <a:r>
              <a:rPr spc="155" dirty="0"/>
              <a:t>helt</a:t>
            </a:r>
            <a:r>
              <a:rPr spc="60" dirty="0"/>
              <a:t> </a:t>
            </a:r>
            <a:r>
              <a:rPr spc="180" dirty="0"/>
              <a:t>ny</a:t>
            </a:r>
            <a:r>
              <a:rPr spc="65" dirty="0"/>
              <a:t> </a:t>
            </a:r>
            <a:r>
              <a:rPr spc="114" dirty="0"/>
              <a:t>religionsordning.</a:t>
            </a:r>
          </a:p>
          <a:p>
            <a:pPr marL="808990">
              <a:lnSpc>
                <a:spcPct val="100000"/>
              </a:lnSpc>
              <a:spcBef>
                <a:spcPts val="40"/>
              </a:spcBef>
            </a:pPr>
            <a:endParaRPr sz="1700"/>
          </a:p>
          <a:p>
            <a:pPr marL="821690" marR="5080">
              <a:lnSpc>
                <a:spcPts val="2160"/>
              </a:lnSpc>
            </a:pPr>
            <a:r>
              <a:rPr spc="90" dirty="0"/>
              <a:t>Báb </a:t>
            </a:r>
            <a:r>
              <a:rPr spc="135" dirty="0"/>
              <a:t>var </a:t>
            </a:r>
            <a:r>
              <a:rPr spc="160" dirty="0"/>
              <a:t>inte </a:t>
            </a:r>
            <a:r>
              <a:rPr spc="145" dirty="0"/>
              <a:t>bara </a:t>
            </a:r>
            <a:r>
              <a:rPr spc="165" dirty="0"/>
              <a:t>porten </a:t>
            </a:r>
            <a:r>
              <a:rPr spc="95" dirty="0"/>
              <a:t>till </a:t>
            </a:r>
            <a:r>
              <a:rPr spc="165" dirty="0"/>
              <a:t>den </a:t>
            </a:r>
            <a:r>
              <a:rPr spc="160" dirty="0"/>
              <a:t>försvunne </a:t>
            </a:r>
            <a:r>
              <a:rPr spc="60" dirty="0"/>
              <a:t>12:e </a:t>
            </a:r>
            <a:r>
              <a:rPr spc="180" dirty="0"/>
              <a:t>imamen, </a:t>
            </a:r>
            <a:r>
              <a:rPr spc="75" dirty="0"/>
              <a:t>eller </a:t>
            </a:r>
            <a:r>
              <a:rPr spc="80" dirty="0"/>
              <a:t> </a:t>
            </a:r>
            <a:r>
              <a:rPr spc="140" dirty="0"/>
              <a:t>ens </a:t>
            </a:r>
            <a:r>
              <a:rPr spc="165" dirty="0"/>
              <a:t>den </a:t>
            </a:r>
            <a:r>
              <a:rPr spc="60" dirty="0"/>
              <a:t>12:e </a:t>
            </a:r>
            <a:r>
              <a:rPr spc="195" dirty="0"/>
              <a:t>imamen </a:t>
            </a:r>
            <a:r>
              <a:rPr spc="65" dirty="0"/>
              <a:t>själv, </a:t>
            </a:r>
            <a:r>
              <a:rPr spc="220" dirty="0"/>
              <a:t>men </a:t>
            </a:r>
            <a:r>
              <a:rPr spc="90" dirty="0"/>
              <a:t>Báb </a:t>
            </a:r>
            <a:r>
              <a:rPr spc="135" dirty="0"/>
              <a:t>var </a:t>
            </a:r>
            <a:r>
              <a:rPr spc="170" dirty="0"/>
              <a:t>en </a:t>
            </a:r>
            <a:r>
              <a:rPr spc="160" dirty="0"/>
              <a:t>gudsmanifestation </a:t>
            </a:r>
            <a:r>
              <a:rPr spc="165" dirty="0"/>
              <a:t> </a:t>
            </a:r>
            <a:r>
              <a:rPr spc="185" dirty="0"/>
              <a:t>med</a:t>
            </a:r>
            <a:r>
              <a:rPr spc="65" dirty="0"/>
              <a:t> </a:t>
            </a:r>
            <a:r>
              <a:rPr spc="204" dirty="0"/>
              <a:t>samma</a:t>
            </a:r>
            <a:r>
              <a:rPr spc="70" dirty="0"/>
              <a:t> </a:t>
            </a:r>
            <a:r>
              <a:rPr spc="140" dirty="0"/>
              <a:t>ställning</a:t>
            </a:r>
            <a:r>
              <a:rPr spc="60" dirty="0"/>
              <a:t> </a:t>
            </a:r>
            <a:r>
              <a:rPr spc="170" dirty="0"/>
              <a:t>som</a:t>
            </a:r>
            <a:r>
              <a:rPr spc="65" dirty="0"/>
              <a:t> </a:t>
            </a:r>
            <a:r>
              <a:rPr spc="150" dirty="0"/>
              <a:t>profeten</a:t>
            </a:r>
            <a:r>
              <a:rPr spc="60" dirty="0"/>
              <a:t> </a:t>
            </a:r>
            <a:r>
              <a:rPr spc="185" dirty="0"/>
              <a:t>Mohammed.</a:t>
            </a:r>
            <a:r>
              <a:rPr spc="70" dirty="0"/>
              <a:t> </a:t>
            </a:r>
            <a:r>
              <a:rPr spc="125" dirty="0"/>
              <a:t>Det</a:t>
            </a:r>
            <a:r>
              <a:rPr spc="60" dirty="0"/>
              <a:t> </a:t>
            </a:r>
            <a:r>
              <a:rPr spc="155" dirty="0"/>
              <a:t>innebar</a:t>
            </a:r>
            <a:r>
              <a:rPr spc="70" dirty="0"/>
              <a:t> </a:t>
            </a:r>
            <a:r>
              <a:rPr spc="215" dirty="0"/>
              <a:t>att </a:t>
            </a:r>
            <a:r>
              <a:rPr spc="-484" dirty="0"/>
              <a:t> </a:t>
            </a:r>
            <a:r>
              <a:rPr spc="120" dirty="0"/>
              <a:t>Koranens</a:t>
            </a:r>
            <a:r>
              <a:rPr spc="60" dirty="0"/>
              <a:t> </a:t>
            </a:r>
            <a:r>
              <a:rPr spc="150" dirty="0"/>
              <a:t>tid</a:t>
            </a:r>
            <a:r>
              <a:rPr spc="65" dirty="0"/>
              <a:t> </a:t>
            </a:r>
            <a:r>
              <a:rPr spc="135" dirty="0"/>
              <a:t>var</a:t>
            </a:r>
            <a:r>
              <a:rPr spc="65" dirty="0"/>
              <a:t> </a:t>
            </a:r>
            <a:r>
              <a:rPr spc="95" dirty="0"/>
              <a:t>till</a:t>
            </a:r>
            <a:r>
              <a:rPr spc="60" dirty="0"/>
              <a:t> </a:t>
            </a:r>
            <a:r>
              <a:rPr spc="180" dirty="0"/>
              <a:t>ända</a:t>
            </a:r>
            <a:r>
              <a:rPr spc="65" dirty="0"/>
              <a:t> </a:t>
            </a:r>
            <a:r>
              <a:rPr spc="135" dirty="0"/>
              <a:t>och</a:t>
            </a:r>
          </a:p>
          <a:p>
            <a:pPr marL="821690">
              <a:lnSpc>
                <a:spcPts val="2000"/>
              </a:lnSpc>
            </a:pPr>
            <a:r>
              <a:rPr spc="235" dirty="0"/>
              <a:t>nu</a:t>
            </a:r>
            <a:r>
              <a:rPr spc="45" dirty="0"/>
              <a:t> </a:t>
            </a:r>
            <a:r>
              <a:rPr spc="160" dirty="0"/>
              <a:t>hade</a:t>
            </a:r>
            <a:r>
              <a:rPr spc="50" dirty="0"/>
              <a:t> </a:t>
            </a:r>
            <a:r>
              <a:rPr spc="145" dirty="0"/>
              <a:t>ersatts</a:t>
            </a:r>
            <a:r>
              <a:rPr spc="55" dirty="0"/>
              <a:t> </a:t>
            </a:r>
            <a:r>
              <a:rPr spc="145" dirty="0"/>
              <a:t>av</a:t>
            </a:r>
            <a:r>
              <a:rPr spc="55" dirty="0"/>
              <a:t> </a:t>
            </a:r>
            <a:r>
              <a:rPr spc="85" dirty="0"/>
              <a:t>Bábs</a:t>
            </a:r>
            <a:r>
              <a:rPr spc="55" dirty="0"/>
              <a:t> </a:t>
            </a:r>
            <a:r>
              <a:rPr spc="100" dirty="0"/>
              <a:t>skrifter,</a:t>
            </a:r>
          </a:p>
          <a:p>
            <a:pPr marL="821690" marR="4375785">
              <a:lnSpc>
                <a:spcPts val="2160"/>
              </a:lnSpc>
              <a:spcBef>
                <a:spcPts val="150"/>
              </a:spcBef>
            </a:pPr>
            <a:r>
              <a:rPr spc="120" dirty="0"/>
              <a:t>särskilt</a:t>
            </a:r>
            <a:r>
              <a:rPr spc="40" dirty="0"/>
              <a:t> </a:t>
            </a:r>
            <a:r>
              <a:rPr spc="140" dirty="0"/>
              <a:t>Hans</a:t>
            </a:r>
            <a:r>
              <a:rPr spc="50" dirty="0"/>
              <a:t> </a:t>
            </a:r>
            <a:r>
              <a:rPr spc="125" dirty="0"/>
              <a:t>heligaste</a:t>
            </a:r>
            <a:r>
              <a:rPr spc="40" dirty="0"/>
              <a:t> </a:t>
            </a:r>
            <a:r>
              <a:rPr spc="125" dirty="0"/>
              <a:t>bok, </a:t>
            </a:r>
            <a:r>
              <a:rPr spc="-484" dirty="0"/>
              <a:t> </a:t>
            </a:r>
            <a:r>
              <a:rPr spc="114" dirty="0"/>
              <a:t>Bayan.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925434" y="4603775"/>
            <a:ext cx="3808095" cy="224917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  <a:tabLst>
                <a:tab pos="2795270" algn="l"/>
              </a:tabLst>
            </a:pPr>
            <a:r>
              <a:rPr sz="2000" i="1" spc="120" dirty="0">
                <a:latin typeface="Times New Roman"/>
                <a:cs typeface="Times New Roman"/>
              </a:rPr>
              <a:t>Konferensen </a:t>
            </a:r>
            <a:r>
              <a:rPr sz="2000" i="1" spc="135" dirty="0">
                <a:latin typeface="Times New Roman"/>
                <a:cs typeface="Times New Roman"/>
              </a:rPr>
              <a:t>varade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25" dirty="0">
                <a:latin typeface="Times New Roman"/>
                <a:cs typeface="Times New Roman"/>
              </a:rPr>
              <a:t>22 </a:t>
            </a:r>
            <a:r>
              <a:rPr sz="2000" i="1" spc="95" dirty="0">
                <a:latin typeface="Times New Roman"/>
                <a:cs typeface="Times New Roman"/>
              </a:rPr>
              <a:t>dagar. </a:t>
            </a:r>
            <a:r>
              <a:rPr sz="2000" i="1" spc="10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Därefter </a:t>
            </a:r>
            <a:r>
              <a:rPr sz="2000" i="1" spc="114" dirty="0">
                <a:latin typeface="Times New Roman"/>
                <a:cs typeface="Times New Roman"/>
              </a:rPr>
              <a:t>reste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 Táhirih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byn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Niyálá.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Där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blev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30" dirty="0">
                <a:latin typeface="Times New Roman"/>
                <a:cs typeface="Times New Roman"/>
              </a:rPr>
              <a:t>arresterad	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 Táhirih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åtskild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från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Honom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återförd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10" dirty="0">
                <a:latin typeface="Times New Roman"/>
                <a:cs typeface="Times New Roman"/>
              </a:rPr>
              <a:t>Teheran </a:t>
            </a:r>
            <a:r>
              <a:rPr sz="2000" i="1" spc="145" dirty="0">
                <a:latin typeface="Times New Roman"/>
                <a:cs typeface="Times New Roman"/>
              </a:rPr>
              <a:t>där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210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hölls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45" dirty="0">
                <a:latin typeface="Times New Roman"/>
                <a:cs typeface="Times New Roman"/>
              </a:rPr>
              <a:t>husarrest hos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borgmästaren.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3520" y="6554892"/>
            <a:ext cx="3677920" cy="47942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380"/>
              </a:spcBef>
            </a:pPr>
            <a:r>
              <a:rPr sz="1600" spc="-5" dirty="0">
                <a:latin typeface="Arial MT"/>
                <a:cs typeface="Arial MT"/>
              </a:rPr>
              <a:t>Borgmästarens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hus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30" dirty="0">
                <a:latin typeface="Arial MT"/>
                <a:cs typeface="Arial MT"/>
              </a:rPr>
              <a:t>Teheran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där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30" dirty="0">
                <a:latin typeface="Arial MT"/>
                <a:cs typeface="Arial MT"/>
              </a:rPr>
              <a:t>Tahirih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hölls fängslad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innan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avrättning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60199" y="3404990"/>
            <a:ext cx="4317631" cy="32201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38134" y="454653"/>
            <a:ext cx="5589472" cy="56043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938134" y="454653"/>
            <a:ext cx="558990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Insikten</a:t>
            </a:r>
            <a:r>
              <a:rPr sz="3900" spc="-15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om </a:t>
            </a:r>
            <a:r>
              <a:rPr sz="3900" spc="55" dirty="0">
                <a:solidFill>
                  <a:srgbClr val="005300"/>
                </a:solidFill>
                <a:latin typeface="Gabriola"/>
                <a:cs typeface="Gabriola"/>
              </a:rPr>
              <a:t>a</a:t>
            </a:r>
            <a:r>
              <a:rPr lang="sv-SE" sz="3900" spc="55" dirty="0" err="1">
                <a:solidFill>
                  <a:srgbClr val="005300"/>
                </a:solidFill>
                <a:latin typeface="Gabriola"/>
                <a:cs typeface="Gabriola"/>
              </a:rPr>
              <a:t>tt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 Báb börjat en</a:t>
            </a:r>
            <a:r>
              <a:rPr sz="3900" spc="-1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45" dirty="0">
                <a:solidFill>
                  <a:srgbClr val="005300"/>
                </a:solidFill>
                <a:latin typeface="Gabriola"/>
                <a:cs typeface="Gabriola"/>
              </a:rPr>
              <a:t>ny</a:t>
            </a:r>
            <a:r>
              <a:rPr sz="3900" spc="-25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tid</a:t>
            </a:r>
            <a:endParaRPr sz="3900" dirty="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14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74126" y="1359687"/>
            <a:ext cx="8057515" cy="549846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2395855">
              <a:lnSpc>
                <a:spcPts val="2160"/>
              </a:lnSpc>
              <a:spcBef>
                <a:spcPts val="370"/>
              </a:spcBef>
            </a:pPr>
            <a:r>
              <a:rPr sz="2000" i="1" spc="110" dirty="0">
                <a:latin typeface="Times New Roman"/>
                <a:cs typeface="Times New Roman"/>
              </a:rPr>
              <a:t>Överallt </a:t>
            </a:r>
            <a:r>
              <a:rPr sz="2000" i="1" spc="145" dirty="0">
                <a:latin typeface="Times New Roman"/>
                <a:cs typeface="Times New Roman"/>
              </a:rPr>
              <a:t>där </a:t>
            </a:r>
            <a:r>
              <a:rPr sz="2000" i="1" spc="90" dirty="0">
                <a:latin typeface="Times New Roman"/>
                <a:cs typeface="Times New Roman"/>
              </a:rPr>
              <a:t>vi </a:t>
            </a:r>
            <a:r>
              <a:rPr sz="2000" i="1" spc="95" dirty="0">
                <a:latin typeface="Times New Roman"/>
                <a:cs typeface="Times New Roman"/>
              </a:rPr>
              <a:t>läser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50" dirty="0">
                <a:latin typeface="Times New Roman"/>
                <a:cs typeface="Times New Roman"/>
              </a:rPr>
              <a:t>får </a:t>
            </a:r>
            <a:r>
              <a:rPr sz="2000" i="1" spc="90" dirty="0">
                <a:latin typeface="Times New Roman"/>
                <a:cs typeface="Times New Roman"/>
              </a:rPr>
              <a:t>vi </a:t>
            </a:r>
            <a:r>
              <a:rPr sz="2000" i="1" spc="155" dirty="0">
                <a:latin typeface="Times New Roman"/>
                <a:cs typeface="Times New Roman"/>
              </a:rPr>
              <a:t>veta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2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alltid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glad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–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full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glädje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sin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religion,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även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när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befann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största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fara.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2167255">
              <a:lnSpc>
                <a:spcPts val="2160"/>
              </a:lnSpc>
            </a:pPr>
            <a:r>
              <a:rPr sz="2000" i="1" spc="125" dirty="0">
                <a:latin typeface="Times New Roman"/>
                <a:cs typeface="Times New Roman"/>
              </a:rPr>
              <a:t>Det </a:t>
            </a:r>
            <a:r>
              <a:rPr sz="2000" i="1" spc="140" dirty="0">
                <a:latin typeface="Times New Roman"/>
                <a:cs typeface="Times New Roman"/>
              </a:rPr>
              <a:t>rapporteras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75" dirty="0">
                <a:latin typeface="Times New Roman"/>
                <a:cs typeface="Times New Roman"/>
              </a:rPr>
              <a:t>Shahen </a:t>
            </a:r>
            <a:r>
              <a:rPr sz="2000" i="1" spc="100" dirty="0">
                <a:latin typeface="Times New Roman"/>
                <a:cs typeface="Times New Roman"/>
              </a:rPr>
              <a:t>(som </a:t>
            </a:r>
            <a:r>
              <a:rPr sz="2000" i="1" spc="165" dirty="0">
                <a:latin typeface="Times New Roman"/>
                <a:cs typeface="Times New Roman"/>
              </a:rPr>
              <a:t>under </a:t>
            </a:r>
            <a:r>
              <a:rPr sz="2000" i="1" spc="155" dirty="0">
                <a:latin typeface="Times New Roman"/>
                <a:cs typeface="Times New Roman"/>
              </a:rPr>
              <a:t>sitt </a:t>
            </a:r>
            <a:r>
              <a:rPr sz="2000" i="1" spc="75" dirty="0">
                <a:latin typeface="Times New Roman"/>
                <a:cs typeface="Times New Roman"/>
              </a:rPr>
              <a:t>liv </a:t>
            </a:r>
            <a:r>
              <a:rPr sz="2000" i="1" spc="8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hade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84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fruar)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skickade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ett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meddelande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14" dirty="0">
                <a:latin typeface="Times New Roman"/>
                <a:cs typeface="Times New Roman"/>
              </a:rPr>
              <a:t>lovade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00" dirty="0">
                <a:latin typeface="Times New Roman"/>
                <a:cs typeface="Times New Roman"/>
              </a:rPr>
              <a:t>skulle </a:t>
            </a:r>
            <a:r>
              <a:rPr sz="2000" i="1" spc="165" dirty="0">
                <a:latin typeface="Times New Roman"/>
                <a:cs typeface="Times New Roman"/>
              </a:rPr>
              <a:t>få </a:t>
            </a:r>
            <a:r>
              <a:rPr sz="2000" i="1" spc="80" dirty="0">
                <a:latin typeface="Times New Roman"/>
                <a:cs typeface="Times New Roman"/>
              </a:rPr>
              <a:t>bli </a:t>
            </a:r>
            <a:r>
              <a:rPr sz="2000" i="1" spc="180" dirty="0">
                <a:latin typeface="Times New Roman"/>
                <a:cs typeface="Times New Roman"/>
              </a:rPr>
              <a:t>hans </a:t>
            </a:r>
            <a:r>
              <a:rPr sz="2000" i="1" spc="155" dirty="0">
                <a:latin typeface="Times New Roman"/>
                <a:cs typeface="Times New Roman"/>
              </a:rPr>
              <a:t>fru,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beskyddare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alla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andra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fruarna,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gav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upp </a:t>
            </a:r>
            <a:r>
              <a:rPr sz="2000" i="1" spc="130" dirty="0">
                <a:latin typeface="Times New Roman"/>
                <a:cs typeface="Times New Roman"/>
              </a:rPr>
              <a:t>sin </a:t>
            </a:r>
            <a:r>
              <a:rPr sz="2000" i="1" spc="150" dirty="0">
                <a:latin typeface="Times New Roman"/>
                <a:cs typeface="Times New Roman"/>
              </a:rPr>
              <a:t>tro </a:t>
            </a:r>
            <a:r>
              <a:rPr sz="2000" i="1" spc="165" dirty="0">
                <a:latin typeface="Times New Roman"/>
                <a:cs typeface="Times New Roman"/>
              </a:rPr>
              <a:t>på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00" dirty="0">
                <a:latin typeface="Times New Roman"/>
                <a:cs typeface="Times New Roman"/>
              </a:rPr>
              <a:t>blev </a:t>
            </a:r>
            <a:r>
              <a:rPr sz="2000" i="1" spc="170" dirty="0">
                <a:latin typeface="Times New Roman"/>
                <a:cs typeface="Times New Roman"/>
              </a:rPr>
              <a:t>muslim </a:t>
            </a:r>
            <a:r>
              <a:rPr sz="2000" i="1" spc="114" dirty="0">
                <a:latin typeface="Times New Roman"/>
                <a:cs typeface="Times New Roman"/>
              </a:rPr>
              <a:t>igen. </a:t>
            </a:r>
            <a:r>
              <a:rPr sz="2000" i="1" spc="185" dirty="0">
                <a:latin typeface="Times New Roman"/>
                <a:cs typeface="Times New Roman"/>
              </a:rPr>
              <a:t>Men </a:t>
            </a:r>
            <a:r>
              <a:rPr sz="2000" i="1" spc="19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25" dirty="0">
                <a:latin typeface="Times New Roman"/>
                <a:cs typeface="Times New Roman"/>
              </a:rPr>
              <a:t>avböjde </a:t>
            </a:r>
            <a:r>
              <a:rPr sz="2000" i="1" spc="130" dirty="0">
                <a:latin typeface="Times New Roman"/>
                <a:cs typeface="Times New Roman"/>
              </a:rPr>
              <a:t>förslaget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80" dirty="0">
                <a:latin typeface="Times New Roman"/>
                <a:cs typeface="Times New Roman"/>
              </a:rPr>
              <a:t>form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60" dirty="0">
                <a:latin typeface="Times New Roman"/>
                <a:cs typeface="Times New Roman"/>
              </a:rPr>
              <a:t>dikt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skickade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honom.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3051175" marR="5080">
              <a:lnSpc>
                <a:spcPts val="2160"/>
              </a:lnSpc>
            </a:pPr>
            <a:r>
              <a:rPr sz="2000" i="1" spc="90" dirty="0">
                <a:latin typeface="Times New Roman"/>
                <a:cs typeface="Times New Roman"/>
              </a:rPr>
              <a:t>Både </a:t>
            </a:r>
            <a:r>
              <a:rPr sz="2000" i="1" spc="245" dirty="0">
                <a:latin typeface="Times New Roman"/>
                <a:cs typeface="Times New Roman"/>
              </a:rPr>
              <a:t>män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60" dirty="0">
                <a:latin typeface="Times New Roman"/>
                <a:cs typeface="Times New Roman"/>
              </a:rPr>
              <a:t>kvinnor </a:t>
            </a:r>
            <a:r>
              <a:rPr sz="2000" i="1" spc="190" dirty="0">
                <a:latin typeface="Times New Roman"/>
                <a:cs typeface="Times New Roman"/>
              </a:rPr>
              <a:t>kom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70" dirty="0">
                <a:latin typeface="Times New Roman"/>
                <a:cs typeface="Times New Roman"/>
              </a:rPr>
              <a:t>träffa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05" dirty="0">
                <a:latin typeface="Times New Roman"/>
                <a:cs typeface="Times New Roman"/>
              </a:rPr>
              <a:t>Teheran. </a:t>
            </a:r>
            <a:r>
              <a:rPr sz="2000" i="1" spc="55" dirty="0">
                <a:latin typeface="Times New Roman"/>
                <a:cs typeface="Times New Roman"/>
              </a:rPr>
              <a:t>I </a:t>
            </a:r>
            <a:r>
              <a:rPr sz="2000" i="1" spc="135" dirty="0">
                <a:latin typeface="Times New Roman"/>
                <a:cs typeface="Times New Roman"/>
              </a:rPr>
              <a:t>tre </a:t>
            </a:r>
            <a:r>
              <a:rPr sz="2000" i="1" spc="140" dirty="0">
                <a:latin typeface="Times New Roman"/>
                <a:cs typeface="Times New Roman"/>
              </a:rPr>
              <a:t>år </a:t>
            </a:r>
            <a:r>
              <a:rPr sz="2000" i="1" spc="130" dirty="0">
                <a:latin typeface="Times New Roman"/>
                <a:cs typeface="Times New Roman"/>
              </a:rPr>
              <a:t>bodde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90" dirty="0">
                <a:latin typeface="Times New Roman"/>
                <a:cs typeface="Times New Roman"/>
              </a:rPr>
              <a:t>ett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29" dirty="0">
                <a:latin typeface="Times New Roman"/>
                <a:cs typeface="Times New Roman"/>
              </a:rPr>
              <a:t>rum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45" dirty="0">
                <a:latin typeface="Times New Roman"/>
                <a:cs typeface="Times New Roman"/>
              </a:rPr>
              <a:t>borgmästarens </a:t>
            </a:r>
            <a:r>
              <a:rPr sz="2000" i="1" spc="150" dirty="0">
                <a:latin typeface="Times New Roman"/>
                <a:cs typeface="Times New Roman"/>
              </a:rPr>
              <a:t>hus, </a:t>
            </a:r>
            <a:r>
              <a:rPr sz="2000" i="1" spc="165" dirty="0">
                <a:latin typeface="Times New Roman"/>
                <a:cs typeface="Times New Roman"/>
              </a:rPr>
              <a:t>på </a:t>
            </a:r>
            <a:r>
              <a:rPr sz="2000" i="1" spc="170" dirty="0">
                <a:latin typeface="Times New Roman"/>
                <a:cs typeface="Times New Roman"/>
              </a:rPr>
              <a:t>andra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våningen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utan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trappa.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förklarade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kvinnorna </a:t>
            </a:r>
            <a:r>
              <a:rPr sz="2000" i="1" spc="120" dirty="0">
                <a:latin typeface="Times New Roman"/>
                <a:cs typeface="Times New Roman"/>
              </a:rPr>
              <a:t>vilken </a:t>
            </a:r>
            <a:r>
              <a:rPr sz="2000" i="1" spc="110" dirty="0">
                <a:latin typeface="Times New Roman"/>
                <a:cs typeface="Times New Roman"/>
              </a:rPr>
              <a:t>låg </a:t>
            </a:r>
            <a:r>
              <a:rPr sz="2000" i="1" spc="140" dirty="0">
                <a:latin typeface="Times New Roman"/>
                <a:cs typeface="Times New Roman"/>
              </a:rPr>
              <a:t>plats </a:t>
            </a:r>
            <a:r>
              <a:rPr sz="2000" i="1" spc="120" dirty="0">
                <a:latin typeface="Times New Roman"/>
                <a:cs typeface="Times New Roman"/>
              </a:rPr>
              <a:t>de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185" dirty="0">
                <a:latin typeface="Times New Roman"/>
                <a:cs typeface="Times New Roman"/>
              </a:rPr>
              <a:t>inom </a:t>
            </a:r>
            <a:r>
              <a:rPr sz="2000" i="1" spc="19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islam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95" dirty="0">
                <a:latin typeface="Times New Roman"/>
                <a:cs typeface="Times New Roman"/>
              </a:rPr>
              <a:t>hur </a:t>
            </a:r>
            <a:r>
              <a:rPr sz="2000" i="1" spc="160" dirty="0">
                <a:latin typeface="Times New Roman"/>
                <a:cs typeface="Times New Roman"/>
              </a:rPr>
              <a:t>det </a:t>
            </a:r>
            <a:r>
              <a:rPr sz="2000" i="1" spc="100" dirty="0">
                <a:latin typeface="Times New Roman"/>
                <a:cs typeface="Times New Roman"/>
              </a:rPr>
              <a:t>skulle </a:t>
            </a:r>
            <a:r>
              <a:rPr sz="2000" i="1" spc="165" dirty="0">
                <a:latin typeface="Times New Roman"/>
                <a:cs typeface="Times New Roman"/>
              </a:rPr>
              <a:t>få </a:t>
            </a:r>
            <a:r>
              <a:rPr sz="2000" i="1" spc="175" dirty="0">
                <a:latin typeface="Times New Roman"/>
                <a:cs typeface="Times New Roman"/>
              </a:rPr>
              <a:t>mer </a:t>
            </a:r>
            <a:r>
              <a:rPr sz="2000" i="1" spc="155" dirty="0">
                <a:latin typeface="Times New Roman"/>
                <a:cs typeface="Times New Roman"/>
              </a:rPr>
              <a:t>frihet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respekt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85" dirty="0">
                <a:latin typeface="Times New Roman"/>
                <a:cs typeface="Times New Roman"/>
              </a:rPr>
              <a:t>Bábs </a:t>
            </a:r>
            <a:r>
              <a:rPr sz="2000" i="1" spc="95" dirty="0">
                <a:latin typeface="Times New Roman"/>
                <a:cs typeface="Times New Roman"/>
              </a:rPr>
              <a:t>religion. </a:t>
            </a:r>
            <a:r>
              <a:rPr sz="2000" i="1" spc="140" dirty="0">
                <a:latin typeface="Times New Roman"/>
                <a:cs typeface="Times New Roman"/>
              </a:rPr>
              <a:t>Därigenom </a:t>
            </a:r>
            <a:r>
              <a:rPr sz="2000" i="1" spc="100" dirty="0">
                <a:latin typeface="Times New Roman"/>
                <a:cs typeface="Times New Roman"/>
              </a:rPr>
              <a:t>blev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många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kvinnor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80" dirty="0">
                <a:latin typeface="Times New Roman"/>
                <a:cs typeface="Times New Roman"/>
              </a:rPr>
              <a:t>bábíer.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40427" y="1204683"/>
            <a:ext cx="8413115" cy="5941695"/>
            <a:chOff x="1740427" y="1204683"/>
            <a:chExt cx="8413115" cy="594169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0817" y="1204683"/>
              <a:ext cx="2342153" cy="33537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0427" y="4564754"/>
              <a:ext cx="3087281" cy="22868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59356" y="6778002"/>
              <a:ext cx="1841500" cy="3683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56676" y="454654"/>
            <a:ext cx="3489324" cy="56043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856676" y="454654"/>
            <a:ext cx="348932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45" dirty="0">
                <a:solidFill>
                  <a:srgbClr val="005300"/>
                </a:solidFill>
                <a:latin typeface="Gabriola"/>
                <a:cs typeface="Gabriola"/>
              </a:rPr>
              <a:t>Táhirih</a:t>
            </a:r>
            <a:r>
              <a:rPr sz="3900" spc="-3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10" dirty="0">
                <a:solidFill>
                  <a:srgbClr val="005300"/>
                </a:solidFill>
                <a:latin typeface="Gabriola"/>
                <a:cs typeface="Gabriola"/>
              </a:rPr>
              <a:t>a</a:t>
            </a:r>
            <a:r>
              <a:rPr lang="sv-SE" sz="3900" spc="-10" dirty="0" err="1">
                <a:solidFill>
                  <a:srgbClr val="005300"/>
                </a:solidFill>
                <a:latin typeface="Gabriola"/>
                <a:cs typeface="Gabriola"/>
              </a:rPr>
              <a:t>tt</a:t>
            </a:r>
            <a:r>
              <a:rPr sz="3900" spc="-10" dirty="0" err="1">
                <a:solidFill>
                  <a:srgbClr val="005300"/>
                </a:solidFill>
                <a:latin typeface="Gabriola"/>
                <a:cs typeface="Gabriola"/>
              </a:rPr>
              <a:t>raherar</a:t>
            </a:r>
            <a:r>
              <a:rPr sz="3900" spc="-75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alla</a:t>
            </a:r>
            <a:endParaRPr sz="3900" dirty="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15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35251" y="1313103"/>
            <a:ext cx="7509509" cy="549846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  <a:tabLst>
                <a:tab pos="1952625" algn="l"/>
              </a:tabLst>
            </a:pPr>
            <a:r>
              <a:rPr sz="2000" i="1" spc="130" dirty="0">
                <a:latin typeface="Times New Roman"/>
                <a:cs typeface="Times New Roman"/>
              </a:rPr>
              <a:t>Táhirihs </a:t>
            </a:r>
            <a:r>
              <a:rPr sz="2000" i="1" spc="155" dirty="0">
                <a:latin typeface="Times New Roman"/>
                <a:cs typeface="Times New Roman"/>
              </a:rPr>
              <a:t>undervisning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10" dirty="0">
                <a:latin typeface="Times New Roman"/>
                <a:cs typeface="Times New Roman"/>
              </a:rPr>
              <a:t>Teheran </a:t>
            </a:r>
            <a:r>
              <a:rPr sz="2000" i="1" spc="170" dirty="0">
                <a:latin typeface="Times New Roman"/>
                <a:cs typeface="Times New Roman"/>
              </a:rPr>
              <a:t>kunde </a:t>
            </a:r>
            <a:r>
              <a:rPr sz="2000" i="1" spc="200" dirty="0">
                <a:latin typeface="Times New Roman"/>
                <a:cs typeface="Times New Roman"/>
              </a:rPr>
              <a:t>ha </a:t>
            </a:r>
            <a:r>
              <a:rPr sz="2000" i="1" spc="160" dirty="0">
                <a:latin typeface="Times New Roman"/>
                <a:cs typeface="Times New Roman"/>
              </a:rPr>
              <a:t>fortsatt,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vändpunkt </a:t>
            </a:r>
            <a:r>
              <a:rPr sz="2000" i="1" spc="190" dirty="0">
                <a:latin typeface="Times New Roman"/>
                <a:cs typeface="Times New Roman"/>
              </a:rPr>
              <a:t>kom </a:t>
            </a:r>
            <a:r>
              <a:rPr sz="2000" i="1" spc="125" dirty="0">
                <a:latin typeface="Times New Roman"/>
                <a:cs typeface="Times New Roman"/>
              </a:rPr>
              <a:t>1852 </a:t>
            </a:r>
            <a:r>
              <a:rPr sz="2000" i="1" spc="180" dirty="0">
                <a:latin typeface="Times New Roman"/>
                <a:cs typeface="Times New Roman"/>
              </a:rPr>
              <a:t>när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40" dirty="0">
                <a:latin typeface="Times New Roman"/>
                <a:cs typeface="Times New Roman"/>
              </a:rPr>
              <a:t>bábíerna </a:t>
            </a:r>
            <a:r>
              <a:rPr sz="2000" i="1" spc="110" dirty="0">
                <a:latin typeface="Times New Roman"/>
                <a:cs typeface="Times New Roman"/>
              </a:rPr>
              <a:t>gjorde </a:t>
            </a:r>
            <a:r>
              <a:rPr sz="2000" i="1" spc="190" dirty="0">
                <a:latin typeface="Times New Roman"/>
                <a:cs typeface="Times New Roman"/>
              </a:rPr>
              <a:t>ett </a:t>
            </a:r>
            <a:r>
              <a:rPr sz="2000" i="1" spc="130" dirty="0">
                <a:latin typeface="Times New Roman"/>
                <a:cs typeface="Times New Roman"/>
              </a:rPr>
              <a:t>försök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2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mörda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Shahen.	</a:t>
            </a:r>
            <a:r>
              <a:rPr sz="2000" i="1" spc="155" dirty="0">
                <a:latin typeface="Times New Roman"/>
                <a:cs typeface="Times New Roman"/>
              </a:rPr>
              <a:t>Detta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ledde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fördjupad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misstänksamhet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25" dirty="0">
                <a:latin typeface="Times New Roman"/>
                <a:cs typeface="Times New Roman"/>
              </a:rPr>
              <a:t>mot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alla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bábíer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fängslandet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Bahá’u’lláh.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2451735">
              <a:lnSpc>
                <a:spcPts val="2160"/>
              </a:lnSpc>
            </a:pPr>
            <a:r>
              <a:rPr sz="2000" i="1" spc="135" dirty="0">
                <a:latin typeface="Times New Roman"/>
                <a:cs typeface="Times New Roman"/>
              </a:rPr>
              <a:t>Premiärministern </a:t>
            </a:r>
            <a:r>
              <a:rPr sz="2000" i="1" spc="120" dirty="0">
                <a:latin typeface="Times New Roman"/>
                <a:cs typeface="Times New Roman"/>
              </a:rPr>
              <a:t>beordrade </a:t>
            </a:r>
            <a:r>
              <a:rPr sz="2000" i="1" spc="175" dirty="0">
                <a:latin typeface="Times New Roman"/>
                <a:cs typeface="Times New Roman"/>
              </a:rPr>
              <a:t>två </a:t>
            </a:r>
            <a:r>
              <a:rPr sz="2000" i="1" spc="145" dirty="0">
                <a:latin typeface="Times New Roman"/>
                <a:cs typeface="Times New Roman"/>
              </a:rPr>
              <a:t>mullor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55" dirty="0">
                <a:latin typeface="Times New Roman"/>
                <a:cs typeface="Times New Roman"/>
              </a:rPr>
              <a:t>uppsöka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50" dirty="0">
                <a:latin typeface="Times New Roman"/>
                <a:cs typeface="Times New Roman"/>
              </a:rPr>
              <a:t>undersöka </a:t>
            </a:r>
            <a:r>
              <a:rPr sz="2000" i="1" spc="145" dirty="0">
                <a:latin typeface="Times New Roman"/>
                <a:cs typeface="Times New Roman"/>
              </a:rPr>
              <a:t>vad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undervisade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om.</a:t>
            </a:r>
            <a:r>
              <a:rPr sz="2000" i="1" spc="65" dirty="0">
                <a:latin typeface="Times New Roman"/>
                <a:cs typeface="Times New Roman"/>
              </a:rPr>
              <a:t> 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besökte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sju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gånger,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120" dirty="0">
                <a:latin typeface="Times New Roman"/>
                <a:cs typeface="Times New Roman"/>
              </a:rPr>
              <a:t>de </a:t>
            </a:r>
            <a:r>
              <a:rPr sz="2000" i="1" spc="135" dirty="0">
                <a:latin typeface="Times New Roman"/>
                <a:cs typeface="Times New Roman"/>
              </a:rPr>
              <a:t>vägrade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25" dirty="0">
                <a:latin typeface="Times New Roman"/>
                <a:cs typeface="Times New Roman"/>
              </a:rPr>
              <a:t>acceptera </a:t>
            </a:r>
            <a:r>
              <a:rPr sz="2000" i="1" spc="13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 </a:t>
            </a:r>
            <a:r>
              <a:rPr sz="2000" i="1" spc="114" dirty="0">
                <a:latin typeface="Times New Roman"/>
                <a:cs typeface="Times New Roman"/>
              </a:rPr>
              <a:t>förklaringar. </a:t>
            </a:r>
            <a:r>
              <a:rPr sz="2000" i="1" spc="125" dirty="0">
                <a:latin typeface="Times New Roman"/>
                <a:cs typeface="Times New Roman"/>
              </a:rPr>
              <a:t>Slutligen </a:t>
            </a:r>
            <a:r>
              <a:rPr sz="2000" i="1" spc="120" dirty="0">
                <a:latin typeface="Times New Roman"/>
                <a:cs typeface="Times New Roman"/>
              </a:rPr>
              <a:t>förlorade </a:t>
            </a:r>
            <a:r>
              <a:rPr sz="2000" i="1" spc="12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60" dirty="0">
                <a:latin typeface="Times New Roman"/>
                <a:cs typeface="Times New Roman"/>
              </a:rPr>
              <a:t>tålamodeet </a:t>
            </a:r>
            <a:r>
              <a:rPr sz="2000" i="1" spc="185" dirty="0">
                <a:latin typeface="Times New Roman"/>
                <a:cs typeface="Times New Roman"/>
              </a:rPr>
              <a:t>med dem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utbrast: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-30" dirty="0">
                <a:latin typeface="Times New Roman"/>
                <a:cs typeface="Times New Roman"/>
              </a:rPr>
              <a:t>”Ert </a:t>
            </a:r>
            <a:r>
              <a:rPr sz="2000" i="1" spc="180" dirty="0">
                <a:latin typeface="Times New Roman"/>
                <a:cs typeface="Times New Roman"/>
              </a:rPr>
              <a:t>sätt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20" dirty="0">
                <a:latin typeface="Times New Roman"/>
                <a:cs typeface="Times New Roman"/>
              </a:rPr>
              <a:t>resonera </a:t>
            </a:r>
            <a:r>
              <a:rPr sz="2000" i="1" spc="140" dirty="0">
                <a:latin typeface="Times New Roman"/>
                <a:cs typeface="Times New Roman"/>
              </a:rPr>
              <a:t>är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90" dirty="0">
                <a:latin typeface="Times New Roman"/>
                <a:cs typeface="Times New Roman"/>
              </a:rPr>
              <a:t>ett </a:t>
            </a:r>
            <a:r>
              <a:rPr sz="2000" i="1" spc="19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okunnigt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5" dirty="0">
                <a:latin typeface="Times New Roman"/>
                <a:cs typeface="Times New Roman"/>
              </a:rPr>
              <a:t>enfaldigt </a:t>
            </a:r>
            <a:r>
              <a:rPr sz="2000" i="1" spc="150" dirty="0">
                <a:latin typeface="Times New Roman"/>
                <a:cs typeface="Times New Roman"/>
              </a:rPr>
              <a:t>barn. </a:t>
            </a:r>
            <a:r>
              <a:rPr sz="2000" i="1" spc="140" dirty="0">
                <a:latin typeface="Times New Roman"/>
                <a:cs typeface="Times New Roman"/>
              </a:rPr>
              <a:t>Hur </a:t>
            </a:r>
            <a:r>
              <a:rPr sz="2000" i="1" spc="135" dirty="0">
                <a:latin typeface="Times New Roman"/>
                <a:cs typeface="Times New Roman"/>
              </a:rPr>
              <a:t>länge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ska </a:t>
            </a:r>
            <a:r>
              <a:rPr sz="2000" i="1" spc="155" dirty="0">
                <a:latin typeface="Times New Roman"/>
                <a:cs typeface="Times New Roman"/>
              </a:rPr>
              <a:t>ni </a:t>
            </a:r>
            <a:r>
              <a:rPr sz="2000" i="1" spc="150" dirty="0">
                <a:latin typeface="Times New Roman"/>
                <a:cs typeface="Times New Roman"/>
              </a:rPr>
              <a:t>upprepa </a:t>
            </a:r>
            <a:r>
              <a:rPr sz="2000" i="1" spc="110" dirty="0">
                <a:latin typeface="Times New Roman"/>
                <a:cs typeface="Times New Roman"/>
              </a:rPr>
              <a:t>dessa </a:t>
            </a:r>
            <a:r>
              <a:rPr sz="2000" i="1" spc="120" dirty="0">
                <a:latin typeface="Times New Roman"/>
                <a:cs typeface="Times New Roman"/>
              </a:rPr>
              <a:t>idiotiska </a:t>
            </a:r>
            <a:r>
              <a:rPr sz="2000" i="1" spc="100" dirty="0">
                <a:latin typeface="Times New Roman"/>
                <a:cs typeface="Times New Roman"/>
              </a:rPr>
              <a:t>idéer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lögner? </a:t>
            </a:r>
            <a:r>
              <a:rPr sz="2000" i="1" spc="160" dirty="0">
                <a:latin typeface="Times New Roman"/>
                <a:cs typeface="Times New Roman"/>
              </a:rPr>
              <a:t>När </a:t>
            </a:r>
            <a:r>
              <a:rPr sz="2000" i="1" spc="135" dirty="0">
                <a:latin typeface="Times New Roman"/>
                <a:cs typeface="Times New Roman"/>
              </a:rPr>
              <a:t>ska </a:t>
            </a:r>
            <a:r>
              <a:rPr sz="2000" i="1" spc="155" dirty="0">
                <a:latin typeface="Times New Roman"/>
                <a:cs typeface="Times New Roman"/>
              </a:rPr>
              <a:t>ni </a:t>
            </a:r>
            <a:r>
              <a:rPr sz="2000" i="1" spc="135" dirty="0">
                <a:latin typeface="Times New Roman"/>
                <a:cs typeface="Times New Roman"/>
              </a:rPr>
              <a:t>lyfta </a:t>
            </a:r>
            <a:r>
              <a:rPr sz="2000" i="1" spc="120" dirty="0">
                <a:latin typeface="Times New Roman"/>
                <a:cs typeface="Times New Roman"/>
              </a:rPr>
              <a:t>era </a:t>
            </a:r>
            <a:r>
              <a:rPr sz="2000" i="1" spc="155" dirty="0">
                <a:latin typeface="Times New Roman"/>
                <a:cs typeface="Times New Roman"/>
              </a:rPr>
              <a:t>ögon </a:t>
            </a:r>
            <a:r>
              <a:rPr sz="2000" i="1" spc="225" dirty="0">
                <a:latin typeface="Times New Roman"/>
                <a:cs typeface="Times New Roman"/>
              </a:rPr>
              <a:t>mot </a:t>
            </a:r>
            <a:r>
              <a:rPr sz="2000" i="1" spc="229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Sanningens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-40" dirty="0">
                <a:latin typeface="Times New Roman"/>
                <a:cs typeface="Times New Roman"/>
              </a:rPr>
              <a:t>Sol?”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2390140">
              <a:lnSpc>
                <a:spcPts val="2160"/>
              </a:lnSpc>
            </a:pPr>
            <a:r>
              <a:rPr sz="2000" i="1" spc="145" dirty="0">
                <a:latin typeface="Times New Roman"/>
                <a:cs typeface="Times New Roman"/>
              </a:rPr>
              <a:t>Mullorna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blev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chockade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detta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uttalande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när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återvänt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hem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utfärdade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125"/>
              </a:lnSpc>
            </a:pP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dödsdom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heliga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Koranens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0" dirty="0">
                <a:latin typeface="Times New Roman"/>
                <a:cs typeface="Times New Roman"/>
              </a:rPr>
              <a:t>namn.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40118" y="2491447"/>
            <a:ext cx="3161398" cy="410905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01964" y="394252"/>
            <a:ext cx="3113087" cy="56043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901964" y="394252"/>
            <a:ext cx="311340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45" dirty="0">
                <a:solidFill>
                  <a:srgbClr val="005300"/>
                </a:solidFill>
                <a:latin typeface="Gabriola"/>
                <a:cs typeface="Gabriola"/>
              </a:rPr>
              <a:t>Táhirih</a:t>
            </a:r>
            <a:r>
              <a:rPr sz="3900" spc="-25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5" dirty="0">
                <a:solidFill>
                  <a:srgbClr val="005300"/>
                </a:solidFill>
                <a:latin typeface="Gabriola"/>
                <a:cs typeface="Gabriola"/>
              </a:rPr>
              <a:t>blir</a:t>
            </a:r>
            <a:r>
              <a:rPr sz="3900" spc="-30" dirty="0">
                <a:solidFill>
                  <a:srgbClr val="005300"/>
                </a:solidFill>
                <a:latin typeface="Gabriola"/>
                <a:cs typeface="Gabriola"/>
              </a:rPr>
              <a:t> </a:t>
            </a:r>
            <a:r>
              <a:rPr sz="3900" spc="-25" dirty="0">
                <a:solidFill>
                  <a:srgbClr val="005300"/>
                </a:solidFill>
                <a:latin typeface="Gabriola"/>
                <a:cs typeface="Gabriola"/>
              </a:rPr>
              <a:t>förhörd</a:t>
            </a:r>
            <a:endParaRPr sz="39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16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75777" y="1358722"/>
            <a:ext cx="4159250" cy="19748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25" dirty="0">
                <a:latin typeface="Times New Roman"/>
                <a:cs typeface="Times New Roman"/>
              </a:rPr>
              <a:t>Det </a:t>
            </a:r>
            <a:r>
              <a:rPr sz="2000" i="1" spc="165" dirty="0">
                <a:latin typeface="Times New Roman"/>
                <a:cs typeface="Times New Roman"/>
              </a:rPr>
              <a:t>finns några </a:t>
            </a:r>
            <a:r>
              <a:rPr sz="2000" i="1" spc="110" dirty="0">
                <a:latin typeface="Times New Roman"/>
                <a:cs typeface="Times New Roman"/>
              </a:rPr>
              <a:t>olika </a:t>
            </a:r>
            <a:r>
              <a:rPr sz="2000" i="1" spc="130" dirty="0">
                <a:latin typeface="Times New Roman"/>
                <a:cs typeface="Times New Roman"/>
              </a:rPr>
              <a:t>berättelser </a:t>
            </a:r>
            <a:r>
              <a:rPr sz="2000" i="1" spc="13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105" dirty="0">
                <a:latin typeface="Times New Roman"/>
                <a:cs typeface="Times New Roman"/>
              </a:rPr>
              <a:t>Tahirihs </a:t>
            </a:r>
            <a:r>
              <a:rPr sz="2000" i="1" spc="120" dirty="0">
                <a:latin typeface="Times New Roman"/>
                <a:cs typeface="Times New Roman"/>
              </a:rPr>
              <a:t>död,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135" dirty="0">
                <a:latin typeface="Times New Roman"/>
                <a:cs typeface="Times New Roman"/>
              </a:rPr>
              <a:t>enligt </a:t>
            </a:r>
            <a:r>
              <a:rPr sz="2000" i="1" spc="100" dirty="0">
                <a:latin typeface="Times New Roman"/>
                <a:cs typeface="Times New Roman"/>
              </a:rPr>
              <a:t>alla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45" dirty="0">
                <a:latin typeface="Times New Roman"/>
                <a:cs typeface="Times New Roman"/>
              </a:rPr>
              <a:t>förväg </a:t>
            </a:r>
            <a:r>
              <a:rPr sz="2000" i="1" spc="170" dirty="0">
                <a:latin typeface="Times New Roman"/>
                <a:cs typeface="Times New Roman"/>
              </a:rPr>
              <a:t>medveten </a:t>
            </a:r>
            <a:r>
              <a:rPr sz="2000" i="1" spc="215" dirty="0">
                <a:latin typeface="Times New Roman"/>
                <a:cs typeface="Times New Roman"/>
              </a:rPr>
              <a:t>om att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 </a:t>
            </a:r>
            <a:r>
              <a:rPr sz="2000" i="1" spc="150" dirty="0">
                <a:latin typeface="Times New Roman"/>
                <a:cs typeface="Times New Roman"/>
              </a:rPr>
              <a:t>tid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200" dirty="0">
                <a:latin typeface="Times New Roman"/>
                <a:cs typeface="Times New Roman"/>
              </a:rPr>
              <a:t>kommit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2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klätt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brud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inför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sin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avrättning,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200" dirty="0">
                <a:latin typeface="Times New Roman"/>
                <a:cs typeface="Times New Roman"/>
              </a:rPr>
              <a:t>mötte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sina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mördare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modigt,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utan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fruktan.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96456" y="1404633"/>
            <a:ext cx="3216173" cy="196230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38887" y="1447076"/>
            <a:ext cx="3131820" cy="187769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43510" marR="202565">
              <a:lnSpc>
                <a:spcPts val="2160"/>
              </a:lnSpc>
              <a:spcBef>
                <a:spcPts val="810"/>
              </a:spcBef>
            </a:pPr>
            <a:r>
              <a:rPr sz="2000" i="1" spc="105" dirty="0">
                <a:latin typeface="Times New Roman"/>
                <a:cs typeface="Times New Roman"/>
              </a:rPr>
              <a:t>Enligt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berättelse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ska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40" dirty="0">
                <a:latin typeface="Times New Roman"/>
                <a:cs typeface="Times New Roman"/>
              </a:rPr>
              <a:t>dödens </a:t>
            </a:r>
            <a:r>
              <a:rPr sz="2000" i="1" spc="190" dirty="0">
                <a:latin typeface="Times New Roman"/>
                <a:cs typeface="Times New Roman"/>
              </a:rPr>
              <a:t>stund </a:t>
            </a:r>
            <a:r>
              <a:rPr sz="2000" i="1" spc="200" dirty="0">
                <a:latin typeface="Times New Roman"/>
                <a:cs typeface="Times New Roman"/>
              </a:rPr>
              <a:t>ha </a:t>
            </a:r>
            <a:r>
              <a:rPr sz="2000" i="1" spc="204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sagt: </a:t>
            </a:r>
            <a:r>
              <a:rPr sz="2000" i="1" spc="-40" dirty="0">
                <a:latin typeface="Times New Roman"/>
                <a:cs typeface="Times New Roman"/>
              </a:rPr>
              <a:t>”Ni </a:t>
            </a:r>
            <a:r>
              <a:rPr sz="2000" i="1" spc="195" dirty="0">
                <a:latin typeface="Times New Roman"/>
                <a:cs typeface="Times New Roman"/>
              </a:rPr>
              <a:t>kan </a:t>
            </a:r>
            <a:r>
              <a:rPr sz="2000" i="1" spc="145" dirty="0">
                <a:latin typeface="Times New Roman"/>
                <a:cs typeface="Times New Roman"/>
              </a:rPr>
              <a:t>döda </a:t>
            </a:r>
            <a:r>
              <a:rPr sz="2000" i="1" spc="165" dirty="0">
                <a:latin typeface="Times New Roman"/>
                <a:cs typeface="Times New Roman"/>
              </a:rPr>
              <a:t>mig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så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snart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ni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önskar,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ni </a:t>
            </a:r>
            <a:r>
              <a:rPr sz="2000" i="1" spc="195" dirty="0">
                <a:latin typeface="Times New Roman"/>
                <a:cs typeface="Times New Roman"/>
              </a:rPr>
              <a:t>kan </a:t>
            </a:r>
            <a:r>
              <a:rPr sz="2000" i="1" spc="160" dirty="0">
                <a:latin typeface="Times New Roman"/>
                <a:cs typeface="Times New Roman"/>
              </a:rPr>
              <a:t>inte </a:t>
            </a:r>
            <a:r>
              <a:rPr sz="2000" i="1" spc="155" dirty="0">
                <a:latin typeface="Times New Roman"/>
                <a:cs typeface="Times New Roman"/>
              </a:rPr>
              <a:t>stoppa </a:t>
            </a:r>
            <a:r>
              <a:rPr sz="2000" i="1" spc="160" dirty="0">
                <a:latin typeface="Times New Roman"/>
                <a:cs typeface="Times New Roman"/>
              </a:rPr>
              <a:t> kvinnornas</a:t>
            </a:r>
            <a:r>
              <a:rPr sz="2000" i="1" spc="35" dirty="0">
                <a:latin typeface="Times New Roman"/>
                <a:cs typeface="Times New Roman"/>
              </a:rPr>
              <a:t> </a:t>
            </a:r>
            <a:r>
              <a:rPr sz="2000" i="1" spc="55" dirty="0">
                <a:latin typeface="Times New Roman"/>
                <a:cs typeface="Times New Roman"/>
              </a:rPr>
              <a:t>frigörelse.”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41401" y="3436963"/>
            <a:ext cx="5825490" cy="3660140"/>
            <a:chOff x="3341401" y="3436963"/>
            <a:chExt cx="5825490" cy="366014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1401" y="3436963"/>
              <a:ext cx="5825115" cy="33241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79264" y="6764746"/>
              <a:ext cx="3936034" cy="33219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279264" y="6764746"/>
            <a:ext cx="3936365" cy="332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10"/>
              </a:spcBef>
            </a:pPr>
            <a:r>
              <a:rPr sz="1600" spc="-5" dirty="0">
                <a:latin typeface="Arial MT"/>
                <a:cs typeface="Arial MT"/>
              </a:rPr>
              <a:t>Den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trädgård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där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Táhirih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göt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martyrdöden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37207" y="444582"/>
            <a:ext cx="3153359" cy="56043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937207" y="444582"/>
            <a:ext cx="3153410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z="3900" spc="-40" dirty="0">
                <a:solidFill>
                  <a:srgbClr val="005300"/>
                </a:solidFill>
                <a:latin typeface="Gabriola"/>
                <a:cs typeface="Gabriola"/>
              </a:rPr>
              <a:t>Táhirihs</a:t>
            </a:r>
            <a:r>
              <a:rPr sz="3900" spc="-30" dirty="0">
                <a:solidFill>
                  <a:srgbClr val="005300"/>
                </a:solidFill>
                <a:latin typeface="Gabriola"/>
                <a:cs typeface="Gabriola"/>
              </a:rPr>
              <a:t> martyrdöd</a:t>
            </a:r>
            <a:endParaRPr sz="39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0000"/>
                </a:solidFill>
                <a:latin typeface="Trebuchet MS"/>
                <a:cs typeface="Trebuchet MS"/>
              </a:rPr>
              <a:t>17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617211" y="1120286"/>
            <a:ext cx="8730615" cy="6123305"/>
            <a:chOff x="1617211" y="1120286"/>
            <a:chExt cx="8730615" cy="612330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7211" y="1120286"/>
              <a:ext cx="8730488" cy="61230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45219" y="1530117"/>
              <a:ext cx="5032463" cy="32295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29090" y="1486565"/>
            <a:ext cx="5560695" cy="465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04" dirty="0">
                <a:solidFill>
                  <a:srgbClr val="005300"/>
                </a:solidFill>
                <a:latin typeface="Arial"/>
                <a:cs typeface="Arial"/>
              </a:rPr>
              <a:t>Dikt</a:t>
            </a:r>
            <a:r>
              <a:rPr sz="2300" b="1" spc="55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-80" dirty="0">
                <a:solidFill>
                  <a:srgbClr val="005300"/>
                </a:solidFill>
                <a:latin typeface="Arial"/>
                <a:cs typeface="Arial"/>
              </a:rPr>
              <a:t>av</a:t>
            </a:r>
            <a:r>
              <a:rPr sz="2300" b="1" spc="55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30" dirty="0">
                <a:solidFill>
                  <a:srgbClr val="005300"/>
                </a:solidFill>
                <a:latin typeface="Arial"/>
                <a:cs typeface="Arial"/>
              </a:rPr>
              <a:t>Táhirih</a:t>
            </a:r>
            <a:r>
              <a:rPr sz="2300" b="1" spc="55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-50" dirty="0">
                <a:solidFill>
                  <a:srgbClr val="005300"/>
                </a:solidFill>
                <a:latin typeface="Arial"/>
                <a:cs typeface="Arial"/>
              </a:rPr>
              <a:t>översatt</a:t>
            </a:r>
            <a:r>
              <a:rPr sz="2300" b="1" spc="55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90" dirty="0">
                <a:solidFill>
                  <a:srgbClr val="005300"/>
                </a:solidFill>
                <a:latin typeface="Arial"/>
                <a:cs typeface="Arial"/>
              </a:rPr>
              <a:t>till</a:t>
            </a:r>
            <a:r>
              <a:rPr sz="2300" b="1" spc="60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-95" dirty="0">
                <a:solidFill>
                  <a:srgbClr val="005300"/>
                </a:solidFill>
                <a:latin typeface="Arial"/>
                <a:cs typeface="Arial"/>
              </a:rPr>
              <a:t>engelska</a:t>
            </a:r>
            <a:endParaRPr sz="2300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1730"/>
              </a:spcBef>
            </a:pPr>
            <a:r>
              <a:rPr sz="2000" b="1" spc="-55" dirty="0">
                <a:latin typeface="Trebuchet MS"/>
                <a:cs typeface="Trebuchet MS"/>
              </a:rPr>
              <a:t>The</a:t>
            </a:r>
            <a:r>
              <a:rPr sz="2000" b="1" spc="-30" dirty="0">
                <a:latin typeface="Trebuchet MS"/>
                <a:cs typeface="Trebuchet MS"/>
              </a:rPr>
              <a:t> </a:t>
            </a:r>
            <a:r>
              <a:rPr sz="2000" b="1" spc="20" dirty="0">
                <a:latin typeface="Trebuchet MS"/>
                <a:cs typeface="Trebuchet MS"/>
              </a:rPr>
              <a:t>King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-30" dirty="0">
                <a:latin typeface="Trebuchet MS"/>
                <a:cs typeface="Trebuchet MS"/>
              </a:rPr>
              <a:t>Walked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75" dirty="0">
                <a:latin typeface="Trebuchet MS"/>
                <a:cs typeface="Trebuchet MS"/>
              </a:rPr>
              <a:t>In</a:t>
            </a:r>
            <a:endParaRPr sz="2000">
              <a:latin typeface="Trebuchet MS"/>
              <a:cs typeface="Trebuchet MS"/>
            </a:endParaRPr>
          </a:p>
          <a:p>
            <a:pPr marL="87630" marR="85090">
              <a:lnSpc>
                <a:spcPct val="123300"/>
              </a:lnSpc>
            </a:pPr>
            <a:r>
              <a:rPr sz="2000" spc="10" dirty="0">
                <a:latin typeface="Cambria"/>
                <a:cs typeface="Cambria"/>
              </a:rPr>
              <a:t>The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-20" dirty="0">
                <a:latin typeface="Cambria"/>
                <a:cs typeface="Cambria"/>
              </a:rPr>
              <a:t>king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walked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in,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and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no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one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35" dirty="0">
                <a:latin typeface="Cambria"/>
                <a:cs typeface="Cambria"/>
              </a:rPr>
              <a:t>saw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him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130" dirty="0">
                <a:latin typeface="Cambria"/>
                <a:cs typeface="Cambria"/>
              </a:rPr>
              <a:t>come. </a:t>
            </a:r>
            <a:r>
              <a:rPr sz="2000" spc="-425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His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words,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how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beautiful!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His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00" dirty="0">
                <a:latin typeface="Cambria"/>
                <a:cs typeface="Cambria"/>
              </a:rPr>
              <a:t>face,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how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-20" dirty="0">
                <a:latin typeface="Cambria"/>
                <a:cs typeface="Cambria"/>
              </a:rPr>
              <a:t>fair!</a:t>
            </a:r>
            <a:endParaRPr sz="2000">
              <a:latin typeface="Cambria"/>
              <a:cs typeface="Cambria"/>
            </a:endParaRPr>
          </a:p>
          <a:p>
            <a:pPr marL="87630">
              <a:lnSpc>
                <a:spcPct val="100000"/>
              </a:lnSpc>
              <a:spcBef>
                <a:spcPts val="555"/>
              </a:spcBef>
            </a:pPr>
            <a:r>
              <a:rPr sz="2000" spc="75" dirty="0">
                <a:latin typeface="Cambria"/>
                <a:cs typeface="Cambria"/>
              </a:rPr>
              <a:t>Now,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everyone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-70" dirty="0">
                <a:latin typeface="Cambria"/>
                <a:cs typeface="Cambria"/>
              </a:rPr>
              <a:t>will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5" dirty="0">
                <a:latin typeface="Cambria"/>
                <a:cs typeface="Cambria"/>
              </a:rPr>
              <a:t>perish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35" dirty="0">
                <a:latin typeface="Cambria"/>
                <a:cs typeface="Cambria"/>
              </a:rPr>
              <a:t>at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his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60" dirty="0">
                <a:latin typeface="Cambria"/>
                <a:cs typeface="Cambria"/>
              </a:rPr>
              <a:t>feet</a:t>
            </a:r>
            <a:endParaRPr sz="2000">
              <a:latin typeface="Cambria"/>
              <a:cs typeface="Cambria"/>
            </a:endParaRPr>
          </a:p>
          <a:p>
            <a:pPr marL="87630" marR="859790">
              <a:lnSpc>
                <a:spcPct val="123300"/>
              </a:lnSpc>
            </a:pPr>
            <a:r>
              <a:rPr sz="2000" spc="50" dirty="0">
                <a:latin typeface="Cambria"/>
                <a:cs typeface="Cambria"/>
              </a:rPr>
              <a:t>His</a:t>
            </a:r>
            <a:r>
              <a:rPr sz="2000" spc="140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lovers,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-25" dirty="0">
                <a:latin typeface="Cambria"/>
                <a:cs typeface="Cambria"/>
              </a:rPr>
              <a:t>drunk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on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-5" dirty="0">
                <a:latin typeface="Cambria"/>
                <a:cs typeface="Cambria"/>
              </a:rPr>
              <a:t>joy,</a:t>
            </a:r>
            <a:r>
              <a:rPr sz="2000" spc="140" dirty="0">
                <a:latin typeface="Cambria"/>
                <a:cs typeface="Cambria"/>
              </a:rPr>
              <a:t> </a:t>
            </a:r>
            <a:r>
              <a:rPr sz="2000" spc="-45" dirty="0">
                <a:latin typeface="Cambria"/>
                <a:cs typeface="Cambria"/>
              </a:rPr>
              <a:t>run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to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60" dirty="0">
                <a:latin typeface="Cambria"/>
                <a:cs typeface="Cambria"/>
              </a:rPr>
              <a:t>be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45" dirty="0">
                <a:latin typeface="Cambria"/>
                <a:cs typeface="Cambria"/>
              </a:rPr>
              <a:t>there. </a:t>
            </a:r>
            <a:r>
              <a:rPr sz="2000" spc="-425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The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25" dirty="0">
                <a:latin typeface="Cambria"/>
                <a:cs typeface="Cambria"/>
              </a:rPr>
              <a:t>sun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75" dirty="0">
                <a:latin typeface="Cambria"/>
                <a:cs typeface="Cambria"/>
              </a:rPr>
              <a:t>of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Glory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risen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high!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Glory!</a:t>
            </a:r>
            <a:endParaRPr sz="2000">
              <a:latin typeface="Cambria"/>
              <a:cs typeface="Cambria"/>
            </a:endParaRPr>
          </a:p>
          <a:p>
            <a:pPr marL="87630">
              <a:lnSpc>
                <a:spcPct val="100000"/>
              </a:lnSpc>
              <a:spcBef>
                <a:spcPts val="560"/>
              </a:spcBef>
            </a:pPr>
            <a:r>
              <a:rPr sz="2000" spc="-35" dirty="0">
                <a:latin typeface="Cambria"/>
                <a:cs typeface="Cambria"/>
              </a:rPr>
              <a:t>it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25" dirty="0">
                <a:latin typeface="Cambria"/>
                <a:cs typeface="Cambria"/>
              </a:rPr>
              <a:t>shines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now—sparkling,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glowing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-40" dirty="0">
                <a:latin typeface="Cambria"/>
                <a:cs typeface="Cambria"/>
              </a:rPr>
              <a:t>in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the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-50" dirty="0">
                <a:latin typeface="Cambria"/>
                <a:cs typeface="Cambria"/>
              </a:rPr>
              <a:t>air.</a:t>
            </a:r>
            <a:endParaRPr sz="2000">
              <a:latin typeface="Cambria"/>
              <a:cs typeface="Cambria"/>
            </a:endParaRPr>
          </a:p>
          <a:p>
            <a:pPr marL="87630" marR="8255">
              <a:lnSpc>
                <a:spcPct val="123300"/>
              </a:lnSpc>
            </a:pPr>
            <a:r>
              <a:rPr sz="2000" spc="10" dirty="0">
                <a:latin typeface="Cambria"/>
                <a:cs typeface="Cambria"/>
              </a:rPr>
              <a:t>The </a:t>
            </a:r>
            <a:r>
              <a:rPr sz="2000" spc="30" dirty="0">
                <a:latin typeface="Cambria"/>
                <a:cs typeface="Cambria"/>
              </a:rPr>
              <a:t>mountain </a:t>
            </a:r>
            <a:r>
              <a:rPr sz="2000" spc="50" dirty="0">
                <a:latin typeface="Cambria"/>
                <a:cs typeface="Cambria"/>
              </a:rPr>
              <a:t>peaks </a:t>
            </a:r>
            <a:r>
              <a:rPr sz="2000" spc="40" dirty="0">
                <a:latin typeface="Cambria"/>
                <a:cs typeface="Cambria"/>
              </a:rPr>
              <a:t>bow </a:t>
            </a:r>
            <a:r>
              <a:rPr sz="2000" spc="5" dirty="0">
                <a:latin typeface="Cambria"/>
                <a:cs typeface="Cambria"/>
              </a:rPr>
              <a:t>low</a:t>
            </a:r>
            <a:r>
              <a:rPr sz="2000" spc="10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before </a:t>
            </a:r>
            <a:r>
              <a:rPr sz="2000" dirty="0">
                <a:latin typeface="Cambria"/>
                <a:cs typeface="Cambria"/>
              </a:rPr>
              <a:t>his</a:t>
            </a:r>
            <a:r>
              <a:rPr sz="2000" spc="5" dirty="0">
                <a:latin typeface="Cambria"/>
                <a:cs typeface="Cambria"/>
              </a:rPr>
              <a:t> </a:t>
            </a:r>
            <a:r>
              <a:rPr sz="2000" spc="20" dirty="0">
                <a:latin typeface="Cambria"/>
                <a:cs typeface="Cambria"/>
              </a:rPr>
              <a:t>beauty. </a:t>
            </a:r>
            <a:r>
              <a:rPr sz="2000" spc="-430" dirty="0">
                <a:latin typeface="Cambria"/>
                <a:cs typeface="Cambria"/>
              </a:rPr>
              <a:t> </a:t>
            </a:r>
            <a:r>
              <a:rPr sz="2000" spc="-5" dirty="0">
                <a:latin typeface="Cambria"/>
                <a:cs typeface="Cambria"/>
              </a:rPr>
              <a:t>They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5" dirty="0">
                <a:latin typeface="Cambria"/>
                <a:cs typeface="Cambria"/>
              </a:rPr>
              <a:t>circle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spc="-15" dirty="0">
                <a:latin typeface="Cambria"/>
                <a:cs typeface="Cambria"/>
              </a:rPr>
              <a:t>'round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spc="-35" dirty="0">
                <a:latin typeface="Cambria"/>
                <a:cs typeface="Cambria"/>
              </a:rPr>
              <a:t>like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pilgrims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25" dirty="0">
                <a:latin typeface="Cambria"/>
                <a:cs typeface="Cambria"/>
              </a:rPr>
              <a:t>lost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spc="-40" dirty="0">
                <a:latin typeface="Cambria"/>
                <a:cs typeface="Cambria"/>
              </a:rPr>
              <a:t>in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spc="-15" dirty="0">
                <a:latin typeface="Cambria"/>
                <a:cs typeface="Cambria"/>
              </a:rPr>
              <a:t>prayer.</a:t>
            </a:r>
            <a:endParaRPr sz="2000">
              <a:latin typeface="Cambria"/>
              <a:cs typeface="Cambria"/>
            </a:endParaRPr>
          </a:p>
          <a:p>
            <a:pPr marL="87630" marR="5080">
              <a:lnSpc>
                <a:spcPct val="123300"/>
              </a:lnSpc>
            </a:pPr>
            <a:r>
              <a:rPr sz="2000" spc="25" dirty="0">
                <a:latin typeface="Cambria"/>
                <a:cs typeface="Cambria"/>
              </a:rPr>
              <a:t>And </a:t>
            </a:r>
            <a:r>
              <a:rPr sz="2000" spc="45" dirty="0">
                <a:latin typeface="Cambria"/>
                <a:cs typeface="Cambria"/>
              </a:rPr>
              <a:t>endless </a:t>
            </a:r>
            <a:r>
              <a:rPr sz="2000" spc="25" dirty="0">
                <a:latin typeface="Cambria"/>
                <a:cs typeface="Cambria"/>
              </a:rPr>
              <a:t>verses </a:t>
            </a:r>
            <a:r>
              <a:rPr sz="2000" spc="10" dirty="0">
                <a:latin typeface="Cambria"/>
                <a:cs typeface="Cambria"/>
              </a:rPr>
              <a:t>flow</a:t>
            </a:r>
            <a:r>
              <a:rPr sz="2000" spc="15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from </a:t>
            </a:r>
            <a:r>
              <a:rPr sz="2000" dirty="0">
                <a:latin typeface="Cambria"/>
                <a:cs typeface="Cambria"/>
              </a:rPr>
              <a:t>his</a:t>
            </a:r>
            <a:r>
              <a:rPr sz="2000" spc="5" dirty="0">
                <a:latin typeface="Cambria"/>
                <a:cs typeface="Cambria"/>
              </a:rPr>
              <a:t> </a:t>
            </a:r>
            <a:r>
              <a:rPr sz="2000" spc="55" dirty="0">
                <a:latin typeface="Cambria"/>
                <a:cs typeface="Cambria"/>
              </a:rPr>
              <a:t>sweet </a:t>
            </a:r>
            <a:r>
              <a:rPr sz="2000" spc="70" dirty="0">
                <a:latin typeface="Cambria"/>
                <a:cs typeface="Cambria"/>
              </a:rPr>
              <a:t>tongue. </a:t>
            </a:r>
            <a:r>
              <a:rPr sz="2000" spc="-430" dirty="0">
                <a:latin typeface="Cambria"/>
                <a:cs typeface="Cambria"/>
              </a:rPr>
              <a:t> </a:t>
            </a:r>
            <a:r>
              <a:rPr sz="2000" spc="35" dirty="0">
                <a:latin typeface="Cambria"/>
                <a:cs typeface="Cambria"/>
              </a:rPr>
              <a:t>Prophets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75" dirty="0">
                <a:latin typeface="Cambria"/>
                <a:cs typeface="Cambria"/>
              </a:rPr>
              <a:t>of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old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-15" dirty="0">
                <a:latin typeface="Cambria"/>
                <a:cs typeface="Cambria"/>
              </a:rPr>
              <a:t>rush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from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the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55" dirty="0">
                <a:latin typeface="Cambria"/>
                <a:cs typeface="Cambria"/>
              </a:rPr>
              <a:t>past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to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hear.</a:t>
            </a:r>
            <a:endParaRPr sz="2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552" y="381609"/>
            <a:ext cx="4483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18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555341" y="1114425"/>
            <a:ext cx="8730488" cy="6123031"/>
            <a:chOff x="1487642" y="1120286"/>
            <a:chExt cx="8730488" cy="6123031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7642" y="1120286"/>
              <a:ext cx="8730488" cy="61230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3474" y="1738895"/>
              <a:ext cx="4227127" cy="32330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527300" y="1655094"/>
            <a:ext cx="396240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04" dirty="0">
                <a:solidFill>
                  <a:srgbClr val="005300"/>
                </a:solidFill>
                <a:latin typeface="Arial"/>
                <a:cs typeface="Arial"/>
              </a:rPr>
              <a:t>Dikt</a:t>
            </a:r>
            <a:r>
              <a:rPr sz="2300" b="1" spc="45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-80" dirty="0">
                <a:solidFill>
                  <a:srgbClr val="005300"/>
                </a:solidFill>
                <a:latin typeface="Arial"/>
                <a:cs typeface="Arial"/>
              </a:rPr>
              <a:t>av</a:t>
            </a:r>
            <a:r>
              <a:rPr sz="2300" b="1" spc="50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30" dirty="0">
                <a:solidFill>
                  <a:srgbClr val="005300"/>
                </a:solidFill>
                <a:latin typeface="Arial"/>
                <a:cs typeface="Arial"/>
              </a:rPr>
              <a:t>Táhirih</a:t>
            </a:r>
            <a:r>
              <a:rPr sz="2300" b="1" spc="50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-85" dirty="0">
                <a:solidFill>
                  <a:srgbClr val="005300"/>
                </a:solidFill>
                <a:latin typeface="Arial"/>
                <a:cs typeface="Arial"/>
              </a:rPr>
              <a:t>på</a:t>
            </a:r>
            <a:r>
              <a:rPr sz="2300" b="1" spc="50" dirty="0">
                <a:solidFill>
                  <a:srgbClr val="005300"/>
                </a:solidFill>
                <a:latin typeface="Arial"/>
                <a:cs typeface="Arial"/>
              </a:rPr>
              <a:t> </a:t>
            </a:r>
            <a:r>
              <a:rPr sz="2300" b="1" spc="-95" dirty="0">
                <a:solidFill>
                  <a:srgbClr val="005300"/>
                </a:solidFill>
                <a:latin typeface="Arial"/>
                <a:cs typeface="Arial"/>
              </a:rPr>
              <a:t>persiska</a:t>
            </a:r>
            <a:endParaRPr sz="2300" dirty="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68651" y="2304230"/>
            <a:ext cx="6839839" cy="45944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692003" cy="7559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3128" y="4299800"/>
            <a:ext cx="1690143" cy="22677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3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95233" y="1348917"/>
            <a:ext cx="5349875" cy="305117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60960">
              <a:lnSpc>
                <a:spcPts val="2160"/>
              </a:lnSpc>
              <a:spcBef>
                <a:spcPts val="370"/>
              </a:spcBef>
            </a:pPr>
            <a:r>
              <a:rPr sz="2000" i="1" spc="135" dirty="0">
                <a:latin typeface="Times New Roman"/>
                <a:cs typeface="Times New Roman"/>
              </a:rPr>
              <a:t>Under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ett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besök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hos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kusin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fick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syn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böcker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Sheikh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Ahmad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Siyyid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Kazim.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005"/>
              </a:lnSpc>
            </a:pPr>
            <a:r>
              <a:rPr sz="2000" i="1" spc="114" dirty="0">
                <a:latin typeface="Times New Roman"/>
                <a:cs typeface="Times New Roman"/>
              </a:rPr>
              <a:t>Kusinen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pappa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nog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inte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</a:t>
            </a:r>
            <a:endParaRPr sz="2000">
              <a:latin typeface="Times New Roman"/>
              <a:cs typeface="Times New Roman"/>
            </a:endParaRPr>
          </a:p>
          <a:p>
            <a:pPr marL="12700" marR="52069">
              <a:lnSpc>
                <a:spcPts val="2160"/>
              </a:lnSpc>
              <a:spcBef>
                <a:spcPts val="150"/>
              </a:spcBef>
            </a:pPr>
            <a:r>
              <a:rPr sz="2000" i="1" spc="85" dirty="0">
                <a:latin typeface="Times New Roman"/>
                <a:cs typeface="Times New Roman"/>
              </a:rPr>
              <a:t>gilla </a:t>
            </a:r>
            <a:r>
              <a:rPr sz="2000" i="1" spc="125" dirty="0">
                <a:latin typeface="Times New Roman"/>
                <a:cs typeface="Times New Roman"/>
              </a:rPr>
              <a:t>böckerna, </a:t>
            </a:r>
            <a:r>
              <a:rPr sz="2000" i="1" spc="130" dirty="0">
                <a:latin typeface="Times New Roman"/>
                <a:cs typeface="Times New Roman"/>
              </a:rPr>
              <a:t>viket </a:t>
            </a:r>
            <a:r>
              <a:rPr sz="2000" i="1" spc="110" dirty="0">
                <a:latin typeface="Times New Roman"/>
                <a:cs typeface="Times New Roman"/>
              </a:rPr>
              <a:t>gjorde </a:t>
            </a:r>
            <a:r>
              <a:rPr sz="2000" i="1" spc="105" dirty="0">
                <a:latin typeface="Times New Roman"/>
                <a:cs typeface="Times New Roman"/>
              </a:rPr>
              <a:t>Tahrirh </a:t>
            </a:r>
            <a:r>
              <a:rPr sz="2000" i="1" spc="204" dirty="0">
                <a:latin typeface="Times New Roman"/>
                <a:cs typeface="Times New Roman"/>
              </a:rPr>
              <a:t>än </a:t>
            </a:r>
            <a:r>
              <a:rPr sz="2000" i="1" spc="175" dirty="0">
                <a:latin typeface="Times New Roman"/>
                <a:cs typeface="Times New Roman"/>
              </a:rPr>
              <a:t>mer </a:t>
            </a:r>
            <a:r>
              <a:rPr sz="2000" i="1" spc="18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intresserad,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höll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inte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med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sin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pappa.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i="1" spc="55" dirty="0">
                <a:latin typeface="Times New Roman"/>
                <a:cs typeface="Times New Roman"/>
              </a:rPr>
              <a:t>I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böckerna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läste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tiden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nära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80" dirty="0">
                <a:latin typeface="Times New Roman"/>
                <a:cs typeface="Times New Roman"/>
              </a:rPr>
              <a:t>ny </a:t>
            </a:r>
            <a:r>
              <a:rPr sz="2000" i="1" spc="145" dirty="0">
                <a:latin typeface="Times New Roman"/>
                <a:cs typeface="Times New Roman"/>
              </a:rPr>
              <a:t>gudsprofet </a:t>
            </a:r>
            <a:r>
              <a:rPr sz="2000" i="1" spc="100" dirty="0">
                <a:latin typeface="Times New Roman"/>
                <a:cs typeface="Times New Roman"/>
              </a:rPr>
              <a:t>skulle </a:t>
            </a:r>
            <a:r>
              <a:rPr sz="2000" i="1" spc="165" dirty="0">
                <a:latin typeface="Times New Roman"/>
                <a:cs typeface="Times New Roman"/>
              </a:rPr>
              <a:t>framträda. Han </a:t>
            </a:r>
            <a:r>
              <a:rPr sz="2000" i="1" spc="17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 </a:t>
            </a:r>
            <a:r>
              <a:rPr sz="2000" i="1" spc="135" dirty="0">
                <a:latin typeface="Times New Roman"/>
                <a:cs typeface="Times New Roman"/>
              </a:rPr>
              <a:t>uppfylla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50" dirty="0">
                <a:latin typeface="Times New Roman"/>
                <a:cs typeface="Times New Roman"/>
              </a:rPr>
              <a:t>löftena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20" dirty="0">
                <a:latin typeface="Times New Roman"/>
                <a:cs typeface="Times New Roman"/>
              </a:rPr>
              <a:t>de tidigare </a:t>
            </a:r>
            <a:r>
              <a:rPr sz="2000" i="1" spc="12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religionerna, </a:t>
            </a:r>
            <a:r>
              <a:rPr sz="2000" i="1" spc="120" dirty="0">
                <a:latin typeface="Times New Roman"/>
                <a:cs typeface="Times New Roman"/>
              </a:rPr>
              <a:t>särskilt </a:t>
            </a:r>
            <a:r>
              <a:rPr sz="2000" i="1" spc="145" dirty="0">
                <a:latin typeface="Times New Roman"/>
                <a:cs typeface="Times New Roman"/>
              </a:rPr>
              <a:t>vad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50" dirty="0">
                <a:latin typeface="Times New Roman"/>
                <a:cs typeface="Times New Roman"/>
              </a:rPr>
              <a:t>utlovats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Koranen.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5233" y="4597996"/>
            <a:ext cx="5323840" cy="22288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36195">
              <a:lnSpc>
                <a:spcPts val="2160"/>
              </a:lnSpc>
              <a:spcBef>
                <a:spcPts val="370"/>
              </a:spcBef>
            </a:pPr>
            <a:r>
              <a:rPr sz="2000" i="1" spc="140" dirty="0">
                <a:latin typeface="Times New Roman"/>
                <a:cs typeface="Times New Roman"/>
              </a:rPr>
              <a:t>Hennes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make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familj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blev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mycket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arga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henne,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14" dirty="0">
                <a:latin typeface="Times New Roman"/>
                <a:cs typeface="Times New Roman"/>
              </a:rPr>
              <a:t>sa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30" dirty="0">
                <a:latin typeface="Times New Roman"/>
                <a:cs typeface="Times New Roman"/>
              </a:rPr>
              <a:t>sin </a:t>
            </a:r>
            <a:r>
              <a:rPr sz="2000" i="1" spc="105" dirty="0">
                <a:latin typeface="Times New Roman"/>
                <a:cs typeface="Times New Roman"/>
              </a:rPr>
              <a:t>farbror: </a:t>
            </a:r>
            <a:r>
              <a:rPr sz="2000" i="1" spc="-10" dirty="0">
                <a:latin typeface="Times New Roman"/>
                <a:cs typeface="Times New Roman"/>
              </a:rPr>
              <a:t>”Jag </a:t>
            </a:r>
            <a:r>
              <a:rPr sz="2000" i="1" spc="135" dirty="0">
                <a:latin typeface="Times New Roman"/>
                <a:cs typeface="Times New Roman"/>
              </a:rPr>
              <a:t>ska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80" dirty="0">
                <a:latin typeface="Times New Roman"/>
                <a:cs typeface="Times New Roman"/>
              </a:rPr>
              <a:t>bli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45" dirty="0">
                <a:latin typeface="Times New Roman"/>
                <a:cs typeface="Times New Roman"/>
              </a:rPr>
              <a:t>första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14" dirty="0">
                <a:latin typeface="Times New Roman"/>
                <a:cs typeface="Times New Roman"/>
              </a:rPr>
              <a:t>följa </a:t>
            </a:r>
            <a:r>
              <a:rPr sz="2000" i="1" spc="180" dirty="0">
                <a:latin typeface="Times New Roman"/>
                <a:cs typeface="Times New Roman"/>
              </a:rPr>
              <a:t>denna ny </a:t>
            </a:r>
            <a:r>
              <a:rPr sz="2000" i="1" spc="120" dirty="0">
                <a:latin typeface="Times New Roman"/>
                <a:cs typeface="Times New Roman"/>
              </a:rPr>
              <a:t>lära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05" dirty="0">
                <a:latin typeface="Times New Roman"/>
                <a:cs typeface="Times New Roman"/>
              </a:rPr>
              <a:t>ge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mitt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75" dirty="0">
                <a:latin typeface="Times New Roman"/>
                <a:cs typeface="Times New Roman"/>
              </a:rPr>
              <a:t>liv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mina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45" dirty="0">
                <a:latin typeface="Times New Roman"/>
                <a:cs typeface="Times New Roman"/>
              </a:rPr>
              <a:t>systrar!”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10" dirty="0">
                <a:latin typeface="Times New Roman"/>
                <a:cs typeface="Times New Roman"/>
              </a:rPr>
              <a:t>skrev </a:t>
            </a:r>
            <a:r>
              <a:rPr sz="2000" i="1" spc="190" dirty="0">
                <a:latin typeface="Times New Roman"/>
                <a:cs typeface="Times New Roman"/>
              </a:rPr>
              <a:t>ett </a:t>
            </a:r>
            <a:r>
              <a:rPr sz="2000" i="1" spc="165" dirty="0">
                <a:latin typeface="Times New Roman"/>
                <a:cs typeface="Times New Roman"/>
              </a:rPr>
              <a:t>långt </a:t>
            </a:r>
            <a:r>
              <a:rPr sz="2000" i="1" spc="110" dirty="0">
                <a:latin typeface="Times New Roman"/>
                <a:cs typeface="Times New Roman"/>
              </a:rPr>
              <a:t>brev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90" dirty="0">
                <a:latin typeface="Times New Roman"/>
                <a:cs typeface="Times New Roman"/>
              </a:rPr>
              <a:t>Siyyid </a:t>
            </a:r>
            <a:r>
              <a:rPr sz="2000" i="1" spc="125" dirty="0">
                <a:latin typeface="Times New Roman"/>
                <a:cs typeface="Times New Roman"/>
              </a:rPr>
              <a:t>Kazim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besvarade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alla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frågor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fulla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tillfredsställelse.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76132" y="444583"/>
            <a:ext cx="7761567" cy="56043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76132" y="453746"/>
            <a:ext cx="768536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45" dirty="0"/>
              <a:t>Táhirih</a:t>
            </a:r>
            <a:r>
              <a:rPr spc="-10" dirty="0"/>
              <a:t> </a:t>
            </a:r>
            <a:r>
              <a:rPr spc="-5" dirty="0" err="1"/>
              <a:t>lär</a:t>
            </a:r>
            <a:r>
              <a:rPr spc="-50" dirty="0"/>
              <a:t> </a:t>
            </a:r>
            <a:r>
              <a:rPr spc="55" dirty="0"/>
              <a:t>a</a:t>
            </a:r>
            <a:r>
              <a:rPr lang="sv-SE" spc="55" dirty="0" err="1"/>
              <a:t>tt</a:t>
            </a:r>
            <a:r>
              <a:rPr spc="-5" dirty="0"/>
              <a:t> en </a:t>
            </a:r>
            <a:r>
              <a:rPr spc="-45" dirty="0"/>
              <a:t>ny</a:t>
            </a:r>
            <a:r>
              <a:rPr spc="-20" dirty="0"/>
              <a:t> </a:t>
            </a:r>
            <a:r>
              <a:rPr spc="-15" dirty="0"/>
              <a:t>Gudsprofet</a:t>
            </a:r>
            <a:r>
              <a:rPr spc="-5" dirty="0"/>
              <a:t> </a:t>
            </a:r>
            <a:r>
              <a:rPr spc="-5" dirty="0" err="1"/>
              <a:t>skulle</a:t>
            </a:r>
            <a:r>
              <a:rPr spc="35" dirty="0"/>
              <a:t> </a:t>
            </a:r>
            <a:r>
              <a:rPr spc="50" dirty="0"/>
              <a:t>ƒ</a:t>
            </a:r>
            <a:r>
              <a:rPr lang="sv-SE" spc="50" dirty="0"/>
              <a:t>r</a:t>
            </a:r>
            <a:r>
              <a:rPr spc="50" dirty="0" err="1"/>
              <a:t>amträda</a:t>
            </a:r>
            <a:endParaRPr spc="50" dirty="0"/>
          </a:p>
        </p:txBody>
      </p:sp>
      <p:grpSp>
        <p:nvGrpSpPr>
          <p:cNvPr id="16" name="object 16"/>
          <p:cNvGrpSpPr/>
          <p:nvPr/>
        </p:nvGrpSpPr>
        <p:grpSpPr>
          <a:xfrm>
            <a:off x="7195311" y="1860632"/>
            <a:ext cx="2924175" cy="4514850"/>
            <a:chOff x="7195311" y="1860632"/>
            <a:chExt cx="2924175" cy="451485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95311" y="1860632"/>
              <a:ext cx="2923965" cy="37631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73923" y="5579784"/>
              <a:ext cx="1716379" cy="79526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873924" y="5579784"/>
            <a:ext cx="1716405" cy="7956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71755" marR="66675">
              <a:lnSpc>
                <a:spcPts val="1780"/>
              </a:lnSpc>
              <a:spcBef>
                <a:spcPts val="285"/>
              </a:spcBef>
            </a:pPr>
            <a:r>
              <a:rPr sz="1600" spc="-5" dirty="0">
                <a:latin typeface="Arial MT"/>
                <a:cs typeface="Arial MT"/>
              </a:rPr>
              <a:t>Bábs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mausoleum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på</a:t>
            </a:r>
            <a:r>
              <a:rPr sz="1600" spc="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Karmelberget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Haifa, Israel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4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65705" y="1345323"/>
            <a:ext cx="7819390" cy="52241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20" dirty="0">
                <a:latin typeface="Times New Roman"/>
                <a:cs typeface="Times New Roman"/>
              </a:rPr>
              <a:t>beslöt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00" dirty="0">
                <a:latin typeface="Times New Roman"/>
                <a:cs typeface="Times New Roman"/>
              </a:rPr>
              <a:t>resa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20" dirty="0">
                <a:latin typeface="Times New Roman"/>
                <a:cs typeface="Times New Roman"/>
              </a:rPr>
              <a:t>heliga </a:t>
            </a:r>
            <a:r>
              <a:rPr sz="2000" i="1" spc="160" dirty="0">
                <a:latin typeface="Times New Roman"/>
                <a:cs typeface="Times New Roman"/>
              </a:rPr>
              <a:t>staden </a:t>
            </a:r>
            <a:r>
              <a:rPr sz="2000" i="1" spc="90" dirty="0">
                <a:latin typeface="Times New Roman"/>
                <a:cs typeface="Times New Roman"/>
              </a:rPr>
              <a:t>Karbilá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30" dirty="0">
                <a:latin typeface="Times New Roman"/>
                <a:cs typeface="Times New Roman"/>
              </a:rPr>
              <a:t>Irak </a:t>
            </a:r>
            <a:r>
              <a:rPr sz="2000" i="1" spc="145" dirty="0">
                <a:latin typeface="Times New Roman"/>
                <a:cs typeface="Times New Roman"/>
              </a:rPr>
              <a:t>där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Siyyid </a:t>
            </a:r>
            <a:r>
              <a:rPr sz="2000" i="1" spc="125" dirty="0">
                <a:latin typeface="Times New Roman"/>
                <a:cs typeface="Times New Roman"/>
              </a:rPr>
              <a:t>Kazim </a:t>
            </a:r>
            <a:r>
              <a:rPr sz="2000" i="1" spc="95" dirty="0">
                <a:latin typeface="Times New Roman"/>
                <a:cs typeface="Times New Roman"/>
              </a:rPr>
              <a:t>levde. </a:t>
            </a:r>
            <a:r>
              <a:rPr sz="2000" i="1" spc="150" dirty="0">
                <a:latin typeface="Times New Roman"/>
                <a:cs typeface="Times New Roman"/>
              </a:rPr>
              <a:t>Hon </a:t>
            </a:r>
            <a:r>
              <a:rPr sz="2000" i="1" spc="155" dirty="0">
                <a:latin typeface="Times New Roman"/>
                <a:cs typeface="Times New Roman"/>
              </a:rPr>
              <a:t>bad </a:t>
            </a:r>
            <a:r>
              <a:rPr sz="2000" i="1" spc="130" dirty="0">
                <a:latin typeface="Times New Roman"/>
                <a:cs typeface="Times New Roman"/>
              </a:rPr>
              <a:t>sin </a:t>
            </a:r>
            <a:r>
              <a:rPr sz="2000" i="1" spc="165" dirty="0">
                <a:latin typeface="Times New Roman"/>
                <a:cs typeface="Times New Roman"/>
              </a:rPr>
              <a:t>pappa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105" dirty="0">
                <a:latin typeface="Times New Roman"/>
                <a:cs typeface="Times New Roman"/>
              </a:rPr>
              <a:t>tillåtelse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00" dirty="0">
                <a:latin typeface="Times New Roman"/>
                <a:cs typeface="Times New Roman"/>
              </a:rPr>
              <a:t>resa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tillsammans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med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sin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syster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besöka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heliga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gravplatserna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Karbila.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Pappan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förstod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besöka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Siyyid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Kazim,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han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tänkte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besöket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heliga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platserna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få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2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ändra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uppfattning.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5549265">
              <a:lnSpc>
                <a:spcPts val="2160"/>
              </a:lnSpc>
            </a:pPr>
            <a:r>
              <a:rPr sz="2000" i="1" spc="120" dirty="0">
                <a:latin typeface="Times New Roman"/>
                <a:cs typeface="Times New Roman"/>
              </a:rPr>
              <a:t>Resan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90" dirty="0">
                <a:latin typeface="Times New Roman"/>
                <a:cs typeface="Times New Roman"/>
              </a:rPr>
              <a:t>Karbila </a:t>
            </a:r>
            <a:r>
              <a:rPr sz="2000" i="1" spc="9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gjordes </a:t>
            </a:r>
            <a:r>
              <a:rPr sz="2000" i="1" spc="125" dirty="0">
                <a:latin typeface="Times New Roman"/>
                <a:cs typeface="Times New Roman"/>
              </a:rPr>
              <a:t>1843 </a:t>
            </a:r>
            <a:r>
              <a:rPr sz="2000" i="1" spc="180" dirty="0">
                <a:latin typeface="Times New Roman"/>
                <a:cs typeface="Times New Roman"/>
              </a:rPr>
              <a:t>när </a:t>
            </a:r>
            <a:r>
              <a:rPr sz="2000" i="1" spc="18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125" dirty="0">
                <a:latin typeface="Times New Roman"/>
                <a:cs typeface="Times New Roman"/>
              </a:rPr>
              <a:t>26 </a:t>
            </a:r>
            <a:r>
              <a:rPr sz="2000" i="1" spc="140" dirty="0">
                <a:latin typeface="Times New Roman"/>
                <a:cs typeface="Times New Roman"/>
              </a:rPr>
              <a:t>år </a:t>
            </a:r>
            <a:r>
              <a:rPr sz="2000" i="1" spc="14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gammal.</a:t>
            </a:r>
            <a:r>
              <a:rPr sz="2000" i="1" spc="2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Hon</a:t>
            </a:r>
            <a:r>
              <a:rPr sz="2000" i="1" spc="2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redan </a:t>
            </a:r>
            <a:r>
              <a:rPr sz="2000" i="1" spc="114" dirty="0">
                <a:latin typeface="Times New Roman"/>
                <a:cs typeface="Times New Roman"/>
              </a:rPr>
              <a:t>blivit </a:t>
            </a:r>
            <a:r>
              <a:rPr sz="2000" i="1" spc="185" dirty="0">
                <a:latin typeface="Times New Roman"/>
                <a:cs typeface="Times New Roman"/>
              </a:rPr>
              <a:t>känd </a:t>
            </a:r>
            <a:r>
              <a:rPr sz="2000" i="1" spc="19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över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hela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Iran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35" dirty="0">
                <a:latin typeface="Times New Roman"/>
                <a:cs typeface="Times New Roman"/>
              </a:rPr>
              <a:t>vackraste och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mest </a:t>
            </a:r>
            <a:r>
              <a:rPr sz="2000" i="1" spc="130" dirty="0">
                <a:latin typeface="Times New Roman"/>
                <a:cs typeface="Times New Roman"/>
              </a:rPr>
              <a:t>välutbildade </a:t>
            </a:r>
            <a:r>
              <a:rPr sz="2000" i="1" spc="13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kvinnan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30" dirty="0">
                <a:latin typeface="Times New Roman"/>
                <a:cs typeface="Times New Roman"/>
              </a:rPr>
              <a:t>hela </a:t>
            </a:r>
            <a:r>
              <a:rPr sz="2000" i="1" spc="13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landet.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06333" y="424453"/>
            <a:ext cx="3821531" cy="560431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06333" y="424453"/>
            <a:ext cx="382206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45" dirty="0"/>
              <a:t>Táhirih</a:t>
            </a:r>
            <a:r>
              <a:rPr spc="-20" dirty="0"/>
              <a:t> </a:t>
            </a:r>
            <a:r>
              <a:rPr spc="-10" dirty="0"/>
              <a:t>reser</a:t>
            </a:r>
            <a:r>
              <a:rPr spc="-60" dirty="0"/>
              <a:t> </a:t>
            </a:r>
            <a:r>
              <a:rPr spc="-5" dirty="0"/>
              <a:t>till</a:t>
            </a:r>
            <a:r>
              <a:rPr spc="-20" dirty="0"/>
              <a:t> </a:t>
            </a:r>
            <a:r>
              <a:rPr spc="-5" dirty="0"/>
              <a:t>Karbilá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4384960" y="3076175"/>
            <a:ext cx="5681345" cy="4044950"/>
            <a:chOff x="4384960" y="3076175"/>
            <a:chExt cx="5681345" cy="404495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4960" y="3076175"/>
              <a:ext cx="5681179" cy="3681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8901" y="6697638"/>
              <a:ext cx="5205628" cy="42339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618901" y="6697638"/>
            <a:ext cx="5205730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600" spc="-5" dirty="0">
                <a:latin typeface="Arial MT"/>
                <a:cs typeface="Arial MT"/>
              </a:rPr>
              <a:t>Karbilá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1897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5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041207" y="1446809"/>
            <a:ext cx="6537959" cy="52241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60" dirty="0">
                <a:latin typeface="Times New Roman"/>
                <a:cs typeface="Times New Roman"/>
              </a:rPr>
              <a:t>När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90" dirty="0">
                <a:latin typeface="Times New Roman"/>
                <a:cs typeface="Times New Roman"/>
              </a:rPr>
              <a:t>kom </a:t>
            </a:r>
            <a:r>
              <a:rPr sz="2000" i="1" spc="195" dirty="0">
                <a:latin typeface="Times New Roman"/>
                <a:cs typeface="Times New Roman"/>
              </a:rPr>
              <a:t>fram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00" dirty="0">
                <a:latin typeface="Times New Roman"/>
                <a:cs typeface="Times New Roman"/>
              </a:rPr>
              <a:t>Syyid </a:t>
            </a:r>
            <a:r>
              <a:rPr sz="2000" i="1" spc="120" dirty="0">
                <a:latin typeface="Times New Roman"/>
                <a:cs typeface="Times New Roman"/>
              </a:rPr>
              <a:t>Kazims </a:t>
            </a:r>
            <a:r>
              <a:rPr sz="2000" i="1" spc="180" dirty="0">
                <a:latin typeface="Times New Roman"/>
                <a:cs typeface="Times New Roman"/>
              </a:rPr>
              <a:t>hus </a:t>
            </a:r>
            <a:r>
              <a:rPr sz="2000" i="1" spc="114" dirty="0">
                <a:latin typeface="Times New Roman"/>
                <a:cs typeface="Times New Roman"/>
              </a:rPr>
              <a:t>fick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21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veta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20" dirty="0">
                <a:latin typeface="Times New Roman"/>
                <a:cs typeface="Times New Roman"/>
              </a:rPr>
              <a:t>han </a:t>
            </a:r>
            <a:r>
              <a:rPr sz="2000" i="1" spc="120" dirty="0">
                <a:latin typeface="Times New Roman"/>
                <a:cs typeface="Times New Roman"/>
              </a:rPr>
              <a:t>avlidit </a:t>
            </a:r>
            <a:r>
              <a:rPr sz="2000" i="1" spc="165" dirty="0">
                <a:latin typeface="Times New Roman"/>
                <a:cs typeface="Times New Roman"/>
              </a:rPr>
              <a:t>några </a:t>
            </a:r>
            <a:r>
              <a:rPr sz="2000" i="1" spc="145" dirty="0">
                <a:latin typeface="Times New Roman"/>
                <a:cs typeface="Times New Roman"/>
              </a:rPr>
              <a:t>dagar </a:t>
            </a:r>
            <a:r>
              <a:rPr sz="2000" i="1" spc="110" dirty="0">
                <a:latin typeface="Times New Roman"/>
                <a:cs typeface="Times New Roman"/>
              </a:rPr>
              <a:t>tidigare. </a:t>
            </a:r>
            <a:r>
              <a:rPr sz="2000" i="1" spc="150" dirty="0">
                <a:latin typeface="Times New Roman"/>
                <a:cs typeface="Times New Roman"/>
              </a:rPr>
              <a:t>Hon </a:t>
            </a:r>
            <a:r>
              <a:rPr sz="2000" i="1" spc="100" dirty="0">
                <a:latin typeface="Times New Roman"/>
                <a:cs typeface="Times New Roman"/>
              </a:rPr>
              <a:t>blev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överväldigad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00" dirty="0">
                <a:latin typeface="Times New Roman"/>
                <a:cs typeface="Times New Roman"/>
              </a:rPr>
              <a:t>sorg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65" dirty="0">
                <a:latin typeface="Times New Roman"/>
                <a:cs typeface="Times New Roman"/>
              </a:rPr>
              <a:t>grät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14" dirty="0">
                <a:latin typeface="Times New Roman"/>
                <a:cs typeface="Times New Roman"/>
              </a:rPr>
              <a:t>flera </a:t>
            </a:r>
            <a:r>
              <a:rPr sz="2000" i="1" spc="95" dirty="0">
                <a:latin typeface="Times New Roman"/>
                <a:cs typeface="Times New Roman"/>
              </a:rPr>
              <a:t>dagar. </a:t>
            </a:r>
            <a:r>
              <a:rPr sz="2000" i="1" spc="150" dirty="0">
                <a:latin typeface="Times New Roman"/>
                <a:cs typeface="Times New Roman"/>
              </a:rPr>
              <a:t>Hon </a:t>
            </a:r>
            <a:r>
              <a:rPr sz="2000" i="1" spc="120" dirty="0">
                <a:latin typeface="Times New Roman"/>
                <a:cs typeface="Times New Roman"/>
              </a:rPr>
              <a:t>läste </a:t>
            </a:r>
            <a:r>
              <a:rPr sz="2000" i="1" spc="12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alla </a:t>
            </a:r>
            <a:r>
              <a:rPr sz="2000" i="1" spc="180" dirty="0">
                <a:latin typeface="Times New Roman"/>
                <a:cs typeface="Times New Roman"/>
              </a:rPr>
              <a:t>hans </a:t>
            </a:r>
            <a:r>
              <a:rPr sz="2000" i="1" spc="130" dirty="0">
                <a:latin typeface="Times New Roman"/>
                <a:cs typeface="Times New Roman"/>
              </a:rPr>
              <a:t>skrifter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00" dirty="0">
                <a:latin typeface="Times New Roman"/>
                <a:cs typeface="Times New Roman"/>
              </a:rPr>
              <a:t>blev </a:t>
            </a:r>
            <a:r>
              <a:rPr sz="2000" i="1" spc="114" dirty="0">
                <a:latin typeface="Times New Roman"/>
                <a:cs typeface="Times New Roman"/>
              </a:rPr>
              <a:t>så </a:t>
            </a:r>
            <a:r>
              <a:rPr sz="2000" i="1" spc="175" dirty="0">
                <a:latin typeface="Times New Roman"/>
                <a:cs typeface="Times New Roman"/>
              </a:rPr>
              <a:t>kunnig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55" dirty="0">
                <a:latin typeface="Times New Roman"/>
                <a:cs typeface="Times New Roman"/>
              </a:rPr>
              <a:t>även </a:t>
            </a:r>
            <a:r>
              <a:rPr sz="2000" i="1" spc="1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kunde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föreläsa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–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bakom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ett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draperi!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–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Siyyid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Kazims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studenter.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296545">
              <a:lnSpc>
                <a:spcPts val="2160"/>
              </a:lnSpc>
              <a:tabLst>
                <a:tab pos="3463290" algn="l"/>
              </a:tabLst>
            </a:pPr>
            <a:r>
              <a:rPr sz="2000" i="1" spc="140" dirty="0">
                <a:latin typeface="Times New Roman"/>
                <a:cs typeface="Times New Roman"/>
              </a:rPr>
              <a:t>Táhirih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stannade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under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tre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år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Karbila.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Efter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dag </a:t>
            </a:r>
            <a:r>
              <a:rPr sz="2000" i="1" spc="175" dirty="0">
                <a:latin typeface="Times New Roman"/>
                <a:cs typeface="Times New Roman"/>
              </a:rPr>
              <a:t>fastat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60" dirty="0">
                <a:latin typeface="Times New Roman"/>
                <a:cs typeface="Times New Roman"/>
              </a:rPr>
              <a:t>mediterat </a:t>
            </a:r>
            <a:r>
              <a:rPr sz="2000" i="1" spc="114" dirty="0">
                <a:latin typeface="Times New Roman"/>
                <a:cs typeface="Times New Roman"/>
              </a:rPr>
              <a:t>fick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65" dirty="0">
                <a:latin typeface="Times New Roman"/>
                <a:cs typeface="Times New Roman"/>
              </a:rPr>
              <a:t>under </a:t>
            </a:r>
            <a:r>
              <a:rPr sz="2000" i="1" spc="204" dirty="0">
                <a:latin typeface="Times New Roman"/>
                <a:cs typeface="Times New Roman"/>
              </a:rPr>
              <a:t>natten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dröm.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5" dirty="0">
                <a:latin typeface="Times New Roman"/>
                <a:cs typeface="Times New Roman"/>
              </a:rPr>
              <a:t>I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drömmen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såg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himlen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0" dirty="0">
                <a:latin typeface="Times New Roman"/>
                <a:cs typeface="Times New Roman"/>
              </a:rPr>
              <a:t>ung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0" dirty="0">
                <a:latin typeface="Times New Roman"/>
                <a:cs typeface="Times New Roman"/>
              </a:rPr>
              <a:t>man,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härstammade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från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profeten	</a:t>
            </a:r>
            <a:r>
              <a:rPr sz="2000" i="1" spc="190" dirty="0">
                <a:latin typeface="Times New Roman"/>
                <a:cs typeface="Times New Roman"/>
              </a:rPr>
              <a:t>Mohammad,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bedjande </a:t>
            </a:r>
            <a:r>
              <a:rPr sz="2000" i="1" spc="145" dirty="0">
                <a:latin typeface="Times New Roman"/>
                <a:cs typeface="Times New Roman"/>
              </a:rPr>
              <a:t>upprepade </a:t>
            </a:r>
            <a:r>
              <a:rPr sz="2000" i="1" spc="100" dirty="0">
                <a:latin typeface="Times New Roman"/>
                <a:cs typeface="Times New Roman"/>
              </a:rPr>
              <a:t>vissa ord.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90" dirty="0">
                <a:latin typeface="Times New Roman"/>
                <a:cs typeface="Times New Roman"/>
              </a:rPr>
              <a:t>minns </a:t>
            </a:r>
            <a:r>
              <a:rPr sz="2000" i="1" spc="110" dirty="0">
                <a:latin typeface="Times New Roman"/>
                <a:cs typeface="Times New Roman"/>
              </a:rPr>
              <a:t>dessa </a:t>
            </a:r>
            <a:r>
              <a:rPr sz="2000" i="1" spc="114" dirty="0">
                <a:latin typeface="Times New Roman"/>
                <a:cs typeface="Times New Roman"/>
              </a:rPr>
              <a:t> ord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skrev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ned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dem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när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vaknade.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351155">
              <a:lnSpc>
                <a:spcPts val="2160"/>
              </a:lnSpc>
            </a:pPr>
            <a:r>
              <a:rPr sz="2000" i="1" spc="155" dirty="0">
                <a:latin typeface="Times New Roman"/>
                <a:cs typeface="Times New Roman"/>
              </a:rPr>
              <a:t>Några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dagar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senare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fick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veta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systers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make, </a:t>
            </a:r>
            <a:r>
              <a:rPr sz="2000" i="1" spc="135" dirty="0">
                <a:latin typeface="Times New Roman"/>
                <a:cs typeface="Times New Roman"/>
              </a:rPr>
              <a:t>Mirza </a:t>
            </a:r>
            <a:r>
              <a:rPr sz="2000" i="1" spc="220" dirty="0">
                <a:latin typeface="Times New Roman"/>
                <a:cs typeface="Times New Roman"/>
              </a:rPr>
              <a:t>Muhammad </a:t>
            </a:r>
            <a:r>
              <a:rPr sz="2000" i="1" spc="65" dirty="0">
                <a:latin typeface="Times New Roman"/>
                <a:cs typeface="Times New Roman"/>
              </a:rPr>
              <a:t>Ali, </a:t>
            </a:r>
            <a:r>
              <a:rPr sz="2000" i="1" spc="100" dirty="0">
                <a:latin typeface="Times New Roman"/>
                <a:cs typeface="Times New Roman"/>
              </a:rPr>
              <a:t>skulle </a:t>
            </a:r>
            <a:r>
              <a:rPr sz="2000" i="1" spc="105" dirty="0">
                <a:latin typeface="Times New Roman"/>
                <a:cs typeface="Times New Roman"/>
              </a:rPr>
              <a:t>ge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114" dirty="0">
                <a:latin typeface="Times New Roman"/>
                <a:cs typeface="Times New Roman"/>
              </a:rPr>
              <a:t>iväg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0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Qazvin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30" dirty="0">
                <a:latin typeface="Times New Roman"/>
                <a:cs typeface="Times New Roman"/>
              </a:rPr>
              <a:t>söka </a:t>
            </a:r>
            <a:r>
              <a:rPr sz="2000" i="1" spc="135" dirty="0">
                <a:latin typeface="Times New Roman"/>
                <a:cs typeface="Times New Roman"/>
              </a:rPr>
              <a:t>efter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14" dirty="0">
                <a:latin typeface="Times New Roman"/>
                <a:cs typeface="Times New Roman"/>
              </a:rPr>
              <a:t>Utlovade.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55" dirty="0">
                <a:latin typeface="Times New Roman"/>
                <a:cs typeface="Times New Roman"/>
              </a:rPr>
              <a:t>bad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10" dirty="0">
                <a:latin typeface="Times New Roman"/>
                <a:cs typeface="Times New Roman"/>
              </a:rPr>
              <a:t>honom </a:t>
            </a:r>
            <a:r>
              <a:rPr sz="2000" i="1" spc="200" dirty="0">
                <a:latin typeface="Times New Roman"/>
                <a:cs typeface="Times New Roman"/>
              </a:rPr>
              <a:t>ta </a:t>
            </a:r>
            <a:r>
              <a:rPr sz="2000" i="1" spc="185" dirty="0">
                <a:latin typeface="Times New Roman"/>
                <a:cs typeface="Times New Roman"/>
              </a:rPr>
              <a:t>med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190" dirty="0">
                <a:latin typeface="Times New Roman"/>
                <a:cs typeface="Times New Roman"/>
              </a:rPr>
              <a:t>ett </a:t>
            </a:r>
            <a:r>
              <a:rPr sz="2000" i="1" spc="130" dirty="0">
                <a:latin typeface="Times New Roman"/>
                <a:cs typeface="Times New Roman"/>
              </a:rPr>
              <a:t>förseglat </a:t>
            </a:r>
            <a:r>
              <a:rPr sz="2000" i="1" spc="110" dirty="0">
                <a:latin typeface="Times New Roman"/>
                <a:cs typeface="Times New Roman"/>
              </a:rPr>
              <a:t>brev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05" dirty="0">
                <a:latin typeface="Times New Roman"/>
                <a:cs typeface="Times New Roman"/>
              </a:rPr>
              <a:t>ge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7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Utlovade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va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säker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han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möta.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67674" y="464712"/>
            <a:ext cx="2337968" cy="560431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67674" y="464712"/>
            <a:ext cx="2338070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40" dirty="0"/>
              <a:t>Táhirihs </a:t>
            </a:r>
            <a:r>
              <a:rPr spc="-15" dirty="0"/>
              <a:t>dröm</a:t>
            </a: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46020" y="2681604"/>
            <a:ext cx="1369123" cy="38338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6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54822" y="1608670"/>
            <a:ext cx="6045835" cy="43053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35" dirty="0">
                <a:latin typeface="Times New Roman"/>
                <a:cs typeface="Times New Roman"/>
              </a:rPr>
              <a:t>Mirza </a:t>
            </a:r>
            <a:r>
              <a:rPr sz="2000" i="1" spc="220" dirty="0">
                <a:latin typeface="Times New Roman"/>
                <a:cs typeface="Times New Roman"/>
              </a:rPr>
              <a:t>Muhammad </a:t>
            </a:r>
            <a:r>
              <a:rPr sz="2000" i="1" spc="65" dirty="0">
                <a:latin typeface="Times New Roman"/>
                <a:cs typeface="Times New Roman"/>
              </a:rPr>
              <a:t>Ali </a:t>
            </a:r>
            <a:r>
              <a:rPr sz="2000" i="1" spc="140" dirty="0">
                <a:latin typeface="Times New Roman"/>
                <a:cs typeface="Times New Roman"/>
              </a:rPr>
              <a:t>gav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114" dirty="0">
                <a:latin typeface="Times New Roman"/>
                <a:cs typeface="Times New Roman"/>
              </a:rPr>
              <a:t>iväg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30" dirty="0">
                <a:latin typeface="Times New Roman"/>
                <a:cs typeface="Times New Roman"/>
              </a:rPr>
              <a:t>resan </a:t>
            </a:r>
            <a:r>
              <a:rPr sz="2000" i="1" spc="190" dirty="0">
                <a:latin typeface="Times New Roman"/>
                <a:cs typeface="Times New Roman"/>
              </a:rPr>
              <a:t>kom </a:t>
            </a:r>
            <a:r>
              <a:rPr sz="2000" i="1" spc="19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föra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0" dirty="0">
                <a:latin typeface="Times New Roman"/>
                <a:cs typeface="Times New Roman"/>
              </a:rPr>
              <a:t>honom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ända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Shiraz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där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han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0" dirty="0">
                <a:latin typeface="Times New Roman"/>
                <a:cs typeface="Times New Roman"/>
              </a:rPr>
              <a:t>mötte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erkände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Honom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Utlovade.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125"/>
              </a:lnSpc>
            </a:pPr>
            <a:r>
              <a:rPr sz="2000" i="1" spc="165" dirty="0">
                <a:latin typeface="Times New Roman"/>
                <a:cs typeface="Times New Roman"/>
              </a:rPr>
              <a:t>Han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blev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60" dirty="0">
                <a:latin typeface="Times New Roman"/>
                <a:cs typeface="Times New Roman"/>
              </a:rPr>
              <a:t> 16:e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Den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Levandes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bokstäver.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2367280">
              <a:lnSpc>
                <a:spcPts val="2160"/>
              </a:lnSpc>
            </a:pPr>
            <a:r>
              <a:rPr sz="2000" i="1" spc="165" dirty="0">
                <a:latin typeface="Times New Roman"/>
                <a:cs typeface="Times New Roman"/>
              </a:rPr>
              <a:t>Han </a:t>
            </a:r>
            <a:r>
              <a:rPr sz="2000" i="1" spc="140" dirty="0">
                <a:latin typeface="Times New Roman"/>
                <a:cs typeface="Times New Roman"/>
              </a:rPr>
              <a:t>gav </a:t>
            </a:r>
            <a:r>
              <a:rPr sz="2000" i="1" spc="105" dirty="0">
                <a:latin typeface="Times New Roman"/>
                <a:cs typeface="Times New Roman"/>
              </a:rPr>
              <a:t>Tahirihs </a:t>
            </a:r>
            <a:r>
              <a:rPr sz="2000" i="1" spc="110" dirty="0">
                <a:latin typeface="Times New Roman"/>
                <a:cs typeface="Times New Roman"/>
              </a:rPr>
              <a:t>brev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0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Honom. </a:t>
            </a:r>
            <a:r>
              <a:rPr sz="2000" i="1" spc="160" dirty="0">
                <a:latin typeface="Times New Roman"/>
                <a:cs typeface="Times New Roman"/>
              </a:rPr>
              <a:t>När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120" dirty="0">
                <a:latin typeface="Times New Roman"/>
                <a:cs typeface="Times New Roman"/>
              </a:rPr>
              <a:t>läste </a:t>
            </a:r>
            <a:r>
              <a:rPr sz="2000" i="1" spc="130" dirty="0">
                <a:latin typeface="Times New Roman"/>
                <a:cs typeface="Times New Roman"/>
              </a:rPr>
              <a:t>brevet </a:t>
            </a:r>
            <a:r>
              <a:rPr sz="2000" i="1" spc="135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förklarade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Han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omedelbart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165" dirty="0">
                <a:latin typeface="Times New Roman"/>
                <a:cs typeface="Times New Roman"/>
              </a:rPr>
              <a:t>den sjuttonde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Den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Levandes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bokstäver.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50">
              <a:latin typeface="Times New Roman"/>
              <a:cs typeface="Times New Roman"/>
            </a:endParaRPr>
          </a:p>
          <a:p>
            <a:pPr marL="12700" marR="2384425">
              <a:lnSpc>
                <a:spcPts val="2160"/>
              </a:lnSpc>
              <a:spcBef>
                <a:spcPts val="5"/>
              </a:spcBef>
            </a:pPr>
            <a:r>
              <a:rPr sz="2000" i="1" spc="114" dirty="0">
                <a:latin typeface="Times New Roman"/>
                <a:cs typeface="Times New Roman"/>
              </a:rPr>
              <a:t>Så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165" dirty="0">
                <a:latin typeface="Times New Roman"/>
                <a:cs typeface="Times New Roman"/>
              </a:rPr>
              <a:t>den enda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Den </a:t>
            </a:r>
            <a:r>
              <a:rPr sz="2000" i="1" spc="110" dirty="0">
                <a:latin typeface="Times New Roman"/>
                <a:cs typeface="Times New Roman"/>
              </a:rPr>
              <a:t>Levandes </a:t>
            </a:r>
            <a:r>
              <a:rPr sz="2000" i="1" spc="140" dirty="0">
                <a:latin typeface="Times New Roman"/>
                <a:cs typeface="Times New Roman"/>
              </a:rPr>
              <a:t>bokstäver </a:t>
            </a:r>
            <a:r>
              <a:rPr sz="2000" i="1" spc="170" dirty="0">
                <a:latin typeface="Times New Roman"/>
                <a:cs typeface="Times New Roman"/>
              </a:rPr>
              <a:t>som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aldrig </a:t>
            </a:r>
            <a:r>
              <a:rPr sz="2000" i="1" spc="100" dirty="0">
                <a:latin typeface="Times New Roman"/>
                <a:cs typeface="Times New Roman"/>
              </a:rPr>
              <a:t>själv </a:t>
            </a:r>
            <a:r>
              <a:rPr sz="2000" i="1" spc="160" dirty="0">
                <a:latin typeface="Times New Roman"/>
                <a:cs typeface="Times New Roman"/>
              </a:rPr>
              <a:t>träffade </a:t>
            </a:r>
            <a:r>
              <a:rPr sz="2000" i="1" spc="85" dirty="0">
                <a:latin typeface="Times New Roman"/>
                <a:cs typeface="Times New Roman"/>
              </a:rPr>
              <a:t>Báb,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hade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erkänt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Honom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dröm!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9841" y="434511"/>
            <a:ext cx="8871178" cy="560431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79841" y="434511"/>
            <a:ext cx="887158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5" dirty="0"/>
              <a:t>Báb</a:t>
            </a:r>
            <a:r>
              <a:rPr dirty="0"/>
              <a:t> </a:t>
            </a:r>
            <a:r>
              <a:rPr spc="-5" dirty="0"/>
              <a:t>utser</a:t>
            </a:r>
            <a:r>
              <a:rPr spc="-75" dirty="0"/>
              <a:t> </a:t>
            </a:r>
            <a:r>
              <a:rPr spc="-45" dirty="0"/>
              <a:t>Táhirih</a:t>
            </a:r>
            <a:r>
              <a:rPr dirty="0"/>
              <a:t> </a:t>
            </a:r>
            <a:r>
              <a:rPr spc="-5" dirty="0"/>
              <a:t>som</a:t>
            </a:r>
            <a:r>
              <a:rPr dirty="0"/>
              <a:t> </a:t>
            </a:r>
            <a:r>
              <a:rPr spc="-5" dirty="0"/>
              <a:t>den</a:t>
            </a:r>
            <a:r>
              <a:rPr dirty="0"/>
              <a:t> </a:t>
            </a:r>
            <a:r>
              <a:rPr spc="-10" dirty="0"/>
              <a:t>17:e</a:t>
            </a:r>
            <a:r>
              <a:rPr spc="5" dirty="0"/>
              <a:t> </a:t>
            </a:r>
            <a:r>
              <a:rPr spc="-30" dirty="0"/>
              <a:t>av</a:t>
            </a:r>
            <a:r>
              <a:rPr dirty="0"/>
              <a:t> </a:t>
            </a:r>
            <a:r>
              <a:rPr spc="-5" dirty="0"/>
              <a:t>Den</a:t>
            </a:r>
            <a:r>
              <a:rPr dirty="0"/>
              <a:t> </a:t>
            </a:r>
            <a:r>
              <a:rPr spc="-5" dirty="0"/>
              <a:t>levandes</a:t>
            </a:r>
            <a:r>
              <a:rPr dirty="0"/>
              <a:t> </a:t>
            </a:r>
            <a:r>
              <a:rPr spc="-15" dirty="0"/>
              <a:t>bokstäver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5586641" y="2904344"/>
            <a:ext cx="4641215" cy="3458210"/>
            <a:chOff x="5586641" y="2904344"/>
            <a:chExt cx="4641215" cy="345821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93346" y="2904344"/>
              <a:ext cx="4632534" cy="31367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86641" y="5999685"/>
              <a:ext cx="4640694" cy="36239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586641" y="5999685"/>
            <a:ext cx="4641215" cy="362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10"/>
              </a:spcBef>
            </a:pPr>
            <a:r>
              <a:rPr sz="1600" spc="-5" dirty="0">
                <a:latin typeface="Arial MT"/>
                <a:cs typeface="Arial MT"/>
              </a:rPr>
              <a:t>Det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rum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Shiraz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där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Báb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tllkännagav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sitt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budskap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7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75104" y="1356207"/>
            <a:ext cx="8125459" cy="54781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20" dirty="0">
                <a:latin typeface="Times New Roman"/>
                <a:cs typeface="Times New Roman"/>
              </a:rPr>
              <a:t>läste </a:t>
            </a:r>
            <a:r>
              <a:rPr sz="2000" i="1" spc="85" dirty="0">
                <a:latin typeface="Times New Roman"/>
                <a:cs typeface="Times New Roman"/>
              </a:rPr>
              <a:t>Bábs </a:t>
            </a:r>
            <a:r>
              <a:rPr sz="2000" i="1" spc="130" dirty="0">
                <a:latin typeface="Times New Roman"/>
                <a:cs typeface="Times New Roman"/>
              </a:rPr>
              <a:t>skrifter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130" dirty="0">
                <a:latin typeface="Times New Roman"/>
                <a:cs typeface="Times New Roman"/>
              </a:rPr>
              <a:t>igen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översatte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95" dirty="0">
                <a:latin typeface="Times New Roman"/>
                <a:cs typeface="Times New Roman"/>
              </a:rPr>
              <a:t>del till </a:t>
            </a:r>
            <a:r>
              <a:rPr sz="2000" i="1" spc="10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persiska.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skrev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också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själv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böcker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dikter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persiska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Hans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lära.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Snart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spred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nyheten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Karbila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anslutit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nya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läran.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430530">
              <a:lnSpc>
                <a:spcPts val="2160"/>
              </a:lnSpc>
            </a:pPr>
            <a:r>
              <a:rPr sz="2000" i="1" spc="135" dirty="0">
                <a:latin typeface="Times New Roman"/>
                <a:cs typeface="Times New Roman"/>
              </a:rPr>
              <a:t>Under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35" dirty="0">
                <a:latin typeface="Times New Roman"/>
                <a:cs typeface="Times New Roman"/>
              </a:rPr>
              <a:t>viktiga </a:t>
            </a:r>
            <a:r>
              <a:rPr sz="2000" i="1" spc="160" dirty="0">
                <a:latin typeface="Times New Roman"/>
                <a:cs typeface="Times New Roman"/>
              </a:rPr>
              <a:t>muslimska </a:t>
            </a:r>
            <a:r>
              <a:rPr sz="2000" i="1" spc="130" dirty="0">
                <a:latin typeface="Times New Roman"/>
                <a:cs typeface="Times New Roman"/>
              </a:rPr>
              <a:t>sorgehögtiden,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95" dirty="0">
                <a:latin typeface="Times New Roman"/>
                <a:cs typeface="Times New Roman"/>
              </a:rPr>
              <a:t>minne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210" dirty="0">
                <a:latin typeface="Times New Roman"/>
                <a:cs typeface="Times New Roman"/>
              </a:rPr>
              <a:t>imam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Husayns </a:t>
            </a:r>
            <a:r>
              <a:rPr sz="2000" i="1" spc="150" dirty="0">
                <a:latin typeface="Times New Roman"/>
                <a:cs typeface="Times New Roman"/>
              </a:rPr>
              <a:t>martyrdöd, </a:t>
            </a:r>
            <a:r>
              <a:rPr sz="2000" i="1" spc="130" dirty="0">
                <a:latin typeface="Times New Roman"/>
                <a:cs typeface="Times New Roman"/>
              </a:rPr>
              <a:t>klädde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30" dirty="0">
                <a:latin typeface="Times New Roman"/>
                <a:cs typeface="Times New Roman"/>
              </a:rPr>
              <a:t>glada </a:t>
            </a:r>
            <a:r>
              <a:rPr sz="2000" i="1" spc="125" dirty="0">
                <a:latin typeface="Times New Roman"/>
                <a:cs typeface="Times New Roman"/>
              </a:rPr>
              <a:t>färger </a:t>
            </a:r>
            <a:r>
              <a:rPr sz="2000" i="1" spc="120" dirty="0">
                <a:latin typeface="Times New Roman"/>
                <a:cs typeface="Times New Roman"/>
              </a:rPr>
              <a:t>istället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svart.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Det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gjorde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mullorna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upprörda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rapporterade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guvernören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bestraffas.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Detta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ledde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21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fick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husarrest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hölls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isolerad.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173355">
              <a:lnSpc>
                <a:spcPts val="2160"/>
              </a:lnSpc>
            </a:pPr>
            <a:r>
              <a:rPr sz="2000" i="1" spc="160" dirty="0">
                <a:latin typeface="Times New Roman"/>
                <a:cs typeface="Times New Roman"/>
              </a:rPr>
              <a:t>När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hörde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135" dirty="0">
                <a:latin typeface="Times New Roman"/>
                <a:cs typeface="Times New Roman"/>
              </a:rPr>
              <a:t>kallat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40" dirty="0">
                <a:latin typeface="Times New Roman"/>
                <a:cs typeface="Times New Roman"/>
              </a:rPr>
              <a:t>konferens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70" dirty="0">
                <a:latin typeface="Times New Roman"/>
                <a:cs typeface="Times New Roman"/>
              </a:rPr>
              <a:t>byn </a:t>
            </a:r>
            <a:r>
              <a:rPr sz="2000" i="1" spc="140" dirty="0">
                <a:latin typeface="Times New Roman"/>
                <a:cs typeface="Times New Roman"/>
              </a:rPr>
              <a:t>Badasht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provinsen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Khurasan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blev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väldigt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entusiastisk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bestämde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14" dirty="0">
                <a:latin typeface="Times New Roman"/>
                <a:cs typeface="Times New Roman"/>
              </a:rPr>
              <a:t>varje </a:t>
            </a:r>
            <a:r>
              <a:rPr sz="2000" i="1" spc="105" dirty="0">
                <a:latin typeface="Times New Roman"/>
                <a:cs typeface="Times New Roman"/>
              </a:rPr>
              <a:t>pris </a:t>
            </a:r>
            <a:r>
              <a:rPr sz="2000" i="1" spc="100" dirty="0">
                <a:latin typeface="Times New Roman"/>
                <a:cs typeface="Times New Roman"/>
              </a:rPr>
              <a:t>resa </a:t>
            </a:r>
            <a:r>
              <a:rPr sz="2000" i="1" spc="150" dirty="0">
                <a:latin typeface="Times New Roman"/>
                <a:cs typeface="Times New Roman"/>
              </a:rPr>
              <a:t>dit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35" dirty="0">
                <a:latin typeface="Times New Roman"/>
                <a:cs typeface="Times New Roman"/>
              </a:rPr>
              <a:t>delta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40" dirty="0">
                <a:latin typeface="Times New Roman"/>
                <a:cs typeface="Times New Roman"/>
              </a:rPr>
              <a:t>konferensen. </a:t>
            </a:r>
            <a:r>
              <a:rPr sz="2000" i="1" spc="160" dirty="0">
                <a:latin typeface="Times New Roman"/>
                <a:cs typeface="Times New Roman"/>
              </a:rPr>
              <a:t>När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21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kom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Baghdad,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på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vägen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30" dirty="0">
                <a:latin typeface="Times New Roman"/>
                <a:cs typeface="Times New Roman"/>
              </a:rPr>
              <a:t>Badasht,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började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undervisa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den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nya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läran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varje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dag.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158750">
              <a:lnSpc>
                <a:spcPts val="2160"/>
              </a:lnSpc>
              <a:spcBef>
                <a:spcPts val="5"/>
              </a:spcBef>
            </a:pPr>
            <a:r>
              <a:rPr sz="2000" i="1" spc="140" dirty="0">
                <a:latin typeface="Times New Roman"/>
                <a:cs typeface="Times New Roman"/>
              </a:rPr>
              <a:t>Hennes </a:t>
            </a:r>
            <a:r>
              <a:rPr sz="2000" i="1" spc="130" dirty="0">
                <a:latin typeface="Times New Roman"/>
                <a:cs typeface="Times New Roman"/>
              </a:rPr>
              <a:t>föreläsningar </a:t>
            </a:r>
            <a:r>
              <a:rPr sz="2000" i="1" spc="160" dirty="0">
                <a:latin typeface="Times New Roman"/>
                <a:cs typeface="Times New Roman"/>
              </a:rPr>
              <a:t>attraherade </a:t>
            </a:r>
            <a:r>
              <a:rPr sz="2000" i="1" spc="140" dirty="0">
                <a:latin typeface="Times New Roman"/>
                <a:cs typeface="Times New Roman"/>
              </a:rPr>
              <a:t>stora </a:t>
            </a:r>
            <a:r>
              <a:rPr sz="2000" i="1" spc="85" dirty="0">
                <a:latin typeface="Times New Roman"/>
                <a:cs typeface="Times New Roman"/>
              </a:rPr>
              <a:t>skaror, </a:t>
            </a:r>
            <a:r>
              <a:rPr sz="2000" i="1" spc="120" dirty="0">
                <a:latin typeface="Times New Roman"/>
                <a:cs typeface="Times New Roman"/>
              </a:rPr>
              <a:t>särskilt kvinnor. </a:t>
            </a:r>
            <a:r>
              <a:rPr sz="2000" i="1" spc="12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Snart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började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många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tidigare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studenter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0" dirty="0">
                <a:latin typeface="Times New Roman"/>
                <a:cs typeface="Times New Roman"/>
              </a:rPr>
              <a:t>komma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från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Karbila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Baghdad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för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delta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50" dirty="0">
                <a:latin typeface="Times New Roman"/>
                <a:cs typeface="Times New Roman"/>
              </a:rPr>
              <a:t>i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föreläsningar.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95716" y="454653"/>
            <a:ext cx="7240384" cy="560431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795716" y="454653"/>
            <a:ext cx="724090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45" dirty="0"/>
              <a:t>Táhirih</a:t>
            </a:r>
            <a:r>
              <a:rPr spc="-10" dirty="0"/>
              <a:t> </a:t>
            </a:r>
            <a:r>
              <a:rPr spc="-5" dirty="0" err="1"/>
              <a:t>beslöt</a:t>
            </a:r>
            <a:r>
              <a:rPr dirty="0"/>
              <a:t> </a:t>
            </a:r>
            <a:r>
              <a:rPr spc="55" dirty="0"/>
              <a:t>a</a:t>
            </a:r>
            <a:r>
              <a:rPr lang="sv-SE" spc="55" dirty="0" err="1"/>
              <a:t>tt</a:t>
            </a:r>
            <a:r>
              <a:rPr spc="-5" dirty="0"/>
              <a:t> delta i </a:t>
            </a:r>
            <a:r>
              <a:rPr spc="-15" dirty="0"/>
              <a:t>konferensen</a:t>
            </a:r>
            <a:r>
              <a:rPr spc="-5" dirty="0"/>
              <a:t> i Badasht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8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65045" y="1371307"/>
            <a:ext cx="7931784" cy="557784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0" dirty="0">
                <a:latin typeface="Times New Roman"/>
                <a:cs typeface="Times New Roman"/>
              </a:rPr>
              <a:t>begav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145" dirty="0">
                <a:latin typeface="Times New Roman"/>
                <a:cs typeface="Times New Roman"/>
              </a:rPr>
              <a:t>sedan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50" dirty="0">
                <a:latin typeface="Times New Roman"/>
                <a:cs typeface="Times New Roman"/>
              </a:rPr>
              <a:t>Iran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65" dirty="0">
                <a:latin typeface="Times New Roman"/>
                <a:cs typeface="Times New Roman"/>
              </a:rPr>
              <a:t>på hennes </a:t>
            </a:r>
            <a:r>
              <a:rPr sz="2000" i="1" spc="150" dirty="0">
                <a:latin typeface="Times New Roman"/>
                <a:cs typeface="Times New Roman"/>
              </a:rPr>
              <a:t>pappas begäran </a:t>
            </a:r>
            <a:r>
              <a:rPr sz="2000" i="1" spc="15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reste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Qazvin.</a:t>
            </a:r>
            <a:r>
              <a:rPr sz="2000" i="1" spc="7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Hennes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pappa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en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fredlig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rättvis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0" dirty="0">
                <a:latin typeface="Times New Roman"/>
                <a:cs typeface="Times New Roman"/>
              </a:rPr>
              <a:t>man.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Han </a:t>
            </a:r>
            <a:r>
              <a:rPr sz="2000" i="1" spc="140" dirty="0">
                <a:latin typeface="Times New Roman"/>
                <a:cs typeface="Times New Roman"/>
              </a:rPr>
              <a:t>försökte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85" dirty="0">
                <a:latin typeface="Times New Roman"/>
                <a:cs typeface="Times New Roman"/>
              </a:rPr>
              <a:t>sammanföra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65" dirty="0">
                <a:latin typeface="Times New Roman"/>
                <a:cs typeface="Times New Roman"/>
              </a:rPr>
              <a:t>hennes </a:t>
            </a:r>
            <a:r>
              <a:rPr sz="2000" i="1" spc="245" dirty="0">
                <a:latin typeface="Times New Roman"/>
                <a:cs typeface="Times New Roman"/>
              </a:rPr>
              <a:t>man </a:t>
            </a:r>
            <a:r>
              <a:rPr sz="2000" i="1" spc="114" dirty="0">
                <a:latin typeface="Times New Roman"/>
                <a:cs typeface="Times New Roman"/>
              </a:rPr>
              <a:t>igen, </a:t>
            </a:r>
            <a:r>
              <a:rPr sz="2000" i="1" spc="220" dirty="0">
                <a:latin typeface="Times New Roman"/>
                <a:cs typeface="Times New Roman"/>
              </a:rPr>
              <a:t>men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det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gick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inte.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Några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0" dirty="0">
                <a:latin typeface="Times New Roman"/>
                <a:cs typeface="Times New Roman"/>
              </a:rPr>
              <a:t>veckor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senare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skilde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20" dirty="0">
                <a:latin typeface="Times New Roman"/>
                <a:cs typeface="Times New Roman"/>
              </a:rPr>
              <a:t>han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85" dirty="0">
                <a:latin typeface="Times New Roman"/>
                <a:cs typeface="Times New Roman"/>
              </a:rPr>
              <a:t>sig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från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3285490">
              <a:lnSpc>
                <a:spcPts val="2160"/>
              </a:lnSpc>
            </a:pPr>
            <a:r>
              <a:rPr sz="2000" i="1" spc="130" dirty="0">
                <a:latin typeface="Times New Roman"/>
                <a:cs typeface="Times New Roman"/>
              </a:rPr>
              <a:t>Táhirihs </a:t>
            </a:r>
            <a:r>
              <a:rPr sz="2000" i="1" spc="135" dirty="0">
                <a:latin typeface="Times New Roman"/>
                <a:cs typeface="Times New Roman"/>
              </a:rPr>
              <a:t>farbror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140" dirty="0">
                <a:latin typeface="Times New Roman"/>
                <a:cs typeface="Times New Roman"/>
              </a:rPr>
              <a:t>beordrat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70" dirty="0">
                <a:latin typeface="Times New Roman"/>
                <a:cs typeface="Times New Roman"/>
              </a:rPr>
              <a:t>en </a:t>
            </a:r>
            <a:r>
              <a:rPr sz="2000" i="1" spc="175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av </a:t>
            </a:r>
            <a:r>
              <a:rPr sz="2000" i="1" spc="105" dirty="0">
                <a:latin typeface="Times New Roman"/>
                <a:cs typeface="Times New Roman"/>
              </a:rPr>
              <a:t>Tahirihs </a:t>
            </a:r>
            <a:r>
              <a:rPr sz="2000" i="1" spc="100" dirty="0">
                <a:latin typeface="Times New Roman"/>
                <a:cs typeface="Times New Roman"/>
              </a:rPr>
              <a:t>följeslagare skulle </a:t>
            </a:r>
            <a:r>
              <a:rPr sz="2000" i="1" spc="120" dirty="0">
                <a:latin typeface="Times New Roman"/>
                <a:cs typeface="Times New Roman"/>
              </a:rPr>
              <a:t>dödas, </a:t>
            </a:r>
            <a:r>
              <a:rPr sz="2000" i="1" spc="12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vilket </a:t>
            </a:r>
            <a:r>
              <a:rPr sz="2000" i="1" spc="105" dirty="0">
                <a:latin typeface="Times New Roman"/>
                <a:cs typeface="Times New Roman"/>
              </a:rPr>
              <a:t>ledde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220" dirty="0">
                <a:latin typeface="Times New Roman"/>
                <a:cs typeface="Times New Roman"/>
              </a:rPr>
              <a:t>han </a:t>
            </a:r>
            <a:r>
              <a:rPr sz="2000" i="1" spc="100" dirty="0">
                <a:latin typeface="Times New Roman"/>
                <a:cs typeface="Times New Roman"/>
              </a:rPr>
              <a:t>själv blev </a:t>
            </a:r>
            <a:r>
              <a:rPr sz="2000" i="1" spc="10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mördad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detta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ledde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20" dirty="0">
                <a:latin typeface="Times New Roman"/>
                <a:cs typeface="Times New Roman"/>
              </a:rPr>
              <a:t>anklagelser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225" dirty="0">
                <a:latin typeface="Times New Roman"/>
                <a:cs typeface="Times New Roman"/>
              </a:rPr>
              <a:t>mot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204" dirty="0">
                <a:latin typeface="Times New Roman"/>
                <a:cs typeface="Times New Roman"/>
              </a:rPr>
              <a:t>hon </a:t>
            </a:r>
            <a:r>
              <a:rPr sz="2000" i="1" spc="100" dirty="0">
                <a:latin typeface="Times New Roman"/>
                <a:cs typeface="Times New Roman"/>
              </a:rPr>
              <a:t>själv </a:t>
            </a:r>
            <a:r>
              <a:rPr sz="2000" i="1" spc="195" dirty="0">
                <a:latin typeface="Times New Roman"/>
                <a:cs typeface="Times New Roman"/>
              </a:rPr>
              <a:t>hamnade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stor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fara.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3458210">
              <a:lnSpc>
                <a:spcPts val="2160"/>
              </a:lnSpc>
            </a:pPr>
            <a:r>
              <a:rPr sz="2000" i="1" spc="25" dirty="0">
                <a:latin typeface="Times New Roman"/>
                <a:cs typeface="Times New Roman"/>
              </a:rPr>
              <a:t>På </a:t>
            </a:r>
            <a:r>
              <a:rPr sz="2000" i="1" spc="180" dirty="0">
                <a:latin typeface="Times New Roman"/>
                <a:cs typeface="Times New Roman"/>
              </a:rPr>
              <a:t>något </a:t>
            </a:r>
            <a:r>
              <a:rPr sz="2000" i="1" spc="165" dirty="0">
                <a:latin typeface="Times New Roman"/>
                <a:cs typeface="Times New Roman"/>
              </a:rPr>
              <a:t>sett </a:t>
            </a:r>
            <a:r>
              <a:rPr sz="2000" i="1" spc="100" dirty="0">
                <a:latin typeface="Times New Roman"/>
                <a:cs typeface="Times New Roman"/>
              </a:rPr>
              <a:t>blev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7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medveten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detta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och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sände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hennes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äldste </a:t>
            </a:r>
            <a:r>
              <a:rPr sz="2000" i="1" spc="120" dirty="0">
                <a:latin typeface="Times New Roman"/>
                <a:cs typeface="Times New Roman"/>
              </a:rPr>
              <a:t>bror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30" dirty="0">
                <a:latin typeface="Times New Roman"/>
                <a:cs typeface="Times New Roman"/>
              </a:rPr>
              <a:t>Qazvin </a:t>
            </a:r>
            <a:r>
              <a:rPr sz="2000" i="1" spc="135" dirty="0">
                <a:latin typeface="Times New Roman"/>
                <a:cs typeface="Times New Roman"/>
              </a:rPr>
              <a:t>för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45" dirty="0">
                <a:latin typeface="Times New Roman"/>
                <a:cs typeface="Times New Roman"/>
              </a:rPr>
              <a:t>hjälpa </a:t>
            </a:r>
            <a:r>
              <a:rPr sz="2000" i="1" spc="15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</a:t>
            </a:r>
            <a:r>
              <a:rPr sz="2000" i="1" spc="45" dirty="0">
                <a:latin typeface="Times New Roman"/>
                <a:cs typeface="Times New Roman"/>
              </a:rPr>
              <a:t> </a:t>
            </a:r>
            <a:r>
              <a:rPr sz="2000" i="1" spc="195" dirty="0">
                <a:latin typeface="Times New Roman"/>
                <a:cs typeface="Times New Roman"/>
              </a:rPr>
              <a:t>undkomma.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5" dirty="0">
                <a:latin typeface="Times New Roman"/>
                <a:cs typeface="Times New Roman"/>
              </a:rPr>
              <a:t>Detta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ledde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70" dirty="0">
                <a:latin typeface="Times New Roman"/>
                <a:cs typeface="Times New Roman"/>
              </a:rPr>
              <a:t>kunde </a:t>
            </a:r>
            <a:r>
              <a:rPr sz="2000" i="1" spc="200" dirty="0">
                <a:latin typeface="Times New Roman"/>
                <a:cs typeface="Times New Roman"/>
              </a:rPr>
              <a:t>ta </a:t>
            </a:r>
            <a:r>
              <a:rPr sz="2000" i="1" spc="85" dirty="0">
                <a:latin typeface="Times New Roman"/>
                <a:cs typeface="Times New Roman"/>
              </a:rPr>
              <a:t>sig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10" dirty="0">
                <a:latin typeface="Times New Roman"/>
                <a:cs typeface="Times New Roman"/>
              </a:rPr>
              <a:t>Teheran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4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Bahá’u’lláhs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hus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75" dirty="0">
                <a:latin typeface="Times New Roman"/>
                <a:cs typeface="Times New Roman"/>
              </a:rPr>
              <a:t>där.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558925">
              <a:lnSpc>
                <a:spcPct val="100000"/>
              </a:lnSpc>
            </a:pPr>
            <a:r>
              <a:rPr sz="2000" spc="30" dirty="0">
                <a:latin typeface="Cambria"/>
                <a:cs typeface="Cambria"/>
              </a:rPr>
              <a:t>Bahá’u’lláhs</a:t>
            </a:r>
            <a:r>
              <a:rPr sz="2000" spc="130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hus</a:t>
            </a:r>
            <a:r>
              <a:rPr sz="2000" spc="130" dirty="0">
                <a:latin typeface="Cambria"/>
                <a:cs typeface="Cambria"/>
              </a:rPr>
              <a:t> </a:t>
            </a:r>
            <a:r>
              <a:rPr sz="2000" spc="-80" dirty="0">
                <a:latin typeface="Cambria"/>
                <a:cs typeface="Cambria"/>
              </a:rPr>
              <a:t>i</a:t>
            </a:r>
            <a:r>
              <a:rPr sz="2000" spc="135" dirty="0">
                <a:latin typeface="Cambria"/>
                <a:cs typeface="Cambria"/>
              </a:rPr>
              <a:t> </a:t>
            </a:r>
            <a:r>
              <a:rPr sz="2000" spc="-30" dirty="0">
                <a:latin typeface="Cambria"/>
                <a:cs typeface="Cambria"/>
              </a:rPr>
              <a:t>Teheran</a:t>
            </a:r>
            <a:endParaRPr sz="2000">
              <a:latin typeface="Cambria"/>
              <a:cs typeface="Cambri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70980" y="2692076"/>
            <a:ext cx="3362312" cy="43648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75586" y="484853"/>
            <a:ext cx="7139724" cy="56043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75586" y="484853"/>
            <a:ext cx="7139940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3929"/>
              </a:lnSpc>
            </a:pPr>
            <a:r>
              <a:rPr spc="-45" dirty="0"/>
              <a:t>Táhirih</a:t>
            </a:r>
            <a:r>
              <a:rPr spc="-5" dirty="0"/>
              <a:t> kommer</a:t>
            </a:r>
            <a:r>
              <a:rPr spc="-45" dirty="0"/>
              <a:t> </a:t>
            </a:r>
            <a:r>
              <a:rPr spc="-5" dirty="0"/>
              <a:t>till</a:t>
            </a:r>
            <a:r>
              <a:rPr dirty="0"/>
              <a:t> </a:t>
            </a:r>
            <a:r>
              <a:rPr spc="-35" dirty="0"/>
              <a:t>Bahá’u’lláhs</a:t>
            </a:r>
            <a:r>
              <a:rPr dirty="0"/>
              <a:t> </a:t>
            </a:r>
            <a:r>
              <a:rPr spc="-5" dirty="0"/>
              <a:t>hus</a:t>
            </a:r>
            <a:r>
              <a:rPr dirty="0"/>
              <a:t> </a:t>
            </a:r>
            <a:r>
              <a:rPr spc="-5" dirty="0"/>
              <a:t>i</a:t>
            </a:r>
            <a:r>
              <a:rPr spc="-25" dirty="0"/>
              <a:t> </a:t>
            </a:r>
            <a:r>
              <a:rPr spc="-55" dirty="0"/>
              <a:t>Teheran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221" y="381609"/>
            <a:ext cx="2368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9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257" y="3389274"/>
            <a:ext cx="1316355" cy="1805939"/>
            <a:chOff x="203257" y="3389274"/>
            <a:chExt cx="1316355" cy="180593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32" y="3392436"/>
              <a:ext cx="1309881" cy="1799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432" y="3392449"/>
              <a:ext cx="1310005" cy="1799589"/>
            </a:xfrm>
            <a:custGeom>
              <a:avLst/>
              <a:gdLst/>
              <a:ahLst/>
              <a:cxnLst/>
              <a:rect l="l" t="t" r="r" b="b"/>
              <a:pathLst>
                <a:path w="1310005" h="1799589">
                  <a:moveTo>
                    <a:pt x="0" y="1799285"/>
                  </a:moveTo>
                  <a:lnTo>
                    <a:pt x="1309877" y="1799285"/>
                  </a:lnTo>
                  <a:lnTo>
                    <a:pt x="1309877" y="0"/>
                  </a:lnTo>
                  <a:lnTo>
                    <a:pt x="0" y="0"/>
                  </a:lnTo>
                  <a:lnTo>
                    <a:pt x="0" y="1799285"/>
                  </a:lnTo>
                  <a:close/>
                </a:path>
              </a:pathLst>
            </a:custGeom>
            <a:ln w="6350">
              <a:solidFill>
                <a:srgbClr val="097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19" y="2948974"/>
            <a:ext cx="1233506" cy="293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211" y="5323639"/>
            <a:ext cx="1330325" cy="5357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180" y="1443507"/>
            <a:ext cx="1199515" cy="1313180"/>
            <a:chOff x="197180" y="1443507"/>
            <a:chExt cx="1199515" cy="13131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180" y="1443507"/>
              <a:ext cx="1196079" cy="13038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985" y="1459661"/>
              <a:ext cx="1170111" cy="12968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7211" y="1120286"/>
            <a:ext cx="8730488" cy="6123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29434" y="1482280"/>
            <a:ext cx="7522209" cy="332549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i="1" spc="160" dirty="0">
                <a:latin typeface="Times New Roman"/>
                <a:cs typeface="Times New Roman"/>
              </a:rPr>
              <a:t>När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Táhirih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anlände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5" dirty="0">
                <a:latin typeface="Times New Roman"/>
                <a:cs typeface="Times New Roman"/>
              </a:rPr>
              <a:t>till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Bahá’u’lláhs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hus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35" dirty="0">
                <a:latin typeface="Times New Roman"/>
                <a:cs typeface="Times New Roman"/>
              </a:rPr>
              <a:t>var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04" dirty="0">
                <a:latin typeface="Times New Roman"/>
                <a:cs typeface="Times New Roman"/>
              </a:rPr>
              <a:t>hon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medveten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80" dirty="0">
                <a:latin typeface="Times New Roman"/>
                <a:cs typeface="Times New Roman"/>
              </a:rPr>
              <a:t>vem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135" dirty="0">
                <a:latin typeface="Times New Roman"/>
                <a:cs typeface="Times New Roman"/>
              </a:rPr>
              <a:t>var och </a:t>
            </a:r>
            <a:r>
              <a:rPr sz="2000" i="1" spc="215" dirty="0">
                <a:latin typeface="Times New Roman"/>
                <a:cs typeface="Times New Roman"/>
              </a:rPr>
              <a:t>om </a:t>
            </a:r>
            <a:r>
              <a:rPr sz="2000" i="1" spc="140" dirty="0">
                <a:latin typeface="Times New Roman"/>
                <a:cs typeface="Times New Roman"/>
              </a:rPr>
              <a:t>Hans </a:t>
            </a:r>
            <a:r>
              <a:rPr sz="2000" i="1" spc="170" dirty="0">
                <a:latin typeface="Times New Roman"/>
                <a:cs typeface="Times New Roman"/>
              </a:rPr>
              <a:t>framtida </a:t>
            </a:r>
            <a:r>
              <a:rPr sz="2000" i="1" spc="140" dirty="0">
                <a:latin typeface="Times New Roman"/>
                <a:cs typeface="Times New Roman"/>
              </a:rPr>
              <a:t>storhet. </a:t>
            </a:r>
            <a:r>
              <a:rPr sz="2000" i="1" spc="150" dirty="0">
                <a:latin typeface="Times New Roman"/>
                <a:cs typeface="Times New Roman"/>
              </a:rPr>
              <a:t>Hon </a:t>
            </a:r>
            <a:r>
              <a:rPr sz="2000" i="1" spc="160" dirty="0">
                <a:latin typeface="Times New Roman"/>
                <a:cs typeface="Times New Roman"/>
              </a:rPr>
              <a:t>hade </a:t>
            </a:r>
            <a:r>
              <a:rPr sz="2000" i="1" spc="1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erkänt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215" dirty="0">
                <a:latin typeface="Times New Roman"/>
                <a:cs typeface="Times New Roman"/>
              </a:rPr>
              <a:t>utan att </a:t>
            </a:r>
            <a:r>
              <a:rPr sz="2000" i="1" spc="170" dirty="0">
                <a:latin typeface="Times New Roman"/>
                <a:cs typeface="Times New Roman"/>
              </a:rPr>
              <a:t>träffa </a:t>
            </a:r>
            <a:r>
              <a:rPr sz="2000" i="1" spc="175" dirty="0">
                <a:latin typeface="Times New Roman"/>
                <a:cs typeface="Times New Roman"/>
              </a:rPr>
              <a:t>Honom </a:t>
            </a:r>
            <a:r>
              <a:rPr sz="2000" i="1" spc="135" dirty="0">
                <a:latin typeface="Times New Roman"/>
                <a:cs typeface="Times New Roman"/>
              </a:rPr>
              <a:t>och </a:t>
            </a:r>
            <a:r>
              <a:rPr sz="2000" i="1" spc="160" dirty="0">
                <a:latin typeface="Times New Roman"/>
                <a:cs typeface="Times New Roman"/>
              </a:rPr>
              <a:t>det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204" dirty="0">
                <a:latin typeface="Times New Roman"/>
                <a:cs typeface="Times New Roman"/>
              </a:rPr>
              <a:t>samma </a:t>
            </a:r>
            <a:r>
              <a:rPr sz="2000" i="1" spc="135" dirty="0">
                <a:latin typeface="Times New Roman"/>
                <a:cs typeface="Times New Roman"/>
              </a:rPr>
              <a:t>andliga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storhet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fick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215" dirty="0">
                <a:latin typeface="Times New Roman"/>
                <a:cs typeface="Times New Roman"/>
              </a:rPr>
              <a:t>att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inse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Bahá’u’lláhs </a:t>
            </a:r>
            <a:r>
              <a:rPr sz="2000" i="1" spc="170" dirty="0">
                <a:latin typeface="Times New Roman"/>
                <a:cs typeface="Times New Roman"/>
              </a:rPr>
              <a:t>framtida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40" dirty="0">
                <a:latin typeface="Times New Roman"/>
                <a:cs typeface="Times New Roman"/>
              </a:rPr>
              <a:t>storhet.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2516505">
              <a:lnSpc>
                <a:spcPts val="2160"/>
              </a:lnSpc>
            </a:pPr>
            <a:r>
              <a:rPr sz="2000" i="1" spc="155" dirty="0">
                <a:latin typeface="Times New Roman"/>
                <a:cs typeface="Times New Roman"/>
              </a:rPr>
              <a:t>Några </a:t>
            </a:r>
            <a:r>
              <a:rPr sz="2000" i="1" spc="145" dirty="0">
                <a:latin typeface="Times New Roman"/>
                <a:cs typeface="Times New Roman"/>
              </a:rPr>
              <a:t>dagar </a:t>
            </a:r>
            <a:r>
              <a:rPr sz="2000" i="1" spc="135" dirty="0">
                <a:latin typeface="Times New Roman"/>
                <a:cs typeface="Times New Roman"/>
              </a:rPr>
              <a:t>efter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40" dirty="0">
                <a:latin typeface="Times New Roman"/>
                <a:cs typeface="Times New Roman"/>
              </a:rPr>
              <a:t>Táhirih </a:t>
            </a:r>
            <a:r>
              <a:rPr sz="2000" i="1" spc="185" dirty="0">
                <a:latin typeface="Times New Roman"/>
                <a:cs typeface="Times New Roman"/>
              </a:rPr>
              <a:t>anlänt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00" dirty="0">
                <a:latin typeface="Times New Roman"/>
                <a:cs typeface="Times New Roman"/>
              </a:rPr>
              <a:t> </a:t>
            </a:r>
            <a:r>
              <a:rPr sz="2000" i="1" spc="105" dirty="0">
                <a:latin typeface="Times New Roman"/>
                <a:cs typeface="Times New Roman"/>
              </a:rPr>
              <a:t>Teheran, </a:t>
            </a:r>
            <a:r>
              <a:rPr sz="2000" i="1" spc="120" dirty="0">
                <a:latin typeface="Times New Roman"/>
                <a:cs typeface="Times New Roman"/>
              </a:rPr>
              <a:t>beslöt </a:t>
            </a:r>
            <a:r>
              <a:rPr sz="2000" i="1" spc="70" dirty="0">
                <a:latin typeface="Times New Roman"/>
                <a:cs typeface="Times New Roman"/>
              </a:rPr>
              <a:t>Bahá’u’lláh </a:t>
            </a:r>
            <a:r>
              <a:rPr sz="2000" i="1" spc="215" dirty="0">
                <a:latin typeface="Times New Roman"/>
                <a:cs typeface="Times New Roman"/>
              </a:rPr>
              <a:t>att </a:t>
            </a:r>
            <a:r>
              <a:rPr sz="2000" i="1" spc="114" dirty="0">
                <a:latin typeface="Times New Roman"/>
                <a:cs typeface="Times New Roman"/>
              </a:rPr>
              <a:t>skicka </a:t>
            </a:r>
            <a:r>
              <a:rPr sz="2000" i="1" spc="120" dirty="0">
                <a:latin typeface="Times New Roman"/>
                <a:cs typeface="Times New Roman"/>
              </a:rPr>
              <a:t> </a:t>
            </a:r>
            <a:r>
              <a:rPr sz="2000" i="1" spc="185" dirty="0">
                <a:latin typeface="Times New Roman"/>
                <a:cs typeface="Times New Roman"/>
              </a:rPr>
              <a:t>henne </a:t>
            </a:r>
            <a:r>
              <a:rPr sz="2000" i="1" spc="95" dirty="0">
                <a:latin typeface="Times New Roman"/>
                <a:cs typeface="Times New Roman"/>
              </a:rPr>
              <a:t>till </a:t>
            </a:r>
            <a:r>
              <a:rPr sz="2000" i="1" spc="145" dirty="0">
                <a:latin typeface="Times New Roman"/>
                <a:cs typeface="Times New Roman"/>
              </a:rPr>
              <a:t>Khurasan där </a:t>
            </a:r>
            <a:r>
              <a:rPr sz="2000" i="1" spc="165" dirty="0">
                <a:latin typeface="Times New Roman"/>
                <a:cs typeface="Times New Roman"/>
              </a:rPr>
              <a:t>den </a:t>
            </a:r>
            <a:r>
              <a:rPr sz="2000" i="1" spc="140" dirty="0">
                <a:latin typeface="Times New Roman"/>
                <a:cs typeface="Times New Roman"/>
              </a:rPr>
              <a:t>konferens </a:t>
            </a:r>
            <a:r>
              <a:rPr sz="2000" i="1" spc="145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som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90" dirty="0">
                <a:latin typeface="Times New Roman"/>
                <a:cs typeface="Times New Roman"/>
              </a:rPr>
              <a:t>Báb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75" dirty="0">
                <a:latin typeface="Times New Roman"/>
                <a:cs typeface="Times New Roman"/>
              </a:rPr>
              <a:t>sammankallat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70" dirty="0">
                <a:latin typeface="Times New Roman"/>
                <a:cs typeface="Times New Roman"/>
              </a:rPr>
              <a:t>snart</a:t>
            </a:r>
            <a:r>
              <a:rPr sz="2000" i="1" spc="65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skulle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börja.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Eftersom </a:t>
            </a:r>
            <a:r>
              <a:rPr sz="2000" i="1" spc="90" dirty="0">
                <a:latin typeface="Times New Roman"/>
                <a:cs typeface="Times New Roman"/>
              </a:rPr>
              <a:t>Báb </a:t>
            </a:r>
            <a:r>
              <a:rPr sz="2000" i="1" spc="135" dirty="0">
                <a:latin typeface="Times New Roman"/>
                <a:cs typeface="Times New Roman"/>
              </a:rPr>
              <a:t>var </a:t>
            </a:r>
            <a:r>
              <a:rPr sz="2000" i="1" spc="50" dirty="0">
                <a:latin typeface="Times New Roman"/>
                <a:cs typeface="Times New Roman"/>
              </a:rPr>
              <a:t>i </a:t>
            </a:r>
            <a:r>
              <a:rPr sz="2000" i="1" spc="125" dirty="0">
                <a:latin typeface="Times New Roman"/>
                <a:cs typeface="Times New Roman"/>
              </a:rPr>
              <a:t>fängelse </a:t>
            </a:r>
            <a:r>
              <a:rPr sz="2000" i="1" spc="170" dirty="0">
                <a:latin typeface="Times New Roman"/>
                <a:cs typeface="Times New Roman"/>
              </a:rPr>
              <a:t>kunde </a:t>
            </a:r>
            <a:r>
              <a:rPr sz="2000" i="1" spc="165" dirty="0">
                <a:latin typeface="Times New Roman"/>
                <a:cs typeface="Times New Roman"/>
              </a:rPr>
              <a:t>Han </a:t>
            </a:r>
            <a:r>
              <a:rPr sz="2000" i="1" spc="170" dirty="0">
                <a:latin typeface="Times New Roman"/>
                <a:cs typeface="Times New Roman"/>
              </a:rPr>
              <a:t> </a:t>
            </a:r>
            <a:r>
              <a:rPr sz="2000" i="1" spc="160" dirty="0">
                <a:latin typeface="Times New Roman"/>
                <a:cs typeface="Times New Roman"/>
              </a:rPr>
              <a:t>inte</a:t>
            </a:r>
            <a:r>
              <a:rPr sz="2000" i="1" spc="50" dirty="0">
                <a:latin typeface="Times New Roman"/>
                <a:cs typeface="Times New Roman"/>
              </a:rPr>
              <a:t> </a:t>
            </a:r>
            <a:r>
              <a:rPr sz="2000" i="1" spc="100" dirty="0">
                <a:latin typeface="Times New Roman"/>
                <a:cs typeface="Times New Roman"/>
              </a:rPr>
              <a:t>själv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25" dirty="0">
                <a:latin typeface="Times New Roman"/>
                <a:cs typeface="Times New Roman"/>
              </a:rPr>
              <a:t>delta.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70" dirty="0">
                <a:latin typeface="Times New Roman"/>
                <a:cs typeface="Times New Roman"/>
              </a:rPr>
              <a:t>Bahá’u’lláh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90" dirty="0">
                <a:latin typeface="Times New Roman"/>
                <a:cs typeface="Times New Roman"/>
              </a:rPr>
              <a:t>kom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50" dirty="0">
                <a:latin typeface="Times New Roman"/>
                <a:cs typeface="Times New Roman"/>
              </a:rPr>
              <a:t>dit</a:t>
            </a:r>
            <a:r>
              <a:rPr sz="2000" i="1" spc="55" dirty="0">
                <a:latin typeface="Times New Roman"/>
                <a:cs typeface="Times New Roman"/>
              </a:rPr>
              <a:t> </a:t>
            </a:r>
            <a:r>
              <a:rPr sz="2000" i="1" spc="165" dirty="0">
                <a:latin typeface="Times New Roman"/>
                <a:cs typeface="Times New Roman"/>
              </a:rPr>
              <a:t>några </a:t>
            </a:r>
            <a:r>
              <a:rPr sz="2000" i="1" spc="-484" dirty="0">
                <a:latin typeface="Times New Roman"/>
                <a:cs typeface="Times New Roman"/>
              </a:rPr>
              <a:t> </a:t>
            </a:r>
            <a:r>
              <a:rPr sz="2000" i="1" spc="145" dirty="0">
                <a:latin typeface="Times New Roman"/>
                <a:cs typeface="Times New Roman"/>
              </a:rPr>
              <a:t>dagar</a:t>
            </a:r>
            <a:r>
              <a:rPr sz="2000" i="1" spc="60" dirty="0">
                <a:latin typeface="Times New Roman"/>
                <a:cs typeface="Times New Roman"/>
              </a:rPr>
              <a:t> </a:t>
            </a:r>
            <a:r>
              <a:rPr sz="2000" i="1" spc="114" dirty="0">
                <a:latin typeface="Times New Roman"/>
                <a:cs typeface="Times New Roman"/>
              </a:rPr>
              <a:t>senare.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41921" y="5969304"/>
            <a:ext cx="31540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latin typeface="Cambria"/>
                <a:cs typeface="Cambria"/>
              </a:rPr>
              <a:t>Fortet</a:t>
            </a:r>
            <a:r>
              <a:rPr sz="1600" spc="110" dirty="0">
                <a:latin typeface="Cambria"/>
                <a:cs typeface="Cambria"/>
              </a:rPr>
              <a:t> </a:t>
            </a:r>
            <a:r>
              <a:rPr sz="1600" spc="25" dirty="0">
                <a:latin typeface="Cambria"/>
                <a:cs typeface="Cambria"/>
              </a:rPr>
              <a:t>MaKuh</a:t>
            </a:r>
            <a:r>
              <a:rPr sz="1600" spc="114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där</a:t>
            </a:r>
            <a:r>
              <a:rPr sz="1600" spc="114" dirty="0">
                <a:latin typeface="Cambria"/>
                <a:cs typeface="Cambria"/>
              </a:rPr>
              <a:t> </a:t>
            </a:r>
            <a:r>
              <a:rPr sz="1600" spc="25" dirty="0">
                <a:latin typeface="Cambria"/>
                <a:cs typeface="Cambria"/>
              </a:rPr>
              <a:t>Báb</a:t>
            </a:r>
            <a:r>
              <a:rPr sz="1600" spc="114" dirty="0">
                <a:latin typeface="Cambria"/>
                <a:cs typeface="Cambria"/>
              </a:rPr>
              <a:t> </a:t>
            </a:r>
            <a:r>
              <a:rPr sz="1600" spc="-35" dirty="0">
                <a:latin typeface="Cambria"/>
                <a:cs typeface="Cambria"/>
              </a:rPr>
              <a:t>var</a:t>
            </a:r>
            <a:r>
              <a:rPr sz="1600" spc="114" dirty="0">
                <a:latin typeface="Cambria"/>
                <a:cs typeface="Cambria"/>
              </a:rPr>
              <a:t> </a:t>
            </a:r>
            <a:r>
              <a:rPr sz="1600" spc="25" dirty="0">
                <a:latin typeface="Cambria"/>
                <a:cs typeface="Cambria"/>
              </a:rPr>
              <a:t>fängslad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08158" y="2826454"/>
            <a:ext cx="6442075" cy="4258310"/>
            <a:chOff x="3708158" y="2826454"/>
            <a:chExt cx="6442075" cy="425831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24750" y="2826454"/>
              <a:ext cx="3124993" cy="32006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08158" y="4694034"/>
              <a:ext cx="2390597" cy="2390597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66074" y="404310"/>
            <a:ext cx="7602791" cy="560431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3080">
              <a:lnSpc>
                <a:spcPts val="3929"/>
              </a:lnSpc>
            </a:pPr>
            <a:r>
              <a:rPr spc="-45" dirty="0"/>
              <a:t>Táhirih</a:t>
            </a:r>
            <a:r>
              <a:rPr spc="-10" dirty="0"/>
              <a:t> </a:t>
            </a:r>
            <a:r>
              <a:rPr spc="-40" dirty="0"/>
              <a:t>träffar</a:t>
            </a:r>
            <a:r>
              <a:rPr spc="-50" dirty="0"/>
              <a:t> </a:t>
            </a:r>
            <a:r>
              <a:rPr spc="-35" dirty="0"/>
              <a:t>Bahá’u’lláh</a:t>
            </a:r>
            <a:r>
              <a:rPr spc="-5" dirty="0"/>
              <a:t> och inser</a:t>
            </a:r>
            <a:r>
              <a:rPr spc="-50" dirty="0"/>
              <a:t> </a:t>
            </a:r>
            <a:r>
              <a:rPr spc="-5" dirty="0"/>
              <a:t>Hans </a:t>
            </a:r>
            <a:r>
              <a:rPr spc="-10" dirty="0"/>
              <a:t>storhet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2102</Words>
  <Application>Microsoft Office PowerPoint</Application>
  <PresentationFormat>Anpassad</PresentationFormat>
  <Paragraphs>153</Paragraphs>
  <Slides>18</Slides>
  <Notes>18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6" baseType="lpstr">
      <vt:lpstr>Arial</vt:lpstr>
      <vt:lpstr>Arial MT</vt:lpstr>
      <vt:lpstr>Calibri</vt:lpstr>
      <vt:lpstr>Cambria</vt:lpstr>
      <vt:lpstr>Gabriola</vt:lpstr>
      <vt:lpstr>Times New Roman</vt:lpstr>
      <vt:lpstr>Trebuchet MS</vt:lpstr>
      <vt:lpstr>Office Theme</vt:lpstr>
      <vt:lpstr>Táhirihs uppväxt i Qazvin</vt:lpstr>
      <vt:lpstr>PowerPoint-presentation</vt:lpstr>
      <vt:lpstr>Táhirih lär att en ny Gudsprofet skulle ƒramträda</vt:lpstr>
      <vt:lpstr>Táhirih reser till Karbilá</vt:lpstr>
      <vt:lpstr>Táhirihs dröm</vt:lpstr>
      <vt:lpstr>Báb utser Táhirih som den 17:e av Den levandes bokstäver</vt:lpstr>
      <vt:lpstr>Táhirih beslöt att delta i konferensen i Badasht</vt:lpstr>
      <vt:lpstr>Táhirih kommer till Bahá’u’lláhs hus i Teheran</vt:lpstr>
      <vt:lpstr>Táhirih träffar Bahá’u’lláh och inser Hans storhet</vt:lpstr>
      <vt:lpstr>10</vt:lpstr>
      <vt:lpstr>11</vt:lpstr>
      <vt:lpstr>12</vt:lpstr>
      <vt:lpstr>13</vt:lpstr>
      <vt:lpstr>14</vt:lpstr>
      <vt:lpstr>15</vt:lpstr>
      <vt:lpstr>16</vt:lpstr>
      <vt:lpstr>17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A4 Powerpoint</dc:title>
  <dc:creator>Örjan Widegren</dc:creator>
  <cp:lastModifiedBy>Örjan Widegren</cp:lastModifiedBy>
  <cp:revision>1</cp:revision>
  <dcterms:created xsi:type="dcterms:W3CDTF">2021-06-03T04:36:41Z</dcterms:created>
  <dcterms:modified xsi:type="dcterms:W3CDTF">2021-06-03T04:43:06Z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2021-03-24T00:00:00Z</vt:filetime>
  </property>
  <property fmtid="{D5CDD505-2E9C-101B-9397-08002B2CF9AE}" pid="3" name="Creator">
    <vt:lpwstr>Serif Affinity Publisher 1.9.1</vt:lpwstr>
  </property>
  <property fmtid="{D5CDD505-2E9C-101B-9397-08002B2CF9AE}" pid="4" name="LastSaved">
    <vt:filetime>2021-06-03T00:00:00Z</vt:filetime>
  </property>
</Properties>
</file>