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369C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369C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369C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369C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2501" y="1765693"/>
            <a:ext cx="616458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369C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501" y="2146693"/>
            <a:ext cx="6819900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369C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hyperlink" Target="http://www.youtube.com/" TargetMode="External"/><Relationship Id="rId4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5403" y="1497533"/>
            <a:ext cx="7768456" cy="52382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3847" y="1733244"/>
            <a:ext cx="2084705" cy="4023995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800" spc="-5">
                <a:latin typeface="Arial MT"/>
                <a:cs typeface="Arial MT"/>
              </a:rPr>
              <a:t>Gud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har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skapat allt.</a:t>
            </a:r>
            <a:endParaRPr sz="1800">
              <a:latin typeface="Arial MT"/>
              <a:cs typeface="Arial MT"/>
            </a:endParaRPr>
          </a:p>
          <a:p>
            <a:pPr marL="12700" marR="132080">
              <a:lnSpc>
                <a:spcPts val="1860"/>
              </a:lnSpc>
              <a:spcBef>
                <a:spcPts val="1215"/>
              </a:spcBef>
            </a:pPr>
            <a:r>
              <a:rPr dirty="0" sz="1800" spc="-5">
                <a:latin typeface="Arial MT"/>
                <a:cs typeface="Arial MT"/>
              </a:rPr>
              <a:t>Genom att låta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heliga Lärare fram- </a:t>
            </a:r>
            <a:r>
              <a:rPr dirty="0" sz="1800" spc="-49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träda har Guds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egenskaper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framvisats,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manifesterats,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839"/>
              </a:lnSpc>
            </a:pPr>
            <a:r>
              <a:rPr dirty="0" sz="1800" spc="-5">
                <a:latin typeface="Arial MT"/>
                <a:cs typeface="Arial MT"/>
              </a:rPr>
              <a:t>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mänsklig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gestalt.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1860"/>
              </a:lnSpc>
              <a:spcBef>
                <a:spcPts val="1210"/>
              </a:spcBef>
            </a:pPr>
            <a:r>
              <a:rPr dirty="0" sz="1800" spc="-5">
                <a:latin typeface="Arial MT"/>
                <a:cs typeface="Arial MT"/>
              </a:rPr>
              <a:t>Genom dessa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gud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-5">
                <a:latin typeface="Arial MT"/>
                <a:cs typeface="Arial MT"/>
              </a:rPr>
              <a:t>m</a:t>
            </a:r>
            <a:r>
              <a:rPr dirty="0" sz="1800" spc="-5">
                <a:latin typeface="Arial MT"/>
                <a:cs typeface="Arial MT"/>
              </a:rPr>
              <a:t>an</a:t>
            </a:r>
            <a:r>
              <a:rPr dirty="0" sz="1800" spc="-5">
                <a:latin typeface="Arial MT"/>
                <a:cs typeface="Arial MT"/>
              </a:rPr>
              <a:t>i</a:t>
            </a:r>
            <a:r>
              <a:rPr dirty="0" sz="1800" spc="-5">
                <a:latin typeface="Arial MT"/>
                <a:cs typeface="Arial MT"/>
              </a:rPr>
              <a:t>f</a:t>
            </a:r>
            <a:r>
              <a:rPr dirty="0" sz="1800" spc="-5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-5">
                <a:latin typeface="Arial MT"/>
                <a:cs typeface="Arial MT"/>
              </a:rPr>
              <a:t>t</a:t>
            </a:r>
            <a:r>
              <a:rPr dirty="0" sz="1800" spc="-5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t</a:t>
            </a:r>
            <a:r>
              <a:rPr dirty="0" sz="1800" spc="-5">
                <a:latin typeface="Arial MT"/>
                <a:cs typeface="Arial MT"/>
              </a:rPr>
              <a:t>i</a:t>
            </a:r>
            <a:r>
              <a:rPr dirty="0" sz="1800" spc="-5">
                <a:latin typeface="Arial MT"/>
                <a:cs typeface="Arial MT"/>
              </a:rPr>
              <a:t>one</a:t>
            </a:r>
            <a:r>
              <a:rPr dirty="0" sz="1800" spc="-5">
                <a:latin typeface="Arial MT"/>
                <a:cs typeface="Arial MT"/>
              </a:rPr>
              <a:t>r  </a:t>
            </a:r>
            <a:r>
              <a:rPr dirty="0" sz="1800" spc="-5">
                <a:latin typeface="Arial MT"/>
                <a:cs typeface="Arial MT"/>
              </a:rPr>
              <a:t>har vi människor i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varje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tidsålder fått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695"/>
              </a:lnSpc>
            </a:pPr>
            <a:r>
              <a:rPr dirty="0" sz="1800" spc="-5">
                <a:latin typeface="Arial MT"/>
                <a:cs typeface="Arial MT"/>
              </a:rPr>
              <a:t>ta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av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Guds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vilja</a:t>
            </a:r>
            <a:endParaRPr sz="1800">
              <a:latin typeface="Arial MT"/>
              <a:cs typeface="Arial MT"/>
            </a:endParaRPr>
          </a:p>
          <a:p>
            <a:pPr marL="12700" marR="525780">
              <a:lnSpc>
                <a:spcPts val="1860"/>
              </a:lnSpc>
              <a:spcBef>
                <a:spcPts val="160"/>
              </a:spcBef>
            </a:pPr>
            <a:r>
              <a:rPr dirty="0" sz="1800" spc="-5">
                <a:latin typeface="Arial MT"/>
                <a:cs typeface="Arial MT"/>
              </a:rPr>
              <a:t>och avsikt för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</a:t>
            </a:r>
            <a:r>
              <a:rPr dirty="0" sz="1800" spc="-5">
                <a:latin typeface="Arial MT"/>
                <a:cs typeface="Arial MT"/>
              </a:rPr>
              <a:t>än</a:t>
            </a:r>
            <a:r>
              <a:rPr dirty="0" sz="1800">
                <a:latin typeface="Arial MT"/>
                <a:cs typeface="Arial MT"/>
              </a:rPr>
              <a:t>sk</a:t>
            </a:r>
            <a:r>
              <a:rPr dirty="0" sz="1800" spc="-5">
                <a:latin typeface="Arial MT"/>
                <a:cs typeface="Arial MT"/>
              </a:rPr>
              <a:t>li</a:t>
            </a:r>
            <a:r>
              <a:rPr dirty="0" sz="1800" spc="-5">
                <a:latin typeface="Arial MT"/>
                <a:cs typeface="Arial MT"/>
              </a:rPr>
              <a:t>ghe</a:t>
            </a:r>
            <a:r>
              <a:rPr dirty="0" sz="1800" spc="-5">
                <a:latin typeface="Arial MT"/>
                <a:cs typeface="Arial MT"/>
              </a:rPr>
              <a:t>t</a:t>
            </a:r>
            <a:r>
              <a:rPr dirty="0" sz="1800" spc="-5">
                <a:latin typeface="Arial MT"/>
                <a:cs typeface="Arial MT"/>
              </a:rPr>
              <a:t>en</a:t>
            </a:r>
            <a:r>
              <a:rPr dirty="0" sz="180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PandemIn</a:t>
            </a:r>
            <a:r>
              <a:rPr dirty="0" spc="35"/>
              <a:t> </a:t>
            </a:r>
            <a:r>
              <a:rPr dirty="0" spc="-95"/>
              <a:t>har</a:t>
            </a:r>
            <a:r>
              <a:rPr dirty="0" spc="35"/>
              <a:t> </a:t>
            </a:r>
            <a:r>
              <a:rPr dirty="0" spc="-135"/>
              <a:t>skapat</a:t>
            </a:r>
            <a:r>
              <a:rPr dirty="0" spc="35"/>
              <a:t> </a:t>
            </a:r>
            <a:r>
              <a:rPr dirty="0" spc="-95"/>
              <a:t>många</a:t>
            </a:r>
            <a:r>
              <a:rPr dirty="0" spc="35"/>
              <a:t> </a:t>
            </a:r>
            <a:r>
              <a:rPr dirty="0" spc="-75"/>
              <a:t>problem,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men</a:t>
            </a:r>
            <a:r>
              <a:rPr dirty="0" spc="30"/>
              <a:t> </a:t>
            </a:r>
            <a:r>
              <a:rPr dirty="0" spc="-95"/>
              <a:t>också</a:t>
            </a:r>
            <a:r>
              <a:rPr dirty="0" spc="30"/>
              <a:t> </a:t>
            </a:r>
            <a:r>
              <a:rPr dirty="0" spc="-65"/>
              <a:t>nya</a:t>
            </a:r>
            <a:r>
              <a:rPr dirty="0" spc="30"/>
              <a:t> </a:t>
            </a:r>
            <a:r>
              <a:rPr dirty="0" spc="-120"/>
              <a:t>möjlIgheter</a:t>
            </a:r>
            <a:r>
              <a:rPr dirty="0" spc="30"/>
              <a:t> </a:t>
            </a:r>
            <a:r>
              <a:rPr dirty="0" spc="-160"/>
              <a:t>tIll</a:t>
            </a:r>
            <a:r>
              <a:rPr dirty="0" spc="30"/>
              <a:t> </a:t>
            </a:r>
            <a:r>
              <a:rPr dirty="0" spc="-65"/>
              <a:t>utvecklIng?</a:t>
            </a: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400" spc="10" i="1">
                <a:solidFill>
                  <a:srgbClr val="880E4F"/>
                </a:solidFill>
                <a:latin typeface="Cambria"/>
                <a:cs typeface="Cambria"/>
              </a:rPr>
              <a:t>Universella</a:t>
            </a:r>
            <a:r>
              <a:rPr dirty="0" sz="2400" spc="-15" i="1">
                <a:solidFill>
                  <a:srgbClr val="880E4F"/>
                </a:solidFill>
                <a:latin typeface="Cambria"/>
                <a:cs typeface="Cambria"/>
              </a:rPr>
              <a:t> </a:t>
            </a:r>
            <a:r>
              <a:rPr dirty="0" sz="2400" spc="10" i="1">
                <a:solidFill>
                  <a:srgbClr val="880E4F"/>
                </a:solidFill>
                <a:latin typeface="Cambria"/>
                <a:cs typeface="Cambria"/>
              </a:rPr>
              <a:t>Rättvisans</a:t>
            </a:r>
            <a:r>
              <a:rPr dirty="0" sz="2400" spc="-10" i="1">
                <a:solidFill>
                  <a:srgbClr val="880E4F"/>
                </a:solidFill>
                <a:latin typeface="Cambria"/>
                <a:cs typeface="Cambria"/>
              </a:rPr>
              <a:t> </a:t>
            </a:r>
            <a:r>
              <a:rPr dirty="0" sz="2400" i="1">
                <a:solidFill>
                  <a:srgbClr val="880E4F"/>
                </a:solidFill>
                <a:latin typeface="Cambria"/>
                <a:cs typeface="Cambria"/>
              </a:rPr>
              <a:t>Hus</a:t>
            </a:r>
            <a:r>
              <a:rPr dirty="0" sz="2400" spc="-10" i="1">
                <a:solidFill>
                  <a:srgbClr val="880E4F"/>
                </a:solidFill>
                <a:latin typeface="Cambria"/>
                <a:cs typeface="Cambria"/>
              </a:rPr>
              <a:t> </a:t>
            </a:r>
            <a:r>
              <a:rPr dirty="0" sz="2400" spc="5" i="1">
                <a:solidFill>
                  <a:srgbClr val="880E4F"/>
                </a:solidFill>
                <a:latin typeface="Cambria"/>
                <a:cs typeface="Cambria"/>
              </a:rPr>
              <a:t>säger:</a:t>
            </a:r>
            <a:endParaRPr sz="2400">
              <a:latin typeface="Cambria"/>
              <a:cs typeface="Cambria"/>
            </a:endParaRPr>
          </a:p>
          <a:p>
            <a:pPr marL="26034" marR="2026285">
              <a:lnSpc>
                <a:spcPct val="109800"/>
              </a:lnSpc>
              <a:spcBef>
                <a:spcPts val="515"/>
              </a:spcBef>
            </a:pP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”Medan vissa möjligheter tillfälligt har </a:t>
            </a:r>
            <a:r>
              <a:rPr dirty="0" sz="2000" spc="-10" i="1">
                <a:solidFill>
                  <a:srgbClr val="000000"/>
                </a:solidFill>
                <a:latin typeface="Calibri"/>
                <a:cs typeface="Calibri"/>
              </a:rPr>
              <a:t>stängts </a:t>
            </a:r>
            <a:r>
              <a:rPr dirty="0" sz="2000" spc="-44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har</a:t>
            </a:r>
            <a:r>
              <a:rPr dirty="0" sz="2000" spc="-1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emellertid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andra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öppnats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och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5" i="1">
                <a:solidFill>
                  <a:srgbClr val="000000"/>
                </a:solidFill>
                <a:latin typeface="Calibri"/>
                <a:cs typeface="Calibri"/>
              </a:rPr>
              <a:t>nya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medel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0000"/>
                </a:solidFill>
                <a:latin typeface="Calibri"/>
                <a:cs typeface="Calibri"/>
              </a:rPr>
              <a:t>för </a:t>
            </a:r>
            <a:r>
              <a:rPr dirty="0" sz="2000" spc="-25" i="1">
                <a:solidFill>
                  <a:srgbClr val="000000"/>
                </a:solidFill>
                <a:latin typeface="Calibri"/>
                <a:cs typeface="Calibri"/>
              </a:rPr>
              <a:t>att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0000"/>
                </a:solidFill>
                <a:latin typeface="Calibri"/>
                <a:cs typeface="Calibri"/>
              </a:rPr>
              <a:t>stärka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 befintliga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0000"/>
                </a:solidFill>
                <a:latin typeface="Calibri"/>
                <a:cs typeface="Calibri"/>
              </a:rPr>
              <a:t>aktivitetsmönster</a:t>
            </a:r>
            <a:endParaRPr sz="2000">
              <a:latin typeface="Calibri"/>
              <a:cs typeface="Calibri"/>
            </a:endParaRPr>
          </a:p>
          <a:p>
            <a:pPr marL="26034" marR="3092450">
              <a:lnSpc>
                <a:spcPct val="109800"/>
              </a:lnSpc>
            </a:pP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har</a:t>
            </a:r>
            <a:r>
              <a:rPr dirty="0" sz="2000" spc="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0000"/>
                </a:solidFill>
                <a:latin typeface="Calibri"/>
                <a:cs typeface="Calibri"/>
              </a:rPr>
              <a:t>uppkommit…ansträngningar</a:t>
            </a:r>
            <a:r>
              <a:rPr dirty="0" sz="2000" spc="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0000"/>
                </a:solidFill>
                <a:latin typeface="Calibri"/>
                <a:cs typeface="Calibri"/>
              </a:rPr>
              <a:t>att </a:t>
            </a:r>
            <a:r>
              <a:rPr dirty="0" sz="2000" spc="-434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främja blomstrande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samfund</a:t>
            </a:r>
            <a:endParaRPr sz="2000">
              <a:latin typeface="Calibri"/>
              <a:cs typeface="Calibri"/>
            </a:endParaRPr>
          </a:p>
          <a:p>
            <a:pPr marL="26034" marR="4401185">
              <a:lnSpc>
                <a:spcPct val="109800"/>
              </a:lnSpc>
            </a:pP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dirty="0" sz="2000" spc="-10" i="1">
                <a:solidFill>
                  <a:srgbClr val="000000"/>
                </a:solidFill>
                <a:latin typeface="Calibri"/>
                <a:cs typeface="Calibri"/>
              </a:rPr>
              <a:t>grannskap 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och byar ... </a:t>
            </a:r>
            <a:r>
              <a:rPr dirty="0" sz="2000" spc="-44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5" i="1">
                <a:solidFill>
                  <a:srgbClr val="000000"/>
                </a:solidFill>
                <a:latin typeface="Calibri"/>
                <a:cs typeface="Calibri"/>
              </a:rPr>
              <a:t>måste</a:t>
            </a:r>
            <a:r>
              <a:rPr dirty="0" sz="2000" spc="-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30" i="1">
                <a:solidFill>
                  <a:srgbClr val="000000"/>
                </a:solidFill>
                <a:latin typeface="Calibri"/>
                <a:cs typeface="Calibri"/>
              </a:rPr>
              <a:t>fortsätta.”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233" y="4395706"/>
            <a:ext cx="5221520" cy="27447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5057" y="6784609"/>
            <a:ext cx="23037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Ruhi-bok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8.3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via</a:t>
            </a:r>
            <a:r>
              <a:rPr dirty="0" sz="2000" spc="-15">
                <a:latin typeface="Calibri"/>
                <a:cs typeface="Calibri"/>
              </a:rPr>
              <a:t> zoom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9431" y="1393507"/>
            <a:ext cx="4863465" cy="539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6515">
              <a:lnSpc>
                <a:spcPct val="109800"/>
              </a:lnSpc>
              <a:spcBef>
                <a:spcPts val="100"/>
              </a:spcBef>
            </a:pPr>
            <a:r>
              <a:rPr dirty="0" sz="2000" spc="-5" i="1">
                <a:latin typeface="Calibri"/>
                <a:cs typeface="Calibri"/>
              </a:rPr>
              <a:t>”I vissa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fall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har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nuvarande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förhållanden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15" i="1">
                <a:latin typeface="Calibri"/>
                <a:cs typeface="Calibri"/>
              </a:rPr>
              <a:t>skapat </a:t>
            </a:r>
            <a:r>
              <a:rPr dirty="0" sz="2000" spc="-434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oväntade </a:t>
            </a:r>
            <a:r>
              <a:rPr dirty="0" sz="2000" spc="-5" i="1">
                <a:latin typeface="Calibri"/>
                <a:cs typeface="Calibri"/>
              </a:rPr>
              <a:t>möjligheter till breddat deltagande i 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samfunds andaktsmöten och </a:t>
            </a:r>
            <a:r>
              <a:rPr dirty="0" sz="2000" spc="-15" i="1">
                <a:latin typeface="Calibri"/>
                <a:cs typeface="Calibri"/>
              </a:rPr>
              <a:t>studiecirklar, 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bedrivna med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hänsyn</a:t>
            </a:r>
            <a:r>
              <a:rPr dirty="0" sz="2000" spc="-5" i="1">
                <a:latin typeface="Calibri"/>
                <a:cs typeface="Calibri"/>
              </a:rPr>
              <a:t> till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säkerhet.”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12700" marR="79375">
              <a:lnSpc>
                <a:spcPct val="109800"/>
              </a:lnSpc>
            </a:pPr>
            <a:r>
              <a:rPr dirty="0" sz="2000" spc="-5" i="1">
                <a:latin typeface="Calibri"/>
                <a:cs typeface="Calibri"/>
              </a:rPr>
              <a:t>” Många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föräldrar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vars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familjer begränsats till </a:t>
            </a:r>
            <a:r>
              <a:rPr dirty="0" sz="2000" spc="-434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hemmiljön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har </a:t>
            </a:r>
            <a:r>
              <a:rPr dirty="0" sz="2000" spc="-10" i="1">
                <a:latin typeface="Calibri"/>
                <a:cs typeface="Calibri"/>
              </a:rPr>
              <a:t>välkomnat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15" i="1">
                <a:latin typeface="Calibri"/>
                <a:cs typeface="Calibri"/>
              </a:rPr>
              <a:t>stöd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som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har hjälpt 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dem </a:t>
            </a:r>
            <a:r>
              <a:rPr dirty="0" sz="2000" spc="-25" i="1">
                <a:latin typeface="Calibri"/>
                <a:cs typeface="Calibri"/>
              </a:rPr>
              <a:t>att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5" i="1">
                <a:latin typeface="Calibri"/>
                <a:cs typeface="Calibri"/>
              </a:rPr>
              <a:t>förflytta</a:t>
            </a:r>
            <a:r>
              <a:rPr dirty="0" sz="2000" spc="-5" i="1">
                <a:latin typeface="Calibri"/>
                <a:cs typeface="Calibri"/>
              </a:rPr>
              <a:t> sig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från </a:t>
            </a:r>
            <a:r>
              <a:rPr dirty="0" sz="2000" spc="-25" i="1">
                <a:latin typeface="Calibri"/>
                <a:cs typeface="Calibri"/>
              </a:rPr>
              <a:t>att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vara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observatörer </a:t>
            </a:r>
            <a:r>
              <a:rPr dirty="0" sz="2000" spc="-44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till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att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bli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huvudpersoner när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det</a:t>
            </a:r>
            <a:r>
              <a:rPr dirty="0" sz="2000" spc="-5" i="1">
                <a:latin typeface="Calibri"/>
                <a:cs typeface="Calibri"/>
              </a:rPr>
              <a:t> gäller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deras 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barns andliga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fostran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och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5" i="1">
                <a:latin typeface="Calibri"/>
                <a:cs typeface="Calibri"/>
              </a:rPr>
              <a:t>utbildning.”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9800"/>
              </a:lnSpc>
            </a:pPr>
            <a:r>
              <a:rPr dirty="0" sz="2000" spc="-5" i="1">
                <a:latin typeface="Calibri"/>
                <a:cs typeface="Calibri"/>
              </a:rPr>
              <a:t>”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Juniorungdomar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och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ungdomsgrupper har 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upptäckt</a:t>
            </a:r>
            <a:r>
              <a:rPr dirty="0" sz="2000" spc="-5" i="1">
                <a:latin typeface="Calibri"/>
                <a:cs typeface="Calibri"/>
              </a:rPr>
              <a:t> den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15" i="1">
                <a:latin typeface="Calibri"/>
                <a:cs typeface="Calibri"/>
              </a:rPr>
              <a:t>kraft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som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finns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i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enkla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handlingar </a:t>
            </a:r>
            <a:r>
              <a:rPr dirty="0" sz="2000" spc="-434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av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medmänskligt tjänande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när de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15" i="1">
                <a:latin typeface="Calibri"/>
                <a:cs typeface="Calibri"/>
              </a:rPr>
              <a:t>uGörs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med 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visdom.”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000" spc="-10">
                <a:latin typeface="Calibri"/>
                <a:cs typeface="Calibri"/>
              </a:rPr>
              <a:t>Människor </a:t>
            </a:r>
            <a:r>
              <a:rPr dirty="0" sz="2000" spc="-15">
                <a:latin typeface="Calibri"/>
                <a:cs typeface="Calibri"/>
              </a:rPr>
              <a:t>söker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andlig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hjälp.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2513" y="3394532"/>
            <a:ext cx="67779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solidFill>
                  <a:srgbClr val="880E4F"/>
                </a:solidFill>
                <a:latin typeface="Tahoma"/>
                <a:cs typeface="Tahoma"/>
              </a:rPr>
              <a:t>N</a:t>
            </a:r>
            <a:r>
              <a:rPr dirty="0" sz="2400" spc="25">
                <a:solidFill>
                  <a:srgbClr val="880E4F"/>
                </a:solidFill>
                <a:latin typeface="Tahoma"/>
                <a:cs typeface="Tahoma"/>
              </a:rPr>
              <a:t>å</a:t>
            </a:r>
            <a:r>
              <a:rPr dirty="0" sz="2400" spc="-80">
                <a:solidFill>
                  <a:srgbClr val="880E4F"/>
                </a:solidFill>
                <a:latin typeface="Tahoma"/>
                <a:cs typeface="Tahoma"/>
              </a:rPr>
              <a:t>g</a:t>
            </a:r>
            <a:r>
              <a:rPr dirty="0" sz="2400" spc="-55">
                <a:solidFill>
                  <a:srgbClr val="880E4F"/>
                </a:solidFill>
                <a:latin typeface="Tahoma"/>
                <a:cs typeface="Tahoma"/>
              </a:rPr>
              <a:t>r</a:t>
            </a:r>
            <a:r>
              <a:rPr dirty="0" sz="2400" spc="25">
                <a:solidFill>
                  <a:srgbClr val="880E4F"/>
                </a:solidFill>
                <a:latin typeface="Tahoma"/>
                <a:cs typeface="Tahoma"/>
              </a:rPr>
              <a:t>a</a:t>
            </a:r>
            <a:r>
              <a:rPr dirty="0" sz="2400" spc="-140">
                <a:solidFill>
                  <a:srgbClr val="880E4F"/>
                </a:solidFill>
                <a:latin typeface="Tahoma"/>
                <a:cs typeface="Tahoma"/>
              </a:rPr>
              <a:t> </a:t>
            </a:r>
            <a:r>
              <a:rPr dirty="0" sz="2400" spc="-85">
                <a:solidFill>
                  <a:srgbClr val="880E4F"/>
                </a:solidFill>
                <a:latin typeface="Tahoma"/>
                <a:cs typeface="Tahoma"/>
              </a:rPr>
              <a:t>s</a:t>
            </a:r>
            <a:r>
              <a:rPr dirty="0" sz="2400" spc="-65">
                <a:solidFill>
                  <a:srgbClr val="880E4F"/>
                </a:solidFill>
                <a:latin typeface="Tahoma"/>
                <a:cs typeface="Tahoma"/>
              </a:rPr>
              <a:t>o</a:t>
            </a:r>
            <a:r>
              <a:rPr dirty="0" sz="2400" spc="-75">
                <a:solidFill>
                  <a:srgbClr val="880E4F"/>
                </a:solidFill>
                <a:latin typeface="Tahoma"/>
                <a:cs typeface="Tahoma"/>
              </a:rPr>
              <a:t>m</a:t>
            </a:r>
            <a:r>
              <a:rPr dirty="0" sz="2400" spc="-140">
                <a:solidFill>
                  <a:srgbClr val="880E4F"/>
                </a:solidFill>
                <a:latin typeface="Tahoma"/>
                <a:cs typeface="Tahoma"/>
              </a:rPr>
              <a:t> </a:t>
            </a:r>
            <a:r>
              <a:rPr dirty="0" sz="2400" spc="40">
                <a:solidFill>
                  <a:srgbClr val="880E4F"/>
                </a:solidFill>
                <a:latin typeface="Tahoma"/>
                <a:cs typeface="Tahoma"/>
              </a:rPr>
              <a:t>f</a:t>
            </a:r>
            <a:r>
              <a:rPr dirty="0" sz="2400" spc="-55">
                <a:solidFill>
                  <a:srgbClr val="880E4F"/>
                </a:solidFill>
                <a:latin typeface="Tahoma"/>
                <a:cs typeface="Tahoma"/>
              </a:rPr>
              <a:t>r</a:t>
            </a:r>
            <a:r>
              <a:rPr dirty="0" sz="2400" spc="-25">
                <a:solidFill>
                  <a:srgbClr val="880E4F"/>
                </a:solidFill>
                <a:latin typeface="Tahoma"/>
                <a:cs typeface="Tahoma"/>
              </a:rPr>
              <a:t>a</a:t>
            </a:r>
            <a:r>
              <a:rPr dirty="0" sz="2400" spc="-75">
                <a:solidFill>
                  <a:srgbClr val="880E4F"/>
                </a:solidFill>
                <a:latin typeface="Tahoma"/>
                <a:cs typeface="Tahoma"/>
              </a:rPr>
              <a:t>m</a:t>
            </a:r>
            <a:r>
              <a:rPr dirty="0" sz="2400" spc="-45">
                <a:solidFill>
                  <a:srgbClr val="880E4F"/>
                </a:solidFill>
                <a:latin typeface="Tahoma"/>
                <a:cs typeface="Tahoma"/>
              </a:rPr>
              <a:t>h</a:t>
            </a:r>
            <a:r>
              <a:rPr dirty="0" sz="2400" spc="25">
                <a:solidFill>
                  <a:srgbClr val="880E4F"/>
                </a:solidFill>
                <a:latin typeface="Tahoma"/>
                <a:cs typeface="Tahoma"/>
              </a:rPr>
              <a:t>å</a:t>
            </a:r>
            <a:r>
              <a:rPr dirty="0" sz="2400" spc="150">
                <a:solidFill>
                  <a:srgbClr val="880E4F"/>
                </a:solidFill>
                <a:latin typeface="Tahoma"/>
                <a:cs typeface="Tahoma"/>
              </a:rPr>
              <a:t>ll</a:t>
            </a:r>
            <a:r>
              <a:rPr dirty="0" sz="2400" spc="-85">
                <a:solidFill>
                  <a:srgbClr val="880E4F"/>
                </a:solidFill>
                <a:latin typeface="Tahoma"/>
                <a:cs typeface="Tahoma"/>
              </a:rPr>
              <a:t>s</a:t>
            </a:r>
            <a:r>
              <a:rPr dirty="0" sz="2400" spc="-140">
                <a:solidFill>
                  <a:srgbClr val="880E4F"/>
                </a:solidFill>
                <a:latin typeface="Tahoma"/>
                <a:cs typeface="Tahoma"/>
              </a:rPr>
              <a:t> </a:t>
            </a:r>
            <a:r>
              <a:rPr dirty="0" sz="2400" spc="25">
                <a:solidFill>
                  <a:srgbClr val="880E4F"/>
                </a:solidFill>
                <a:latin typeface="Tahoma"/>
                <a:cs typeface="Tahoma"/>
              </a:rPr>
              <a:t>a</a:t>
            </a:r>
            <a:r>
              <a:rPr dirty="0" sz="2400" spc="60">
                <a:solidFill>
                  <a:srgbClr val="880E4F"/>
                </a:solidFill>
                <a:latin typeface="Tahoma"/>
                <a:cs typeface="Tahoma"/>
              </a:rPr>
              <a:t>v</a:t>
            </a:r>
            <a:r>
              <a:rPr dirty="0" sz="2400" spc="-140">
                <a:solidFill>
                  <a:srgbClr val="880E4F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880E4F"/>
                </a:solidFill>
                <a:latin typeface="Tahoma"/>
                <a:cs typeface="Tahoma"/>
              </a:rPr>
              <a:t>U</a:t>
            </a:r>
            <a:r>
              <a:rPr dirty="0" sz="2400" spc="-25">
                <a:solidFill>
                  <a:srgbClr val="880E4F"/>
                </a:solidFill>
                <a:latin typeface="Tahoma"/>
                <a:cs typeface="Tahoma"/>
              </a:rPr>
              <a:t>n</a:t>
            </a:r>
            <a:r>
              <a:rPr dirty="0" sz="2400" spc="65">
                <a:solidFill>
                  <a:srgbClr val="880E4F"/>
                </a:solidFill>
                <a:latin typeface="Tahoma"/>
                <a:cs typeface="Tahoma"/>
              </a:rPr>
              <a:t>i</a:t>
            </a:r>
            <a:r>
              <a:rPr dirty="0" sz="2400" spc="60">
                <a:solidFill>
                  <a:srgbClr val="880E4F"/>
                </a:solidFill>
                <a:latin typeface="Tahoma"/>
                <a:cs typeface="Tahoma"/>
              </a:rPr>
              <a:t>v</a:t>
            </a:r>
            <a:r>
              <a:rPr dirty="0" sz="2400" spc="-130">
                <a:solidFill>
                  <a:srgbClr val="880E4F"/>
                </a:solidFill>
                <a:latin typeface="Tahoma"/>
                <a:cs typeface="Tahoma"/>
              </a:rPr>
              <a:t>e</a:t>
            </a:r>
            <a:r>
              <a:rPr dirty="0" sz="2400" spc="20">
                <a:solidFill>
                  <a:srgbClr val="880E4F"/>
                </a:solidFill>
                <a:latin typeface="Tahoma"/>
                <a:cs typeface="Tahoma"/>
              </a:rPr>
              <a:t>r</a:t>
            </a:r>
            <a:r>
              <a:rPr dirty="0" sz="2400" spc="-85">
                <a:solidFill>
                  <a:srgbClr val="880E4F"/>
                </a:solidFill>
                <a:latin typeface="Tahoma"/>
                <a:cs typeface="Tahoma"/>
              </a:rPr>
              <a:t>s</a:t>
            </a:r>
            <a:r>
              <a:rPr dirty="0" sz="2400" spc="-130">
                <a:solidFill>
                  <a:srgbClr val="880E4F"/>
                </a:solidFill>
                <a:latin typeface="Tahoma"/>
                <a:cs typeface="Tahoma"/>
              </a:rPr>
              <a:t>e</a:t>
            </a:r>
            <a:r>
              <a:rPr dirty="0" sz="2400" spc="150">
                <a:solidFill>
                  <a:srgbClr val="880E4F"/>
                </a:solidFill>
                <a:latin typeface="Tahoma"/>
                <a:cs typeface="Tahoma"/>
              </a:rPr>
              <a:t>l</a:t>
            </a:r>
            <a:r>
              <a:rPr dirty="0" sz="2400" spc="110">
                <a:solidFill>
                  <a:srgbClr val="880E4F"/>
                </a:solidFill>
                <a:latin typeface="Tahoma"/>
                <a:cs typeface="Tahoma"/>
              </a:rPr>
              <a:t>l</a:t>
            </a:r>
            <a:r>
              <a:rPr dirty="0" sz="2400" spc="25">
                <a:solidFill>
                  <a:srgbClr val="880E4F"/>
                </a:solidFill>
                <a:latin typeface="Tahoma"/>
                <a:cs typeface="Tahoma"/>
              </a:rPr>
              <a:t>a</a:t>
            </a:r>
            <a:r>
              <a:rPr dirty="0" sz="2400" spc="-140">
                <a:solidFill>
                  <a:srgbClr val="880E4F"/>
                </a:solidFill>
                <a:latin typeface="Tahoma"/>
                <a:cs typeface="Tahoma"/>
              </a:rPr>
              <a:t> </a:t>
            </a:r>
            <a:r>
              <a:rPr dirty="0" sz="2400" spc="-165">
                <a:solidFill>
                  <a:srgbClr val="880E4F"/>
                </a:solidFill>
                <a:latin typeface="Tahoma"/>
                <a:cs typeface="Tahoma"/>
              </a:rPr>
              <a:t>R</a:t>
            </a:r>
            <a:r>
              <a:rPr dirty="0" sz="2400" spc="25">
                <a:solidFill>
                  <a:srgbClr val="880E4F"/>
                </a:solidFill>
                <a:latin typeface="Tahoma"/>
                <a:cs typeface="Tahoma"/>
              </a:rPr>
              <a:t>ä</a:t>
            </a:r>
            <a:r>
              <a:rPr dirty="0" sz="2400" spc="60">
                <a:solidFill>
                  <a:srgbClr val="880E4F"/>
                </a:solidFill>
                <a:latin typeface="Tahoma"/>
                <a:cs typeface="Tahoma"/>
              </a:rPr>
              <a:t>tt</a:t>
            </a:r>
            <a:r>
              <a:rPr dirty="0" sz="2400" spc="60">
                <a:solidFill>
                  <a:srgbClr val="880E4F"/>
                </a:solidFill>
                <a:latin typeface="Tahoma"/>
                <a:cs typeface="Tahoma"/>
              </a:rPr>
              <a:t>v</a:t>
            </a:r>
            <a:r>
              <a:rPr dirty="0" sz="2400" spc="65">
                <a:solidFill>
                  <a:srgbClr val="880E4F"/>
                </a:solidFill>
                <a:latin typeface="Tahoma"/>
                <a:cs typeface="Tahoma"/>
              </a:rPr>
              <a:t>i</a:t>
            </a:r>
            <a:r>
              <a:rPr dirty="0" sz="2400" spc="-85">
                <a:solidFill>
                  <a:srgbClr val="880E4F"/>
                </a:solidFill>
                <a:latin typeface="Tahoma"/>
                <a:cs typeface="Tahoma"/>
              </a:rPr>
              <a:t>s</a:t>
            </a:r>
            <a:r>
              <a:rPr dirty="0" sz="2400" spc="-25">
                <a:solidFill>
                  <a:srgbClr val="880E4F"/>
                </a:solidFill>
                <a:latin typeface="Tahoma"/>
                <a:cs typeface="Tahoma"/>
              </a:rPr>
              <a:t>a</a:t>
            </a:r>
            <a:r>
              <a:rPr dirty="0" sz="2400" spc="-25">
                <a:solidFill>
                  <a:srgbClr val="880E4F"/>
                </a:solidFill>
                <a:latin typeface="Tahoma"/>
                <a:cs typeface="Tahoma"/>
              </a:rPr>
              <a:t>n</a:t>
            </a:r>
            <a:r>
              <a:rPr dirty="0" sz="2400" spc="-85">
                <a:solidFill>
                  <a:srgbClr val="880E4F"/>
                </a:solidFill>
                <a:latin typeface="Tahoma"/>
                <a:cs typeface="Tahoma"/>
              </a:rPr>
              <a:t>s</a:t>
            </a:r>
            <a:r>
              <a:rPr dirty="0" sz="2400" spc="-140">
                <a:solidFill>
                  <a:srgbClr val="880E4F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880E4F"/>
                </a:solidFill>
                <a:latin typeface="Tahoma"/>
                <a:cs typeface="Tahoma"/>
              </a:rPr>
              <a:t>H</a:t>
            </a:r>
            <a:r>
              <a:rPr dirty="0" sz="2400" spc="-25">
                <a:solidFill>
                  <a:srgbClr val="880E4F"/>
                </a:solidFill>
                <a:latin typeface="Tahoma"/>
                <a:cs typeface="Tahoma"/>
              </a:rPr>
              <a:t>u</a:t>
            </a:r>
            <a:r>
              <a:rPr dirty="0" sz="2400" spc="-85">
                <a:solidFill>
                  <a:srgbClr val="880E4F"/>
                </a:solidFill>
                <a:latin typeface="Tahoma"/>
                <a:cs typeface="Tahoma"/>
              </a:rPr>
              <a:t>s</a:t>
            </a:r>
            <a:r>
              <a:rPr dirty="0" sz="2400" spc="-155">
                <a:solidFill>
                  <a:srgbClr val="880E4F"/>
                </a:solidFill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849" y="4135640"/>
            <a:ext cx="3213100" cy="177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1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Ansträngning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/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intensiv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strävan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Beslutsamhet</a:t>
            </a:r>
            <a:endParaRPr sz="2000">
              <a:latin typeface="Calibri"/>
              <a:cs typeface="Calibri"/>
            </a:endParaRPr>
          </a:p>
          <a:p>
            <a:pPr marL="12700" marR="958850">
              <a:lnSpc>
                <a:spcPct val="143100"/>
              </a:lnSpc>
            </a:pPr>
            <a:r>
              <a:rPr dirty="0" sz="2000" spc="-5">
                <a:latin typeface="Calibri"/>
                <a:cs typeface="Calibri"/>
              </a:rPr>
              <a:t>En </a:t>
            </a:r>
            <a:r>
              <a:rPr dirty="0" sz="2000" spc="-10">
                <a:latin typeface="Calibri"/>
                <a:cs typeface="Calibri"/>
              </a:rPr>
              <a:t>oerhörd flexibilitet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Kreativitet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3156" y="3949255"/>
            <a:ext cx="1972525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7556"/>
            <a:ext cx="10692003" cy="73124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1972" y="6398346"/>
            <a:ext cx="2663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S:t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Paul’s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Cathedral,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London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2990088"/>
            <a:ext cx="2356104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8853" y="4801742"/>
            <a:ext cx="3578860" cy="5803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 spc="-10" b="1">
                <a:latin typeface="Calibri"/>
                <a:cs typeface="Calibri"/>
              </a:rPr>
              <a:t>https://</a:t>
            </a:r>
            <a:r>
              <a:rPr dirty="0" sz="1200" spc="-10" b="1">
                <a:latin typeface="Calibri"/>
                <a:cs typeface="Calibri"/>
                <a:hlinkClick r:id="rId3"/>
              </a:rPr>
              <a:t>www.youtube.com/ </a:t>
            </a:r>
            <a:r>
              <a:rPr dirty="0" sz="1200" spc="-5" b="1">
                <a:latin typeface="Calibri"/>
                <a:cs typeface="Calibri"/>
              </a:rPr>
              <a:t> watch?v=GXX_Uz9eR2I&amp;fbclid=IwAR2q63gDOrbJOAZ3Jc </a:t>
            </a:r>
            <a:r>
              <a:rPr dirty="0" sz="1200" spc="-26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iku9SsmDr43h82fSC_Vypsn5IPgrq71BgYzjPAqw8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4022" y="3121510"/>
            <a:ext cx="5864326" cy="3483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366" y="3431501"/>
            <a:ext cx="6777654" cy="36081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96732" y="4929568"/>
            <a:ext cx="2093595" cy="95059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dirty="0" sz="2000" spc="-5">
                <a:latin typeface="Calibri"/>
                <a:cs typeface="Calibri"/>
              </a:rPr>
              <a:t>Barn i </a:t>
            </a:r>
            <a:r>
              <a:rPr dirty="0" sz="2000" spc="-10">
                <a:latin typeface="Calibri"/>
                <a:cs typeface="Calibri"/>
              </a:rPr>
              <a:t>Panama </a:t>
            </a:r>
            <a:r>
              <a:rPr dirty="0" sz="2000" spc="-5">
                <a:latin typeface="Calibri"/>
                <a:cs typeface="Calibri"/>
              </a:rPr>
              <a:t>som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läser bön innan de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börjar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barnklass.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599"/>
            <a:ext cx="10692003" cy="72933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4765" y="1459953"/>
            <a:ext cx="3667103" cy="28994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Örjan Widegren</dc:creator>
  <dc:title>Individens bidrag till en rättvis och fredlig värld</dc:title>
  <dcterms:created xsi:type="dcterms:W3CDTF">2021-06-05T14:52:09Z</dcterms:created>
  <dcterms:modified xsi:type="dcterms:W3CDTF">2021-06-05T14:52:09Z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2020-09-24T00:00:00Z</vt:filetime>
  </property>
  <property fmtid="{D5CDD505-2E9C-101B-9397-08002B2CF9AE}" pid="3" name="Creator">
    <vt:lpwstr>Serif Affinity Publisher 1.8.5</vt:lpwstr>
  </property>
  <property fmtid="{D5CDD505-2E9C-101B-9397-08002B2CF9AE}" pid="4" name="LastSaved">
    <vt:filetime>2021-06-05T00:00:00Z</vt:filetime>
  </property>
</Properties>
</file>