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7556500" cy="10693400"/>
  <p:notesSz cx="7556500" cy="10693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1069200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420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420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00420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6363" y="907840"/>
            <a:ext cx="6070122" cy="579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420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hyperlink" Target="http://www.bahai.se/" TargetMode="External"/><Relationship Id="rId4" Type="http://schemas.openxmlformats.org/officeDocument/2006/relationships/hyperlink" Target="http://www.bahai.org/" TargetMode="External"/><Relationship Id="rId5" Type="http://schemas.openxmlformats.org/officeDocument/2006/relationships/hyperlink" Target="http://www.bahaiforlaget.se/" TargetMode="External"/><Relationship Id="rId6" Type="http://schemas.openxmlformats.org/officeDocument/2006/relationships/hyperlink" Target="http://www.skrifter.bahai.se/" TargetMode="Externa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7" Type="http://schemas.openxmlformats.org/officeDocument/2006/relationships/image" Target="../media/image25.jpg"/><Relationship Id="rId8" Type="http://schemas.openxmlformats.org/officeDocument/2006/relationships/image" Target="../media/image26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4924" y="2686443"/>
            <a:ext cx="6178791" cy="31627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24924" y="2686443"/>
            <a:ext cx="6179185" cy="3162935"/>
          </a:xfrm>
          <a:prstGeom prst="rect">
            <a:avLst/>
          </a:prstGeom>
          <a:ln w="18483">
            <a:solidFill>
              <a:srgbClr val="4E342E"/>
            </a:solidFill>
          </a:ln>
        </p:spPr>
        <p:txBody>
          <a:bodyPr wrap="square" lIns="0" tIns="55880" rIns="0" bIns="0" rtlCol="0" vert="horz">
            <a:spAutoFit/>
          </a:bodyPr>
          <a:lstStyle/>
          <a:p>
            <a:pPr marL="107950" marR="287020">
              <a:lnSpc>
                <a:spcPct val="128499"/>
              </a:lnSpc>
              <a:spcBef>
                <a:spcPts val="440"/>
              </a:spcBef>
            </a:pPr>
            <a:r>
              <a:rPr dirty="0" sz="2400" spc="-55">
                <a:latin typeface="Cambria"/>
                <a:cs typeface="Cambria"/>
              </a:rPr>
              <a:t>I</a:t>
            </a:r>
            <a:r>
              <a:rPr dirty="0" sz="2400" spc="-50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Mina </a:t>
            </a:r>
            <a:r>
              <a:rPr dirty="0" sz="2400" spc="100">
                <a:latin typeface="Cambria"/>
                <a:cs typeface="Cambria"/>
              </a:rPr>
              <a:t>ögon </a:t>
            </a:r>
            <a:r>
              <a:rPr dirty="0" sz="2400" spc="-50">
                <a:latin typeface="Cambria"/>
                <a:cs typeface="Cambria"/>
              </a:rPr>
              <a:t>är</a:t>
            </a:r>
            <a:r>
              <a:rPr dirty="0" sz="2400" spc="425">
                <a:latin typeface="Cambria"/>
                <a:cs typeface="Cambria"/>
              </a:rPr>
              <a:t> </a:t>
            </a:r>
            <a:r>
              <a:rPr dirty="0" sz="2400" spc="-10">
                <a:latin typeface="Cambria"/>
                <a:cs typeface="Cambria"/>
              </a:rPr>
              <a:t>rättvisa</a:t>
            </a:r>
            <a:r>
              <a:rPr dirty="0" sz="2400" spc="509">
                <a:latin typeface="Cambria"/>
                <a:cs typeface="Cambria"/>
              </a:rPr>
              <a:t> </a:t>
            </a:r>
            <a:r>
              <a:rPr dirty="0" sz="2400" spc="80">
                <a:latin typeface="Cambria"/>
                <a:cs typeface="Cambria"/>
              </a:rPr>
              <a:t>det </a:t>
            </a:r>
            <a:r>
              <a:rPr dirty="0" sz="2400" spc="85">
                <a:latin typeface="Cambria"/>
                <a:cs typeface="Cambria"/>
              </a:rPr>
              <a:t>mest </a:t>
            </a:r>
            <a:r>
              <a:rPr dirty="0" sz="2400" spc="35">
                <a:latin typeface="Cambria"/>
                <a:cs typeface="Cambria"/>
              </a:rPr>
              <a:t>älskade </a:t>
            </a:r>
            <a:r>
              <a:rPr dirty="0" sz="2400" spc="4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</a:t>
            </a:r>
            <a:r>
              <a:rPr dirty="0" sz="2400" spc="20">
                <a:latin typeface="Cambria"/>
                <a:cs typeface="Cambria"/>
              </a:rPr>
              <a:t> </a:t>
            </a:r>
            <a:r>
              <a:rPr dirty="0" sz="2400" spc="-30">
                <a:latin typeface="Cambria"/>
                <a:cs typeface="Cambria"/>
              </a:rPr>
              <a:t>allt</a:t>
            </a:r>
            <a:r>
              <a:rPr dirty="0" sz="2400" spc="-25">
                <a:latin typeface="Cambria"/>
                <a:cs typeface="Cambria"/>
              </a:rPr>
              <a:t> </a:t>
            </a:r>
            <a:r>
              <a:rPr dirty="0" sz="2400" spc="215">
                <a:latin typeface="Cambria"/>
                <a:cs typeface="Cambria"/>
              </a:rPr>
              <a:t>... </a:t>
            </a:r>
            <a:r>
              <a:rPr dirty="0" sz="2400" spc="170">
                <a:latin typeface="Cambria"/>
                <a:cs typeface="Cambria"/>
              </a:rPr>
              <a:t>Med </a:t>
            </a:r>
            <a:r>
              <a:rPr dirty="0" sz="2400" spc="95">
                <a:latin typeface="Cambria"/>
                <a:cs typeface="Cambria"/>
              </a:rPr>
              <a:t>dess </a:t>
            </a:r>
            <a:r>
              <a:rPr dirty="0" sz="2400">
                <a:latin typeface="Cambria"/>
                <a:cs typeface="Cambria"/>
              </a:rPr>
              <a:t>hjälp</a:t>
            </a:r>
            <a:r>
              <a:rPr dirty="0" sz="2400" spc="5">
                <a:latin typeface="Cambria"/>
                <a:cs typeface="Cambria"/>
              </a:rPr>
              <a:t> </a:t>
            </a:r>
            <a:r>
              <a:rPr dirty="0" sz="2400" spc="-30">
                <a:latin typeface="Cambria"/>
                <a:cs typeface="Cambria"/>
              </a:rPr>
              <a:t>skall</a:t>
            </a:r>
            <a:r>
              <a:rPr dirty="0" sz="2400" spc="-25">
                <a:latin typeface="Cambria"/>
                <a:cs typeface="Cambria"/>
              </a:rPr>
              <a:t> </a:t>
            </a:r>
            <a:r>
              <a:rPr dirty="0" sz="2400" spc="55">
                <a:latin typeface="Cambria"/>
                <a:cs typeface="Cambria"/>
              </a:rPr>
              <a:t>du </a:t>
            </a:r>
            <a:r>
              <a:rPr dirty="0" sz="2400" spc="105">
                <a:latin typeface="Cambria"/>
                <a:cs typeface="Cambria"/>
              </a:rPr>
              <a:t>se </a:t>
            </a:r>
            <a:r>
              <a:rPr dirty="0" sz="2400" spc="120">
                <a:latin typeface="Cambria"/>
                <a:cs typeface="Cambria"/>
              </a:rPr>
              <a:t>med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dina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egna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0">
                <a:latin typeface="Cambria"/>
                <a:cs typeface="Cambria"/>
              </a:rPr>
              <a:t>ögon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ej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00">
                <a:latin typeface="Cambria"/>
                <a:cs typeface="Cambria"/>
              </a:rPr>
              <a:t>genom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andras,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-509">
                <a:latin typeface="Cambria"/>
                <a:cs typeface="Cambria"/>
              </a:rPr>
              <a:t> </a:t>
            </a:r>
            <a:r>
              <a:rPr dirty="0" sz="2400" spc="-30">
                <a:latin typeface="Cambria"/>
                <a:cs typeface="Cambria"/>
              </a:rPr>
              <a:t>skall</a:t>
            </a:r>
            <a:r>
              <a:rPr dirty="0" sz="2400" spc="-25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veta </a:t>
            </a:r>
            <a:r>
              <a:rPr dirty="0" sz="2400" spc="-20">
                <a:latin typeface="Cambria"/>
                <a:cs typeface="Cambria"/>
              </a:rPr>
              <a:t>utifrån</a:t>
            </a:r>
            <a:r>
              <a:rPr dirty="0" sz="2400" spc="-1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din</a:t>
            </a:r>
            <a:r>
              <a:rPr dirty="0" sz="2400" spc="5">
                <a:latin typeface="Cambria"/>
                <a:cs typeface="Cambria"/>
              </a:rPr>
              <a:t> </a:t>
            </a:r>
            <a:r>
              <a:rPr dirty="0" sz="2400" spc="85">
                <a:latin typeface="Cambria"/>
                <a:cs typeface="Cambria"/>
              </a:rPr>
              <a:t>egen </a:t>
            </a:r>
            <a:r>
              <a:rPr dirty="0" sz="2400" spc="15">
                <a:latin typeface="Cambria"/>
                <a:cs typeface="Cambria"/>
              </a:rPr>
              <a:t>kunskap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20">
                <a:latin typeface="Cambria"/>
                <a:cs typeface="Cambria"/>
              </a:rPr>
              <a:t>ej </a:t>
            </a:r>
            <a:r>
              <a:rPr dirty="0" sz="2400" spc="25">
                <a:latin typeface="Cambria"/>
                <a:cs typeface="Cambria"/>
              </a:rPr>
              <a:t> </a:t>
            </a:r>
            <a:r>
              <a:rPr dirty="0" sz="2400" spc="100">
                <a:latin typeface="Cambria"/>
                <a:cs typeface="Cambria"/>
              </a:rPr>
              <a:t>genom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din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nästas.</a:t>
            </a:r>
            <a:endParaRPr sz="2400">
              <a:latin typeface="Cambria"/>
              <a:cs typeface="Cambria"/>
            </a:endParaRPr>
          </a:p>
          <a:p>
            <a:pPr marL="3765550">
              <a:lnSpc>
                <a:spcPct val="100000"/>
              </a:lnSpc>
              <a:spcBef>
                <a:spcPts val="819"/>
              </a:spcBef>
              <a:tabLst>
                <a:tab pos="4098290" algn="l"/>
              </a:tabLst>
            </a:pPr>
            <a:r>
              <a:rPr dirty="0" sz="2400">
                <a:latin typeface="Cambria"/>
                <a:cs typeface="Cambria"/>
              </a:rPr>
              <a:t>–	</a:t>
            </a:r>
            <a:r>
              <a:rPr dirty="0" sz="2400" spc="30">
                <a:latin typeface="Cambria"/>
                <a:cs typeface="Cambria"/>
              </a:rPr>
              <a:t>Bahá’u’lláh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9855" y="505371"/>
            <a:ext cx="4900295" cy="12771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0603" y="7751159"/>
            <a:ext cx="6178791" cy="227003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90603" y="7751159"/>
            <a:ext cx="6179185" cy="2270125"/>
          </a:xfrm>
          <a:prstGeom prst="rect">
            <a:avLst/>
          </a:prstGeom>
          <a:ln w="19050">
            <a:solidFill>
              <a:srgbClr val="4E342E"/>
            </a:solidFill>
          </a:ln>
        </p:spPr>
        <p:txBody>
          <a:bodyPr wrap="square" lIns="0" tIns="165735" rIns="0" bIns="0" rtlCol="0" vert="horz">
            <a:spAutoFit/>
          </a:bodyPr>
          <a:lstStyle/>
          <a:p>
            <a:pPr marL="71755" marR="657860">
              <a:lnSpc>
                <a:spcPts val="2590"/>
              </a:lnSpc>
              <a:spcBef>
                <a:spcPts val="1305"/>
              </a:spcBef>
            </a:pPr>
            <a:r>
              <a:rPr dirty="0" sz="2400" spc="-60">
                <a:latin typeface="Cambria"/>
                <a:cs typeface="Cambria"/>
              </a:rPr>
              <a:t>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långsiktig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30">
                <a:latin typeface="Cambria"/>
                <a:cs typeface="Cambria"/>
              </a:rPr>
              <a:t>hållbar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utveckling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95">
                <a:latin typeface="Cambria"/>
                <a:cs typeface="Cambria"/>
              </a:rPr>
              <a:t>i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80">
                <a:latin typeface="Cambria"/>
                <a:cs typeface="Cambria"/>
              </a:rPr>
              <a:t>det </a:t>
            </a:r>
            <a:r>
              <a:rPr dirty="0" sz="2400" spc="-509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globala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perspektivet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förutsätter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social, </a:t>
            </a:r>
            <a:r>
              <a:rPr dirty="0" sz="2400" spc="70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ekonomisk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miljömässig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rättvisa.</a:t>
            </a:r>
            <a:endParaRPr sz="2400">
              <a:latin typeface="Cambria"/>
              <a:cs typeface="Cambria"/>
            </a:endParaRPr>
          </a:p>
          <a:p>
            <a:pPr marL="71755">
              <a:lnSpc>
                <a:spcPts val="2550"/>
              </a:lnSpc>
            </a:pPr>
            <a:r>
              <a:rPr dirty="0" sz="2400" spc="90">
                <a:latin typeface="Cambria"/>
                <a:cs typeface="Cambria"/>
              </a:rPr>
              <a:t>Det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50">
                <a:latin typeface="Cambria"/>
                <a:cs typeface="Cambria"/>
              </a:rPr>
              <a:t>är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en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grund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för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fred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på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45">
                <a:latin typeface="Cambria"/>
                <a:cs typeface="Cambria"/>
              </a:rPr>
              <a:t>jorden.</a:t>
            </a:r>
            <a:endParaRPr sz="2400">
              <a:latin typeface="Cambria"/>
              <a:cs typeface="Cambria"/>
            </a:endParaRPr>
          </a:p>
          <a:p>
            <a:pPr marL="3729354">
              <a:lnSpc>
                <a:spcPct val="100000"/>
              </a:lnSpc>
              <a:spcBef>
                <a:spcPts val="1085"/>
              </a:spcBef>
            </a:pPr>
            <a:r>
              <a:rPr dirty="0" sz="2400" spc="-15">
                <a:latin typeface="Calibri"/>
                <a:cs typeface="Calibri"/>
              </a:rPr>
              <a:t>–Svenska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kyrkan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77" y="550722"/>
            <a:ext cx="6366840" cy="284761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6577" y="550722"/>
            <a:ext cx="6367145" cy="2847975"/>
          </a:xfrm>
          <a:prstGeom prst="rect">
            <a:avLst/>
          </a:prstGeom>
          <a:ln w="18483">
            <a:solidFill>
              <a:srgbClr val="4E342E"/>
            </a:solidFill>
          </a:ln>
        </p:spPr>
        <p:txBody>
          <a:bodyPr wrap="square" lIns="0" tIns="221615" rIns="0" bIns="0" rtlCol="0" vert="horz">
            <a:spAutoFit/>
          </a:bodyPr>
          <a:lstStyle/>
          <a:p>
            <a:pPr marL="107950" marR="463550">
              <a:lnSpc>
                <a:spcPts val="2400"/>
              </a:lnSpc>
              <a:spcBef>
                <a:spcPts val="1745"/>
              </a:spcBef>
            </a:pPr>
            <a:r>
              <a:rPr dirty="0" sz="2400" spc="15">
                <a:latin typeface="Cambria"/>
                <a:cs typeface="Cambria"/>
              </a:rPr>
              <a:t>Religionen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50">
                <a:latin typeface="Cambria"/>
                <a:cs typeface="Cambria"/>
              </a:rPr>
              <a:t>är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80">
                <a:latin typeface="Cambria"/>
                <a:cs typeface="Cambria"/>
              </a:rPr>
              <a:t>det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mäktigaste</a:t>
            </a:r>
            <a:r>
              <a:rPr dirty="0" sz="2400" spc="18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15">
                <a:latin typeface="Cambria"/>
                <a:cs typeface="Cambria"/>
              </a:rPr>
              <a:t>alla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medel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för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upprättande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ordning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95">
                <a:latin typeface="Cambria"/>
                <a:cs typeface="Cambria"/>
              </a:rPr>
              <a:t>i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världen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215">
                <a:latin typeface="Cambria"/>
                <a:cs typeface="Cambria"/>
              </a:rPr>
              <a:t>...</a:t>
            </a:r>
            <a:endParaRPr sz="2400">
              <a:latin typeface="Cambria"/>
              <a:cs typeface="Cambria"/>
            </a:endParaRPr>
          </a:p>
          <a:p>
            <a:pPr marL="107950" marR="235585">
              <a:lnSpc>
                <a:spcPts val="2400"/>
              </a:lnSpc>
              <a:spcBef>
                <a:spcPts val="1300"/>
              </a:spcBef>
            </a:pPr>
            <a:r>
              <a:rPr dirty="0" sz="2400" spc="-5">
                <a:latin typeface="Cambria"/>
                <a:cs typeface="Cambria"/>
              </a:rPr>
              <a:t>Skulle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religionens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30">
                <a:latin typeface="Cambria"/>
                <a:cs typeface="Cambria"/>
              </a:rPr>
              <a:t>lykta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fördunklas,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45">
                <a:latin typeface="Cambria"/>
                <a:cs typeface="Cambria"/>
              </a:rPr>
              <a:t>kommer </a:t>
            </a:r>
            <a:r>
              <a:rPr dirty="0" sz="2400" spc="50">
                <a:latin typeface="Cambria"/>
                <a:cs typeface="Cambria"/>
              </a:rPr>
              <a:t> </a:t>
            </a:r>
            <a:r>
              <a:rPr dirty="0" sz="2400" spc="55">
                <a:latin typeface="Cambria"/>
                <a:cs typeface="Cambria"/>
              </a:rPr>
              <a:t>kaos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50">
                <a:latin typeface="Cambria"/>
                <a:cs typeface="Cambria"/>
              </a:rPr>
              <a:t>förvirring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att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45">
                <a:latin typeface="Cambria"/>
                <a:cs typeface="Cambria"/>
              </a:rPr>
              <a:t>följa,</a:t>
            </a:r>
            <a:r>
              <a:rPr dirty="0" sz="2400" spc="185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ärlighetens,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rättvisans,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lugnets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fredens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30">
                <a:latin typeface="Cambria"/>
                <a:cs typeface="Cambria"/>
              </a:rPr>
              <a:t>ljus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att </a:t>
            </a:r>
            <a:r>
              <a:rPr dirty="0" sz="2400" spc="35">
                <a:latin typeface="Cambria"/>
                <a:cs typeface="Cambria"/>
              </a:rPr>
              <a:t> </a:t>
            </a:r>
            <a:r>
              <a:rPr dirty="0" sz="2400" spc="45">
                <a:latin typeface="Cambria"/>
                <a:cs typeface="Cambria"/>
              </a:rPr>
              <a:t>upphöra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att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70">
                <a:latin typeface="Cambria"/>
                <a:cs typeface="Cambria"/>
              </a:rPr>
              <a:t>lysa.”</a:t>
            </a:r>
            <a:endParaRPr sz="2400">
              <a:latin typeface="Cambria"/>
              <a:cs typeface="Cambria"/>
            </a:endParaRPr>
          </a:p>
          <a:p>
            <a:pPr marL="3765550">
              <a:lnSpc>
                <a:spcPct val="100000"/>
              </a:lnSpc>
              <a:spcBef>
                <a:spcPts val="820"/>
              </a:spcBef>
              <a:tabLst>
                <a:tab pos="4098290" algn="l"/>
              </a:tabLst>
            </a:pPr>
            <a:r>
              <a:rPr dirty="0" sz="2400">
                <a:latin typeface="Cambria"/>
                <a:cs typeface="Cambria"/>
              </a:rPr>
              <a:t>–	</a:t>
            </a:r>
            <a:r>
              <a:rPr dirty="0" sz="2400" spc="30">
                <a:latin typeface="Cambria"/>
                <a:cs typeface="Cambria"/>
              </a:rPr>
              <a:t>Bahá’u’lláh</a:t>
            </a:r>
            <a:endParaRPr sz="2400">
              <a:latin typeface="Cambria"/>
              <a:cs typeface="Cambr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7771" y="4224832"/>
            <a:ext cx="6444615" cy="6108065"/>
            <a:chOff x="557771" y="4224832"/>
            <a:chExt cx="6444615" cy="6108065"/>
          </a:xfrm>
        </p:grpSpPr>
        <p:sp>
          <p:nvSpPr>
            <p:cNvPr id="5" name="object 5"/>
            <p:cNvSpPr/>
            <p:nvPr/>
          </p:nvSpPr>
          <p:spPr>
            <a:xfrm>
              <a:off x="596577" y="4263637"/>
              <a:ext cx="6367145" cy="6030595"/>
            </a:xfrm>
            <a:custGeom>
              <a:avLst/>
              <a:gdLst/>
              <a:ahLst/>
              <a:cxnLst/>
              <a:rect l="l" t="t" r="r" b="b"/>
              <a:pathLst>
                <a:path w="6367145" h="6030595">
                  <a:moveTo>
                    <a:pt x="6366840" y="0"/>
                  </a:moveTo>
                  <a:lnTo>
                    <a:pt x="0" y="0"/>
                  </a:lnTo>
                  <a:lnTo>
                    <a:pt x="0" y="6030290"/>
                  </a:lnTo>
                  <a:lnTo>
                    <a:pt x="6366840" y="6030290"/>
                  </a:lnTo>
                  <a:lnTo>
                    <a:pt x="6366840" y="0"/>
                  </a:lnTo>
                  <a:close/>
                </a:path>
              </a:pathLst>
            </a:custGeom>
            <a:solidFill>
              <a:srgbClr val="FFFD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96577" y="4263637"/>
              <a:ext cx="6367145" cy="6030595"/>
            </a:xfrm>
            <a:custGeom>
              <a:avLst/>
              <a:gdLst/>
              <a:ahLst/>
              <a:cxnLst/>
              <a:rect l="l" t="t" r="r" b="b"/>
              <a:pathLst>
                <a:path w="6367145" h="6030595">
                  <a:moveTo>
                    <a:pt x="0" y="6030290"/>
                  </a:moveTo>
                  <a:lnTo>
                    <a:pt x="6366840" y="6030290"/>
                  </a:lnTo>
                  <a:lnTo>
                    <a:pt x="6366840" y="0"/>
                  </a:lnTo>
                  <a:lnTo>
                    <a:pt x="0" y="0"/>
                  </a:lnTo>
                  <a:lnTo>
                    <a:pt x="0" y="6030290"/>
                  </a:lnTo>
                  <a:close/>
                </a:path>
              </a:pathLst>
            </a:custGeom>
            <a:ln w="77610">
              <a:solidFill>
                <a:srgbClr val="F712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787077" y="4346041"/>
            <a:ext cx="5975350" cy="5509260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620"/>
              </a:spcBef>
            </a:pPr>
            <a:r>
              <a:rPr dirty="0" sz="3000" spc="-5" b="1" i="1">
                <a:latin typeface="Arial"/>
                <a:cs typeface="Arial"/>
              </a:rPr>
              <a:t>En</a:t>
            </a:r>
            <a:r>
              <a:rPr dirty="0" sz="3000" spc="95" b="1" i="1">
                <a:latin typeface="Arial"/>
                <a:cs typeface="Arial"/>
              </a:rPr>
              <a:t> </a:t>
            </a:r>
            <a:r>
              <a:rPr dirty="0" sz="3000" spc="-5" b="1" i="1">
                <a:latin typeface="Arial"/>
                <a:cs typeface="Arial"/>
              </a:rPr>
              <a:t>ny</a:t>
            </a:r>
            <a:r>
              <a:rPr dirty="0" sz="3000" spc="100" b="1" i="1">
                <a:latin typeface="Arial"/>
                <a:cs typeface="Arial"/>
              </a:rPr>
              <a:t> </a:t>
            </a:r>
            <a:r>
              <a:rPr dirty="0" sz="3000" spc="-5" b="1" i="1">
                <a:latin typeface="Arial"/>
                <a:cs typeface="Arial"/>
              </a:rPr>
              <a:t>andlig</a:t>
            </a:r>
            <a:r>
              <a:rPr dirty="0" sz="3000" spc="100" b="1" i="1">
                <a:latin typeface="Arial"/>
                <a:cs typeface="Arial"/>
              </a:rPr>
              <a:t> </a:t>
            </a:r>
            <a:r>
              <a:rPr dirty="0" sz="3000" spc="-5" b="1" i="1">
                <a:latin typeface="Arial"/>
                <a:cs typeface="Arial"/>
              </a:rPr>
              <a:t>impuls</a:t>
            </a:r>
            <a:r>
              <a:rPr dirty="0" sz="3000" spc="95" b="1" i="1">
                <a:latin typeface="Arial"/>
                <a:cs typeface="Arial"/>
              </a:rPr>
              <a:t> </a:t>
            </a:r>
            <a:r>
              <a:rPr dirty="0" sz="3000" spc="-5">
                <a:latin typeface="Arial MT"/>
                <a:cs typeface="Arial MT"/>
              </a:rPr>
              <a:t>behövs</a:t>
            </a:r>
            <a:r>
              <a:rPr dirty="0" sz="3000" spc="95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för 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att ge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människor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den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motivations- 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kraft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som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krävs för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att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åstadkomma </a:t>
            </a:r>
            <a:r>
              <a:rPr dirty="0" sz="3000" spc="-819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de</a:t>
            </a:r>
            <a:r>
              <a:rPr dirty="0" sz="3000" spc="65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grundläggande</a:t>
            </a:r>
            <a:r>
              <a:rPr dirty="0" sz="3000" spc="65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förändringar 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som behövs.</a:t>
            </a:r>
            <a:endParaRPr sz="3000">
              <a:latin typeface="Arial MT"/>
              <a:cs typeface="Arial MT"/>
            </a:endParaRPr>
          </a:p>
          <a:p>
            <a:pPr marL="12700" marR="1041400">
              <a:lnSpc>
                <a:spcPts val="3100"/>
              </a:lnSpc>
              <a:spcBef>
                <a:spcPts val="1190"/>
              </a:spcBef>
            </a:pPr>
            <a:r>
              <a:rPr dirty="0" sz="3000" spc="-5">
                <a:latin typeface="Arial MT"/>
                <a:cs typeface="Arial MT"/>
              </a:rPr>
              <a:t>Bahá’í-religionen ser sig som </a:t>
            </a:r>
            <a:r>
              <a:rPr dirty="0" sz="3000" spc="-815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bärare av en andlig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impuls 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liknande den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som inspirerat 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tidigare </a:t>
            </a:r>
            <a:r>
              <a:rPr dirty="0" sz="3000" spc="-15">
                <a:latin typeface="Arial MT"/>
                <a:cs typeface="Arial MT"/>
              </a:rPr>
              <a:t>världsreligioner.</a:t>
            </a:r>
            <a:endParaRPr sz="3000">
              <a:latin typeface="Arial MT"/>
              <a:cs typeface="Arial MT"/>
            </a:endParaRPr>
          </a:p>
          <a:p>
            <a:pPr marL="12700" marR="595630">
              <a:lnSpc>
                <a:spcPts val="3100"/>
              </a:lnSpc>
              <a:spcBef>
                <a:spcPts val="1190"/>
              </a:spcBef>
            </a:pPr>
            <a:r>
              <a:rPr dirty="0" sz="3000" spc="-5">
                <a:latin typeface="Arial MT"/>
                <a:cs typeface="Arial MT"/>
              </a:rPr>
              <a:t>Efter att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ha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spridit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sig till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hela 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världen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har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bahá’í-religionen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nu </a:t>
            </a:r>
            <a:r>
              <a:rPr dirty="0" sz="3000" spc="-819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tagit itu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med praktiska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steg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att </a:t>
            </a:r>
            <a:r>
              <a:rPr dirty="0" sz="3000">
                <a:latin typeface="Arial MT"/>
                <a:cs typeface="Arial MT"/>
              </a:rPr>
              <a:t> </a:t>
            </a:r>
            <a:r>
              <a:rPr dirty="0" sz="3000" spc="-5">
                <a:latin typeface="Arial MT"/>
                <a:cs typeface="Arial MT"/>
              </a:rPr>
              <a:t>förandliga samhällslivet.</a:t>
            </a:r>
            <a:endParaRPr sz="3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749" y="0"/>
            <a:ext cx="6682495" cy="1069199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749" y="0"/>
            <a:ext cx="6682495" cy="1069199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749" y="0"/>
            <a:ext cx="6682495" cy="1069199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8749" y="0"/>
            <a:ext cx="6682495" cy="1069199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363" y="907840"/>
            <a:ext cx="5952490" cy="5797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pc="15"/>
              <a:t>Mer</a:t>
            </a:r>
            <a:r>
              <a:rPr dirty="0" spc="-10"/>
              <a:t> </a:t>
            </a:r>
            <a:r>
              <a:rPr dirty="0" spc="15"/>
              <a:t>information</a:t>
            </a:r>
            <a:r>
              <a:rPr dirty="0" spc="-10"/>
              <a:t> </a:t>
            </a:r>
            <a:r>
              <a:rPr dirty="0" spc="20"/>
              <a:t>om</a:t>
            </a:r>
            <a:r>
              <a:rPr dirty="0" spc="-5"/>
              <a:t> </a:t>
            </a:r>
            <a:r>
              <a:rPr dirty="0" spc="10"/>
              <a:t>bahá’í: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394485" y="2058454"/>
            <a:ext cx="5046980" cy="3810635"/>
            <a:chOff x="1394485" y="2058454"/>
            <a:chExt cx="5046980" cy="38106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7660" y="2061629"/>
              <a:ext cx="5040185" cy="38042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97660" y="2061629"/>
              <a:ext cx="5040630" cy="3804285"/>
            </a:xfrm>
            <a:custGeom>
              <a:avLst/>
              <a:gdLst/>
              <a:ahLst/>
              <a:cxnLst/>
              <a:rect l="l" t="t" r="r" b="b"/>
              <a:pathLst>
                <a:path w="5040630" h="3804285">
                  <a:moveTo>
                    <a:pt x="0" y="3804208"/>
                  </a:moveTo>
                  <a:lnTo>
                    <a:pt x="5040185" y="3804208"/>
                  </a:lnTo>
                  <a:lnTo>
                    <a:pt x="5040185" y="0"/>
                  </a:lnTo>
                  <a:lnTo>
                    <a:pt x="0" y="0"/>
                  </a:lnTo>
                  <a:lnTo>
                    <a:pt x="0" y="3804208"/>
                  </a:lnTo>
                  <a:close/>
                </a:path>
              </a:pathLst>
            </a:custGeom>
            <a:ln w="63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289799" y="6400997"/>
            <a:ext cx="4756150" cy="3441065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12700" marR="1468120">
              <a:lnSpc>
                <a:spcPts val="3760"/>
              </a:lnSpc>
              <a:spcBef>
                <a:spcPts val="725"/>
              </a:spcBef>
            </a:pPr>
            <a:r>
              <a:rPr dirty="0" sz="3600" spc="5" b="1">
                <a:solidFill>
                  <a:srgbClr val="004204"/>
                </a:solidFill>
                <a:latin typeface="Arial"/>
                <a:cs typeface="Arial"/>
                <a:hlinkClick r:id="rId3"/>
              </a:rPr>
              <a:t>www.bahai.se </a:t>
            </a:r>
            <a:r>
              <a:rPr dirty="0" sz="3600" spc="10" b="1">
                <a:solidFill>
                  <a:srgbClr val="004204"/>
                </a:solidFill>
                <a:latin typeface="Arial"/>
                <a:cs typeface="Arial"/>
              </a:rPr>
              <a:t> </a:t>
            </a:r>
            <a:r>
              <a:rPr dirty="0" sz="3600" spc="20" b="1">
                <a:solidFill>
                  <a:srgbClr val="004204"/>
                </a:solidFill>
                <a:latin typeface="Arial"/>
                <a:cs typeface="Arial"/>
                <a:hlinkClick r:id="rId4"/>
              </a:rPr>
              <a:t>ww</a:t>
            </a:r>
            <a:r>
              <a:rPr dirty="0" sz="3600" spc="-110" b="1">
                <a:solidFill>
                  <a:srgbClr val="004204"/>
                </a:solidFill>
                <a:latin typeface="Arial"/>
                <a:cs typeface="Arial"/>
                <a:hlinkClick r:id="rId4"/>
              </a:rPr>
              <a:t>w</a:t>
            </a:r>
            <a:r>
              <a:rPr dirty="0" sz="3600" spc="10" b="1">
                <a:solidFill>
                  <a:srgbClr val="004204"/>
                </a:solidFill>
                <a:latin typeface="Arial"/>
                <a:cs typeface="Arial"/>
                <a:hlinkClick r:id="rId4"/>
              </a:rPr>
              <a:t>.b</a:t>
            </a:r>
            <a:r>
              <a:rPr dirty="0" sz="3600" spc="15" b="1">
                <a:solidFill>
                  <a:srgbClr val="004204"/>
                </a:solidFill>
                <a:latin typeface="Arial"/>
                <a:cs typeface="Arial"/>
                <a:hlinkClick r:id="rId4"/>
              </a:rPr>
              <a:t>a</a:t>
            </a:r>
            <a:r>
              <a:rPr dirty="0" sz="3600" spc="15" b="1">
                <a:solidFill>
                  <a:srgbClr val="004204"/>
                </a:solidFill>
                <a:latin typeface="Arial"/>
                <a:cs typeface="Arial"/>
                <a:hlinkClick r:id="rId4"/>
              </a:rPr>
              <a:t>h</a:t>
            </a:r>
            <a:r>
              <a:rPr dirty="0" sz="3600" spc="15" b="1">
                <a:solidFill>
                  <a:srgbClr val="004204"/>
                </a:solidFill>
                <a:latin typeface="Arial"/>
                <a:cs typeface="Arial"/>
                <a:hlinkClick r:id="rId4"/>
              </a:rPr>
              <a:t>a</a:t>
            </a:r>
            <a:r>
              <a:rPr dirty="0" sz="3600" spc="5" b="1">
                <a:solidFill>
                  <a:srgbClr val="004204"/>
                </a:solidFill>
                <a:latin typeface="Arial"/>
                <a:cs typeface="Arial"/>
                <a:hlinkClick r:id="rId4"/>
              </a:rPr>
              <a:t>i.o</a:t>
            </a:r>
            <a:r>
              <a:rPr dirty="0" sz="3600" spc="10" b="1">
                <a:solidFill>
                  <a:srgbClr val="004204"/>
                </a:solidFill>
                <a:latin typeface="Arial"/>
                <a:cs typeface="Arial"/>
                <a:hlinkClick r:id="rId4"/>
              </a:rPr>
              <a:t>r</a:t>
            </a:r>
            <a:r>
              <a:rPr dirty="0" sz="3600" spc="20" b="1">
                <a:solidFill>
                  <a:srgbClr val="004204"/>
                </a:solidFill>
                <a:latin typeface="Arial"/>
                <a:cs typeface="Arial"/>
                <a:hlinkClick r:id="rId4"/>
              </a:rPr>
              <a:t>g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155"/>
              </a:spcBef>
            </a:pPr>
            <a:r>
              <a:rPr dirty="0" sz="3600" spc="15" b="1">
                <a:solidFill>
                  <a:srgbClr val="004204"/>
                </a:solidFill>
                <a:latin typeface="Arial"/>
                <a:cs typeface="Arial"/>
              </a:rPr>
              <a:t>Att</a:t>
            </a:r>
            <a:r>
              <a:rPr dirty="0" sz="3600" spc="-30" b="1">
                <a:solidFill>
                  <a:srgbClr val="004204"/>
                </a:solidFill>
                <a:latin typeface="Arial"/>
                <a:cs typeface="Arial"/>
              </a:rPr>
              <a:t> </a:t>
            </a:r>
            <a:r>
              <a:rPr dirty="0" sz="3600" spc="10" b="1">
                <a:solidFill>
                  <a:srgbClr val="004204"/>
                </a:solidFill>
                <a:latin typeface="Arial"/>
                <a:cs typeface="Arial"/>
              </a:rPr>
              <a:t>läsa:</a:t>
            </a:r>
            <a:endParaRPr sz="3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250">
              <a:latin typeface="Arial"/>
              <a:cs typeface="Arial"/>
            </a:endParaRPr>
          </a:p>
          <a:p>
            <a:pPr marL="12700" marR="5080">
              <a:lnSpc>
                <a:spcPts val="3760"/>
              </a:lnSpc>
            </a:pPr>
            <a:r>
              <a:rPr dirty="0" sz="3600" spc="5" b="1">
                <a:solidFill>
                  <a:srgbClr val="004204"/>
                </a:solidFill>
                <a:latin typeface="Arial"/>
                <a:cs typeface="Arial"/>
                <a:hlinkClick r:id="rId5"/>
              </a:rPr>
              <a:t>www.bahaiforlaget.se </a:t>
            </a:r>
            <a:r>
              <a:rPr dirty="0" sz="3600" spc="-990" b="1">
                <a:solidFill>
                  <a:srgbClr val="004204"/>
                </a:solidFill>
                <a:latin typeface="Arial"/>
                <a:cs typeface="Arial"/>
              </a:rPr>
              <a:t> </a:t>
            </a:r>
            <a:r>
              <a:rPr dirty="0" sz="3600" spc="-5" b="1">
                <a:solidFill>
                  <a:srgbClr val="004204"/>
                </a:solidFill>
                <a:latin typeface="Arial"/>
                <a:cs typeface="Arial"/>
                <a:hlinkClick r:id="rId6"/>
              </a:rPr>
              <a:t>www.skrifter.bahai.se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0005" cy="106919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0005" cy="1069199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42" y="0"/>
            <a:ext cx="7540942" cy="1068565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60005" cy="106919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1361" y="6166613"/>
            <a:ext cx="6197600" cy="4222750"/>
            <a:chOff x="681361" y="6166613"/>
            <a:chExt cx="6197600" cy="4222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603" y="6175855"/>
              <a:ext cx="6178791" cy="420427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90603" y="6175855"/>
              <a:ext cx="6179185" cy="4204335"/>
            </a:xfrm>
            <a:custGeom>
              <a:avLst/>
              <a:gdLst/>
              <a:ahLst/>
              <a:cxnLst/>
              <a:rect l="l" t="t" r="r" b="b"/>
              <a:pathLst>
                <a:path w="6179184" h="4204334">
                  <a:moveTo>
                    <a:pt x="0" y="4204271"/>
                  </a:moveTo>
                  <a:lnTo>
                    <a:pt x="6178791" y="4204271"/>
                  </a:lnTo>
                  <a:lnTo>
                    <a:pt x="6178791" y="0"/>
                  </a:lnTo>
                  <a:lnTo>
                    <a:pt x="0" y="0"/>
                  </a:lnTo>
                  <a:lnTo>
                    <a:pt x="0" y="4204271"/>
                  </a:lnTo>
                  <a:close/>
                </a:path>
              </a:pathLst>
            </a:custGeom>
            <a:ln w="18483">
              <a:solidFill>
                <a:srgbClr val="4E342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785902" y="6179718"/>
            <a:ext cx="5718175" cy="3757929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 spc="50">
                <a:latin typeface="Cambria"/>
                <a:cs typeface="Cambria"/>
              </a:rPr>
              <a:t>Globala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45">
                <a:latin typeface="Cambria"/>
                <a:cs typeface="Cambria"/>
              </a:rPr>
              <a:t>målen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50">
                <a:solidFill>
                  <a:srgbClr val="000306"/>
                </a:solidFill>
                <a:latin typeface="Cambria"/>
                <a:cs typeface="Cambria"/>
              </a:rPr>
              <a:t>är</a:t>
            </a:r>
            <a:r>
              <a:rPr dirty="0" sz="2400" spc="18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75">
                <a:solidFill>
                  <a:srgbClr val="000306"/>
                </a:solidFill>
                <a:latin typeface="Cambria"/>
                <a:cs typeface="Cambria"/>
              </a:rPr>
              <a:t>den</a:t>
            </a:r>
            <a:r>
              <a:rPr dirty="0" sz="2400" spc="17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85">
                <a:solidFill>
                  <a:srgbClr val="000306"/>
                </a:solidFill>
                <a:latin typeface="Cambria"/>
                <a:cs typeface="Cambria"/>
              </a:rPr>
              <a:t>mest</a:t>
            </a:r>
            <a:r>
              <a:rPr dirty="0" sz="2400" spc="17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40">
                <a:solidFill>
                  <a:srgbClr val="000306"/>
                </a:solidFill>
                <a:latin typeface="Cambria"/>
                <a:cs typeface="Cambria"/>
              </a:rPr>
              <a:t>ambitiösa </a:t>
            </a:r>
            <a:r>
              <a:rPr dirty="0" sz="2400" spc="4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65">
                <a:solidFill>
                  <a:srgbClr val="000306"/>
                </a:solidFill>
                <a:latin typeface="Cambria"/>
                <a:cs typeface="Cambria"/>
              </a:rPr>
              <a:t>agendan </a:t>
            </a:r>
            <a:r>
              <a:rPr dirty="0" sz="2400">
                <a:solidFill>
                  <a:srgbClr val="000306"/>
                </a:solidFill>
                <a:latin typeface="Cambria"/>
                <a:cs typeface="Cambria"/>
              </a:rPr>
              <a:t>för</a:t>
            </a:r>
            <a:r>
              <a:rPr dirty="0" sz="2400" spc="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-30">
                <a:solidFill>
                  <a:srgbClr val="000306"/>
                </a:solidFill>
                <a:latin typeface="Cambria"/>
                <a:cs typeface="Cambria"/>
              </a:rPr>
              <a:t>hållbar</a:t>
            </a:r>
            <a:r>
              <a:rPr dirty="0" sz="2400" spc="-2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5">
                <a:solidFill>
                  <a:srgbClr val="000306"/>
                </a:solidFill>
                <a:latin typeface="Cambria"/>
                <a:cs typeface="Cambria"/>
              </a:rPr>
              <a:t>utveckling</a:t>
            </a:r>
            <a:r>
              <a:rPr dirty="0" sz="2400" spc="1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120">
                <a:solidFill>
                  <a:srgbClr val="000306"/>
                </a:solidFill>
                <a:latin typeface="Cambria"/>
                <a:cs typeface="Cambria"/>
              </a:rPr>
              <a:t>som </a:t>
            </a:r>
            <a:r>
              <a:rPr dirty="0" sz="2400" spc="-25">
                <a:solidFill>
                  <a:srgbClr val="000306"/>
                </a:solidFill>
                <a:latin typeface="Cambria"/>
                <a:cs typeface="Cambria"/>
              </a:rPr>
              <a:t>värl- </a:t>
            </a:r>
            <a:r>
              <a:rPr dirty="0" sz="2400" spc="-2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75">
                <a:solidFill>
                  <a:srgbClr val="000306"/>
                </a:solidFill>
                <a:latin typeface="Cambria"/>
                <a:cs typeface="Cambria"/>
              </a:rPr>
              <a:t>dens</a:t>
            </a:r>
            <a:r>
              <a:rPr dirty="0" sz="2400" spc="17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5">
                <a:solidFill>
                  <a:srgbClr val="000306"/>
                </a:solidFill>
                <a:latin typeface="Cambria"/>
                <a:cs typeface="Cambria"/>
              </a:rPr>
              <a:t>länder</a:t>
            </a:r>
            <a:r>
              <a:rPr dirty="0" sz="2400" spc="17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40">
                <a:solidFill>
                  <a:srgbClr val="000306"/>
                </a:solidFill>
                <a:latin typeface="Cambria"/>
                <a:cs typeface="Cambria"/>
              </a:rPr>
              <a:t>någonsin</a:t>
            </a:r>
            <a:r>
              <a:rPr dirty="0" sz="2400" spc="17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25">
                <a:solidFill>
                  <a:srgbClr val="000306"/>
                </a:solidFill>
                <a:latin typeface="Cambria"/>
                <a:cs typeface="Cambria"/>
              </a:rPr>
              <a:t>antagit</a:t>
            </a:r>
            <a:r>
              <a:rPr dirty="0" sz="2400" spc="17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105">
                <a:solidFill>
                  <a:srgbClr val="000306"/>
                </a:solidFill>
                <a:latin typeface="Cambria"/>
                <a:cs typeface="Cambria"/>
              </a:rPr>
              <a:t>och</a:t>
            </a:r>
            <a:r>
              <a:rPr dirty="0" sz="2400" spc="17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>
                <a:solidFill>
                  <a:srgbClr val="000306"/>
                </a:solidFill>
                <a:latin typeface="Cambria"/>
                <a:cs typeface="Cambria"/>
              </a:rPr>
              <a:t>finns</a:t>
            </a:r>
            <a:r>
              <a:rPr dirty="0" sz="2400" spc="17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-75">
                <a:solidFill>
                  <a:srgbClr val="000306"/>
                </a:solidFill>
                <a:latin typeface="Cambria"/>
                <a:cs typeface="Cambria"/>
              </a:rPr>
              <a:t>till </a:t>
            </a:r>
            <a:r>
              <a:rPr dirty="0" sz="2400" spc="-51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>
                <a:solidFill>
                  <a:srgbClr val="000306"/>
                </a:solidFill>
                <a:latin typeface="Cambria"/>
                <a:cs typeface="Cambria"/>
              </a:rPr>
              <a:t>för</a:t>
            </a:r>
            <a:r>
              <a:rPr dirty="0" sz="2400" spc="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30">
                <a:solidFill>
                  <a:srgbClr val="000306"/>
                </a:solidFill>
                <a:latin typeface="Cambria"/>
                <a:cs typeface="Cambria"/>
              </a:rPr>
              <a:t>att </a:t>
            </a:r>
            <a:r>
              <a:rPr dirty="0" sz="2400" spc="60">
                <a:solidFill>
                  <a:srgbClr val="000306"/>
                </a:solidFill>
                <a:latin typeface="Cambria"/>
                <a:cs typeface="Cambria"/>
              </a:rPr>
              <a:t>uppnå </a:t>
            </a:r>
            <a:r>
              <a:rPr dirty="0" sz="2400" spc="-25">
                <a:solidFill>
                  <a:srgbClr val="000306"/>
                </a:solidFill>
                <a:latin typeface="Cambria"/>
                <a:cs typeface="Cambria"/>
              </a:rPr>
              <a:t>fyra</a:t>
            </a:r>
            <a:r>
              <a:rPr dirty="0" sz="2400" spc="-2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20">
                <a:solidFill>
                  <a:srgbClr val="000306"/>
                </a:solidFill>
                <a:latin typeface="Cambria"/>
                <a:cs typeface="Cambria"/>
              </a:rPr>
              <a:t>fantastiska </a:t>
            </a:r>
            <a:r>
              <a:rPr dirty="0" sz="2400" spc="5">
                <a:solidFill>
                  <a:srgbClr val="000306"/>
                </a:solidFill>
                <a:latin typeface="Cambria"/>
                <a:cs typeface="Cambria"/>
              </a:rPr>
              <a:t>saker</a:t>
            </a:r>
            <a:r>
              <a:rPr dirty="0" sz="2400" spc="1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-75">
                <a:solidFill>
                  <a:srgbClr val="000306"/>
                </a:solidFill>
                <a:latin typeface="Cambria"/>
                <a:cs typeface="Cambria"/>
              </a:rPr>
              <a:t>till</a:t>
            </a:r>
            <a:r>
              <a:rPr dirty="0" sz="2400" spc="-7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-50">
                <a:solidFill>
                  <a:srgbClr val="000306"/>
                </a:solidFill>
                <a:latin typeface="Cambria"/>
                <a:cs typeface="Cambria"/>
              </a:rPr>
              <a:t>år </a:t>
            </a:r>
            <a:r>
              <a:rPr dirty="0" sz="2400" spc="-4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95">
                <a:solidFill>
                  <a:srgbClr val="000306"/>
                </a:solidFill>
                <a:latin typeface="Cambria"/>
                <a:cs typeface="Cambria"/>
              </a:rPr>
              <a:t>2030:</a:t>
            </a:r>
            <a:endParaRPr sz="240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475"/>
              </a:spcBef>
              <a:buChar char="•"/>
              <a:tabLst>
                <a:tab pos="241300" algn="l"/>
              </a:tabLst>
            </a:pPr>
            <a:r>
              <a:rPr dirty="0" sz="2400" spc="-30">
                <a:solidFill>
                  <a:srgbClr val="000306"/>
                </a:solidFill>
                <a:latin typeface="Cambria"/>
                <a:cs typeface="Cambria"/>
              </a:rPr>
              <a:t>Att</a:t>
            </a:r>
            <a:r>
              <a:rPr dirty="0" sz="2400" spc="17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30">
                <a:solidFill>
                  <a:srgbClr val="000306"/>
                </a:solidFill>
                <a:latin typeface="Cambria"/>
                <a:cs typeface="Cambria"/>
              </a:rPr>
              <a:t>avskaffa</a:t>
            </a:r>
            <a:r>
              <a:rPr dirty="0" sz="2400" spc="17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25">
                <a:solidFill>
                  <a:srgbClr val="000306"/>
                </a:solidFill>
                <a:latin typeface="Cambria"/>
                <a:cs typeface="Cambria"/>
              </a:rPr>
              <a:t>extrem</a:t>
            </a:r>
            <a:r>
              <a:rPr dirty="0" sz="2400" spc="17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70">
                <a:solidFill>
                  <a:srgbClr val="000306"/>
                </a:solidFill>
                <a:latin typeface="Cambria"/>
                <a:cs typeface="Cambria"/>
              </a:rPr>
              <a:t>fattigdom.</a:t>
            </a:r>
            <a:endParaRPr sz="2400">
              <a:latin typeface="Cambria"/>
              <a:cs typeface="Cambria"/>
            </a:endParaRPr>
          </a:p>
          <a:p>
            <a:pPr marL="240665" marR="100330" indent="-228600">
              <a:lnSpc>
                <a:spcPts val="2590"/>
              </a:lnSpc>
              <a:spcBef>
                <a:spcPts val="835"/>
              </a:spcBef>
              <a:buChar char="•"/>
              <a:tabLst>
                <a:tab pos="241300" algn="l"/>
              </a:tabLst>
            </a:pPr>
            <a:r>
              <a:rPr dirty="0" sz="2400" spc="-30">
                <a:solidFill>
                  <a:srgbClr val="000306"/>
                </a:solidFill>
                <a:latin typeface="Cambria"/>
                <a:cs typeface="Cambria"/>
              </a:rPr>
              <a:t>Att</a:t>
            </a:r>
            <a:r>
              <a:rPr dirty="0" sz="2400" spc="18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15">
                <a:solidFill>
                  <a:srgbClr val="000306"/>
                </a:solidFill>
                <a:latin typeface="Cambria"/>
                <a:cs typeface="Cambria"/>
              </a:rPr>
              <a:t>minska</a:t>
            </a:r>
            <a:r>
              <a:rPr dirty="0" sz="2400" spc="19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5">
                <a:solidFill>
                  <a:srgbClr val="000306"/>
                </a:solidFill>
                <a:latin typeface="Cambria"/>
                <a:cs typeface="Cambria"/>
              </a:rPr>
              <a:t>ojämlikheter</a:t>
            </a:r>
            <a:r>
              <a:rPr dirty="0" sz="2400" spc="19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105">
                <a:solidFill>
                  <a:srgbClr val="000306"/>
                </a:solidFill>
                <a:latin typeface="Cambria"/>
                <a:cs typeface="Cambria"/>
              </a:rPr>
              <a:t>och</a:t>
            </a:r>
            <a:r>
              <a:rPr dirty="0" sz="2400" spc="18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-5">
                <a:solidFill>
                  <a:srgbClr val="000306"/>
                </a:solidFill>
                <a:latin typeface="Cambria"/>
                <a:cs typeface="Cambria"/>
              </a:rPr>
              <a:t>orättvisor</a:t>
            </a:r>
            <a:r>
              <a:rPr dirty="0" sz="2400" spc="19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-95">
                <a:solidFill>
                  <a:srgbClr val="000306"/>
                </a:solidFill>
                <a:latin typeface="Cambria"/>
                <a:cs typeface="Cambria"/>
              </a:rPr>
              <a:t>i </a:t>
            </a:r>
            <a:r>
              <a:rPr dirty="0" sz="2400" spc="-51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25">
                <a:solidFill>
                  <a:srgbClr val="000306"/>
                </a:solidFill>
                <a:latin typeface="Cambria"/>
                <a:cs typeface="Cambria"/>
              </a:rPr>
              <a:t>världen.</a:t>
            </a:r>
            <a:endParaRPr sz="240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475"/>
              </a:spcBef>
              <a:buChar char="•"/>
              <a:tabLst>
                <a:tab pos="241300" algn="l"/>
              </a:tabLst>
            </a:pPr>
            <a:r>
              <a:rPr dirty="0" sz="2400" spc="-30">
                <a:solidFill>
                  <a:srgbClr val="000306"/>
                </a:solidFill>
                <a:latin typeface="Cambria"/>
                <a:cs typeface="Cambria"/>
              </a:rPr>
              <a:t>Att</a:t>
            </a:r>
            <a:r>
              <a:rPr dirty="0" sz="2400" spc="17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10">
                <a:solidFill>
                  <a:srgbClr val="000306"/>
                </a:solidFill>
                <a:latin typeface="Cambria"/>
                <a:cs typeface="Cambria"/>
              </a:rPr>
              <a:t>främja</a:t>
            </a:r>
            <a:r>
              <a:rPr dirty="0" sz="2400" spc="17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20">
                <a:solidFill>
                  <a:srgbClr val="000306"/>
                </a:solidFill>
                <a:latin typeface="Cambria"/>
                <a:cs typeface="Cambria"/>
              </a:rPr>
              <a:t>fred</a:t>
            </a:r>
            <a:r>
              <a:rPr dirty="0" sz="2400" spc="17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105">
                <a:solidFill>
                  <a:srgbClr val="000306"/>
                </a:solidFill>
                <a:latin typeface="Cambria"/>
                <a:cs typeface="Cambria"/>
              </a:rPr>
              <a:t>och</a:t>
            </a:r>
            <a:r>
              <a:rPr dirty="0" sz="2400" spc="17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15">
                <a:solidFill>
                  <a:srgbClr val="000306"/>
                </a:solidFill>
                <a:latin typeface="Cambria"/>
                <a:cs typeface="Cambria"/>
              </a:rPr>
              <a:t>rättvisa.</a:t>
            </a:r>
            <a:endParaRPr sz="2400">
              <a:latin typeface="Cambria"/>
              <a:cs typeface="Cambria"/>
            </a:endParaRPr>
          </a:p>
          <a:p>
            <a:pPr marL="241300" indent="-228600">
              <a:lnSpc>
                <a:spcPct val="100000"/>
              </a:lnSpc>
              <a:spcBef>
                <a:spcPts val="509"/>
              </a:spcBef>
              <a:buChar char="•"/>
              <a:tabLst>
                <a:tab pos="241300" algn="l"/>
              </a:tabLst>
            </a:pPr>
            <a:r>
              <a:rPr dirty="0" sz="2400" spc="-30">
                <a:solidFill>
                  <a:srgbClr val="000306"/>
                </a:solidFill>
                <a:latin typeface="Cambria"/>
                <a:cs typeface="Cambria"/>
              </a:rPr>
              <a:t>Att</a:t>
            </a:r>
            <a:r>
              <a:rPr dirty="0" sz="2400" spc="155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 spc="50">
                <a:solidFill>
                  <a:srgbClr val="000306"/>
                </a:solidFill>
                <a:latin typeface="Cambria"/>
                <a:cs typeface="Cambria"/>
              </a:rPr>
              <a:t>lösa</a:t>
            </a:r>
            <a:r>
              <a:rPr dirty="0" sz="2400" spc="160">
                <a:solidFill>
                  <a:srgbClr val="000306"/>
                </a:solidFill>
                <a:latin typeface="Cambria"/>
                <a:cs typeface="Cambria"/>
              </a:rPr>
              <a:t> </a:t>
            </a:r>
            <a:r>
              <a:rPr dirty="0" sz="2400">
                <a:solidFill>
                  <a:srgbClr val="000306"/>
                </a:solidFill>
                <a:latin typeface="Cambria"/>
                <a:cs typeface="Cambria"/>
              </a:rPr>
              <a:t>klimatkrisen.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0603" y="752195"/>
            <a:ext cx="6178791" cy="201482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90603" y="752195"/>
            <a:ext cx="6179185" cy="2014855"/>
          </a:xfrm>
          <a:prstGeom prst="rect">
            <a:avLst/>
          </a:prstGeom>
          <a:ln w="18483">
            <a:solidFill>
              <a:srgbClr val="4E342E"/>
            </a:solidFill>
          </a:ln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3750">
              <a:latin typeface="Times New Roman"/>
              <a:cs typeface="Times New Roman"/>
            </a:endParaRPr>
          </a:p>
          <a:p>
            <a:pPr marL="107950" marR="151130">
              <a:lnSpc>
                <a:spcPts val="2590"/>
              </a:lnSpc>
            </a:pPr>
            <a:r>
              <a:rPr dirty="0" sz="2400" spc="70">
                <a:latin typeface="Cambria"/>
                <a:cs typeface="Cambria"/>
              </a:rPr>
              <a:t>antogs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världens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ledare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14">
                <a:latin typeface="Cambria"/>
                <a:cs typeface="Cambria"/>
              </a:rPr>
              <a:t>2015.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Målen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ska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-15">
                <a:latin typeface="Cambria"/>
                <a:cs typeface="Cambria"/>
              </a:rPr>
              <a:t>bidra</a:t>
            </a:r>
            <a:r>
              <a:rPr dirty="0" sz="2400" spc="-10">
                <a:latin typeface="Cambria"/>
                <a:cs typeface="Cambria"/>
              </a:rPr>
              <a:t> </a:t>
            </a:r>
            <a:r>
              <a:rPr dirty="0" sz="2400" spc="-75">
                <a:latin typeface="Cambria"/>
                <a:cs typeface="Cambria"/>
              </a:rPr>
              <a:t>till</a:t>
            </a:r>
            <a:r>
              <a:rPr dirty="0" sz="2400" spc="-70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en </a:t>
            </a:r>
            <a:r>
              <a:rPr dirty="0" sz="2400" spc="60">
                <a:latin typeface="Cambria"/>
                <a:cs typeface="Cambria"/>
              </a:rPr>
              <a:t>socialt, </a:t>
            </a:r>
            <a:r>
              <a:rPr dirty="0" sz="2400" spc="35">
                <a:latin typeface="Cambria"/>
                <a:cs typeface="Cambria"/>
              </a:rPr>
              <a:t>ekonomiskt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11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miljömässigt </a:t>
            </a:r>
            <a:r>
              <a:rPr dirty="0" sz="2400" spc="-30">
                <a:latin typeface="Cambria"/>
                <a:cs typeface="Cambria"/>
              </a:rPr>
              <a:t>hållbar</a:t>
            </a:r>
            <a:r>
              <a:rPr dirty="0" sz="2400" spc="-25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utveckling</a:t>
            </a:r>
            <a:r>
              <a:rPr dirty="0" sz="2400" spc="1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-15">
                <a:latin typeface="Cambria"/>
                <a:cs typeface="Cambria"/>
              </a:rPr>
              <a:t>vara </a:t>
            </a:r>
            <a:r>
              <a:rPr dirty="0" sz="2400" spc="-10">
                <a:latin typeface="Cambria"/>
                <a:cs typeface="Cambria"/>
              </a:rPr>
              <a:t> </a:t>
            </a:r>
            <a:r>
              <a:rPr dirty="0" sz="2400" spc="70">
                <a:latin typeface="Cambria"/>
                <a:cs typeface="Cambria"/>
              </a:rPr>
              <a:t>uppnådda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75">
                <a:latin typeface="Cambria"/>
                <a:cs typeface="Cambria"/>
              </a:rPr>
              <a:t>till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50">
                <a:latin typeface="Cambria"/>
                <a:cs typeface="Cambria"/>
              </a:rPr>
              <a:t>år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90">
                <a:latin typeface="Cambria"/>
                <a:cs typeface="Cambria"/>
              </a:rPr>
              <a:t>2030</a:t>
            </a:r>
            <a:r>
              <a:rPr dirty="0" sz="2400" spc="185">
                <a:latin typeface="Cambria"/>
                <a:cs typeface="Cambria"/>
              </a:rPr>
              <a:t> </a:t>
            </a:r>
            <a:r>
              <a:rPr dirty="0" sz="2400" spc="-95">
                <a:latin typeface="Cambria"/>
                <a:cs typeface="Cambria"/>
              </a:rPr>
              <a:t>i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världens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15">
                <a:latin typeface="Cambria"/>
                <a:cs typeface="Cambria"/>
              </a:rPr>
              <a:t>alla</a:t>
            </a:r>
            <a:r>
              <a:rPr dirty="0" sz="2400" spc="18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länder.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0512" y="828005"/>
            <a:ext cx="2519273" cy="45511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43339" y="3116262"/>
            <a:ext cx="3124124" cy="28168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4618" y="2447976"/>
            <a:ext cx="5893435" cy="7617459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26034" marR="81280">
              <a:lnSpc>
                <a:spcPts val="2590"/>
              </a:lnSpc>
              <a:spcBef>
                <a:spcPts val="425"/>
              </a:spcBef>
              <a:tabLst>
                <a:tab pos="3982085" algn="l"/>
              </a:tabLst>
            </a:pPr>
            <a:r>
              <a:rPr dirty="0" sz="2400" spc="-10">
                <a:latin typeface="Cambria"/>
                <a:cs typeface="Cambria"/>
              </a:rPr>
              <a:t>Ytterligheterna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rikedom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</a:t>
            </a:r>
            <a:r>
              <a:rPr dirty="0" sz="2400" spc="185">
                <a:latin typeface="Cambria"/>
                <a:cs typeface="Cambria"/>
              </a:rPr>
              <a:t> </a:t>
            </a:r>
            <a:r>
              <a:rPr dirty="0" sz="2400" spc="55">
                <a:latin typeface="Cambria"/>
                <a:cs typeface="Cambria"/>
              </a:rPr>
              <a:t>fattigdom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95">
                <a:latin typeface="Cambria"/>
                <a:cs typeface="Cambria"/>
              </a:rPr>
              <a:t>i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världen</a:t>
            </a:r>
            <a:r>
              <a:rPr dirty="0" sz="2400" spc="190">
                <a:latin typeface="Cambria"/>
                <a:cs typeface="Cambria"/>
              </a:rPr>
              <a:t> </a:t>
            </a:r>
            <a:r>
              <a:rPr dirty="0" sz="2400" spc="-90">
                <a:latin typeface="Cambria"/>
                <a:cs typeface="Cambria"/>
              </a:rPr>
              <a:t>blir</a:t>
            </a:r>
            <a:r>
              <a:rPr dirty="0" sz="2400" spc="190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alltmer</a:t>
            </a:r>
            <a:r>
              <a:rPr dirty="0" sz="2400" spc="195">
                <a:latin typeface="Cambria"/>
                <a:cs typeface="Cambria"/>
              </a:rPr>
              <a:t> </a:t>
            </a:r>
            <a:r>
              <a:rPr dirty="0" sz="2400" spc="-10">
                <a:latin typeface="Cambria"/>
                <a:cs typeface="Cambria"/>
              </a:rPr>
              <a:t>ohållbar.	</a:t>
            </a:r>
            <a:r>
              <a:rPr dirty="0" sz="2400" spc="20">
                <a:latin typeface="Cambria"/>
                <a:cs typeface="Cambria"/>
              </a:rPr>
              <a:t>Allteftersom </a:t>
            </a:r>
            <a:r>
              <a:rPr dirty="0" sz="2400" spc="25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orättvisorna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består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80">
                <a:latin typeface="Cambria"/>
                <a:cs typeface="Cambria"/>
              </a:rPr>
              <a:t>så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ses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den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etablerade </a:t>
            </a:r>
            <a:r>
              <a:rPr dirty="0" sz="2400" spc="45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ordningen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60">
                <a:latin typeface="Cambria"/>
                <a:cs typeface="Cambria"/>
              </a:rPr>
              <a:t>bli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osäker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på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sig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20">
                <a:latin typeface="Cambria"/>
                <a:cs typeface="Cambria"/>
              </a:rPr>
              <a:t>själv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dess </a:t>
            </a:r>
            <a:r>
              <a:rPr dirty="0" sz="2400" spc="100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värden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ifrågasätts.</a:t>
            </a:r>
            <a:endParaRPr sz="2400">
              <a:latin typeface="Cambria"/>
              <a:cs typeface="Cambria"/>
            </a:endParaRPr>
          </a:p>
          <a:p>
            <a:pPr marL="268605" indent="-243204">
              <a:lnSpc>
                <a:spcPts val="2550"/>
              </a:lnSpc>
              <a:buChar char="–"/>
              <a:tabLst>
                <a:tab pos="269240" algn="l"/>
              </a:tabLst>
            </a:pPr>
            <a:r>
              <a:rPr dirty="0" sz="2400" spc="5">
                <a:latin typeface="Cambria"/>
                <a:cs typeface="Cambria"/>
              </a:rPr>
              <a:t>Universella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Rättvisans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Hus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Cambria"/>
              <a:buChar char="–"/>
            </a:pPr>
            <a:endParaRPr sz="2800">
              <a:latin typeface="Cambria"/>
              <a:cs typeface="Cambria"/>
            </a:endParaRPr>
          </a:p>
          <a:p>
            <a:pPr marL="52705" marR="5080">
              <a:lnSpc>
                <a:spcPts val="2590"/>
              </a:lnSpc>
              <a:spcBef>
                <a:spcPts val="5"/>
              </a:spcBef>
            </a:pPr>
            <a:r>
              <a:rPr dirty="0" sz="2400" spc="130">
                <a:latin typeface="Cambria"/>
                <a:cs typeface="Cambria"/>
              </a:rPr>
              <a:t>…tecken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på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utbredd,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gradvis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85">
                <a:latin typeface="Cambria"/>
                <a:cs typeface="Cambria"/>
              </a:rPr>
              <a:t>men </a:t>
            </a:r>
            <a:r>
              <a:rPr dirty="0" sz="2400" spc="9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ofrånkomlig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ökning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globalt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medvetande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80">
                <a:latin typeface="Cambria"/>
                <a:cs typeface="Cambria"/>
              </a:rPr>
              <a:t>hos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jordens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folk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deras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35">
                <a:latin typeface="Cambria"/>
                <a:cs typeface="Cambria"/>
              </a:rPr>
              <a:t>önskan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40">
                <a:latin typeface="Cambria"/>
                <a:cs typeface="Cambria"/>
              </a:rPr>
              <a:t>om </a:t>
            </a:r>
            <a:r>
              <a:rPr dirty="0" sz="2400" spc="145">
                <a:latin typeface="Cambria"/>
                <a:cs typeface="Cambria"/>
              </a:rPr>
              <a:t> </a:t>
            </a:r>
            <a:r>
              <a:rPr dirty="0" sz="2400" spc="-20">
                <a:latin typeface="Cambria"/>
                <a:cs typeface="Cambria"/>
              </a:rPr>
              <a:t>universell</a:t>
            </a:r>
            <a:r>
              <a:rPr dirty="0" sz="2400" spc="-1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rättvisa, </a:t>
            </a:r>
            <a:r>
              <a:rPr dirty="0" sz="2400" spc="25">
                <a:latin typeface="Cambria"/>
                <a:cs typeface="Cambria"/>
              </a:rPr>
              <a:t>solidaritet, </a:t>
            </a:r>
            <a:r>
              <a:rPr dirty="0" sz="2400" spc="70">
                <a:latin typeface="Cambria"/>
                <a:cs typeface="Cambria"/>
              </a:rPr>
              <a:t>samarbete, </a:t>
            </a:r>
            <a:r>
              <a:rPr dirty="0" sz="2400" spc="75">
                <a:latin typeface="Cambria"/>
                <a:cs typeface="Cambria"/>
              </a:rPr>
              <a:t> </a:t>
            </a:r>
            <a:r>
              <a:rPr dirty="0" sz="2400" spc="60">
                <a:latin typeface="Cambria"/>
                <a:cs typeface="Cambria"/>
              </a:rPr>
              <a:t>medkänsla,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jämlikhet.</a:t>
            </a:r>
            <a:endParaRPr sz="2400">
              <a:latin typeface="Cambria"/>
              <a:cs typeface="Cambria"/>
            </a:endParaRPr>
          </a:p>
          <a:p>
            <a:pPr marL="295275" indent="-243204">
              <a:lnSpc>
                <a:spcPct val="100000"/>
              </a:lnSpc>
              <a:spcBef>
                <a:spcPts val="470"/>
              </a:spcBef>
              <a:buChar char="–"/>
              <a:tabLst>
                <a:tab pos="295910" algn="l"/>
              </a:tabLst>
            </a:pPr>
            <a:r>
              <a:rPr dirty="0" sz="2400" spc="5">
                <a:latin typeface="Cambria"/>
                <a:cs typeface="Cambria"/>
              </a:rPr>
              <a:t>Universella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Rättvisans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Hus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mbria"/>
              <a:buChar char="–"/>
            </a:pPr>
            <a:endParaRPr sz="2400">
              <a:latin typeface="Cambria"/>
              <a:cs typeface="Cambria"/>
            </a:endParaRPr>
          </a:p>
          <a:p>
            <a:pPr marL="12700" marR="110489">
              <a:lnSpc>
                <a:spcPts val="2590"/>
              </a:lnSpc>
              <a:spcBef>
                <a:spcPts val="5"/>
              </a:spcBef>
            </a:pPr>
            <a:r>
              <a:rPr dirty="0" sz="2400" spc="15">
                <a:latin typeface="Cambria"/>
                <a:cs typeface="Cambria"/>
              </a:rPr>
              <a:t>Även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40">
                <a:latin typeface="Cambria"/>
                <a:cs typeface="Cambria"/>
              </a:rPr>
              <a:t>om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den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85">
                <a:latin typeface="Cambria"/>
                <a:cs typeface="Cambria"/>
              </a:rPr>
              <a:t>mest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35">
                <a:latin typeface="Cambria"/>
                <a:cs typeface="Cambria"/>
              </a:rPr>
              <a:t>extrema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45">
                <a:latin typeface="Cambria"/>
                <a:cs typeface="Cambria"/>
              </a:rPr>
              <a:t>formen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 </a:t>
            </a:r>
            <a:r>
              <a:rPr dirty="0" sz="2400" spc="20">
                <a:latin typeface="Cambria"/>
                <a:cs typeface="Cambria"/>
              </a:rPr>
              <a:t> global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55">
                <a:latin typeface="Cambria"/>
                <a:cs typeface="Cambria"/>
              </a:rPr>
              <a:t>fattigdom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30">
                <a:latin typeface="Cambria"/>
                <a:cs typeface="Cambria"/>
              </a:rPr>
              <a:t>har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minskat,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30">
                <a:latin typeface="Cambria"/>
                <a:cs typeface="Cambria"/>
              </a:rPr>
              <a:t>har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politiska </a:t>
            </a:r>
            <a:r>
              <a:rPr dirty="0" sz="2400" spc="-509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45">
                <a:latin typeface="Cambria"/>
                <a:cs typeface="Cambria"/>
              </a:rPr>
              <a:t>ekonomiska </a:t>
            </a:r>
            <a:r>
              <a:rPr dirty="0" sz="2400" spc="65">
                <a:latin typeface="Cambria"/>
                <a:cs typeface="Cambria"/>
              </a:rPr>
              <a:t>system </a:t>
            </a:r>
            <a:r>
              <a:rPr dirty="0" sz="2400" spc="5">
                <a:latin typeface="Cambria"/>
                <a:cs typeface="Cambria"/>
              </a:rPr>
              <a:t>möjliggjort</a:t>
            </a:r>
            <a:r>
              <a:rPr dirty="0" sz="2400" spc="10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för </a:t>
            </a:r>
            <a:r>
              <a:rPr dirty="0" sz="2400" spc="5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små </a:t>
            </a:r>
            <a:r>
              <a:rPr dirty="0" sz="2400" spc="-15">
                <a:latin typeface="Cambria"/>
                <a:cs typeface="Cambria"/>
              </a:rPr>
              <a:t>kotterier</a:t>
            </a:r>
            <a:r>
              <a:rPr dirty="0" sz="2400" spc="-1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att </a:t>
            </a:r>
            <a:r>
              <a:rPr dirty="0" sz="2400" spc="-25">
                <a:latin typeface="Cambria"/>
                <a:cs typeface="Cambria"/>
              </a:rPr>
              <a:t>berika</a:t>
            </a:r>
            <a:r>
              <a:rPr dirty="0" sz="2400" spc="-20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sig </a:t>
            </a:r>
            <a:r>
              <a:rPr dirty="0" sz="2400" spc="120">
                <a:latin typeface="Cambria"/>
                <a:cs typeface="Cambria"/>
              </a:rPr>
              <a:t>med </a:t>
            </a:r>
            <a:r>
              <a:rPr dirty="0" sz="2400" spc="-10">
                <a:latin typeface="Cambria"/>
                <a:cs typeface="Cambria"/>
              </a:rPr>
              <a:t>orimligt </a:t>
            </a:r>
            <a:r>
              <a:rPr dirty="0" sz="2400" spc="-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stor</a:t>
            </a:r>
            <a:r>
              <a:rPr dirty="0" sz="2400" spc="20">
                <a:latin typeface="Cambria"/>
                <a:cs typeface="Cambria"/>
              </a:rPr>
              <a:t> rikedom </a:t>
            </a:r>
            <a:r>
              <a:rPr dirty="0" sz="2400">
                <a:latin typeface="Cambria"/>
                <a:cs typeface="Cambria"/>
              </a:rPr>
              <a:t>–</a:t>
            </a:r>
            <a:r>
              <a:rPr dirty="0" sz="2400" spc="5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ett </a:t>
            </a:r>
            <a:r>
              <a:rPr dirty="0" sz="2400" spc="-5">
                <a:latin typeface="Cambria"/>
                <a:cs typeface="Cambria"/>
              </a:rPr>
              <a:t>tillstånd</a:t>
            </a:r>
            <a:r>
              <a:rPr dirty="0" sz="2400">
                <a:latin typeface="Cambria"/>
                <a:cs typeface="Cambria"/>
              </a:rPr>
              <a:t> </a:t>
            </a:r>
            <a:r>
              <a:rPr dirty="0" sz="2400" spc="120">
                <a:latin typeface="Cambria"/>
                <a:cs typeface="Cambria"/>
              </a:rPr>
              <a:t>som </a:t>
            </a:r>
            <a:r>
              <a:rPr dirty="0" sz="2400" spc="45">
                <a:latin typeface="Cambria"/>
                <a:cs typeface="Cambria"/>
              </a:rPr>
              <a:t>föder </a:t>
            </a:r>
            <a:r>
              <a:rPr dirty="0" sz="2400" spc="50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fundamental </a:t>
            </a:r>
            <a:r>
              <a:rPr dirty="0" sz="2400" spc="-5">
                <a:latin typeface="Cambria"/>
                <a:cs typeface="Cambria"/>
              </a:rPr>
              <a:t>instabilitet</a:t>
            </a:r>
            <a:r>
              <a:rPr dirty="0" sz="2400">
                <a:latin typeface="Cambria"/>
                <a:cs typeface="Cambria"/>
              </a:rPr>
              <a:t> </a:t>
            </a:r>
            <a:r>
              <a:rPr dirty="0" sz="2400" spc="-95">
                <a:latin typeface="Cambria"/>
                <a:cs typeface="Cambria"/>
              </a:rPr>
              <a:t>i</a:t>
            </a:r>
            <a:r>
              <a:rPr dirty="0" sz="2400" spc="-90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världens </a:t>
            </a:r>
            <a:r>
              <a:rPr dirty="0" sz="2400" spc="10">
                <a:latin typeface="Cambria"/>
                <a:cs typeface="Cambria"/>
              </a:rPr>
              <a:t> </a:t>
            </a:r>
            <a:r>
              <a:rPr dirty="0" sz="2400" spc="35">
                <a:latin typeface="Cambria"/>
                <a:cs typeface="Cambria"/>
              </a:rPr>
              <a:t>angelägenheter.</a:t>
            </a:r>
            <a:endParaRPr sz="2400">
              <a:latin typeface="Cambria"/>
              <a:cs typeface="Cambria"/>
            </a:endParaRPr>
          </a:p>
          <a:p>
            <a:pPr marL="255270" indent="-243204">
              <a:lnSpc>
                <a:spcPct val="100000"/>
              </a:lnSpc>
              <a:spcBef>
                <a:spcPts val="470"/>
              </a:spcBef>
              <a:buChar char="–"/>
              <a:tabLst>
                <a:tab pos="255904" algn="l"/>
              </a:tabLst>
            </a:pPr>
            <a:r>
              <a:rPr dirty="0" sz="2400" spc="5">
                <a:latin typeface="Cambria"/>
                <a:cs typeface="Cambria"/>
              </a:rPr>
              <a:t>Universella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Rättvisans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Hus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4618" y="460019"/>
            <a:ext cx="6311900" cy="400939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 spc="40">
                <a:latin typeface="Cambria"/>
                <a:cs typeface="Cambria"/>
              </a:rPr>
              <a:t>Mänsklighetens </a:t>
            </a:r>
            <a:r>
              <a:rPr dirty="0" sz="2400" spc="70">
                <a:latin typeface="Cambria"/>
                <a:cs typeface="Cambria"/>
              </a:rPr>
              <a:t>enande </a:t>
            </a:r>
            <a:r>
              <a:rPr dirty="0" sz="2400" spc="-5">
                <a:latin typeface="Cambria"/>
                <a:cs typeface="Cambria"/>
              </a:rPr>
              <a:t>kan</a:t>
            </a:r>
            <a:r>
              <a:rPr dirty="0" sz="2400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inte</a:t>
            </a:r>
            <a:r>
              <a:rPr dirty="0" sz="2400" spc="15">
                <a:latin typeface="Cambria"/>
                <a:cs typeface="Cambria"/>
              </a:rPr>
              <a:t> </a:t>
            </a:r>
            <a:r>
              <a:rPr dirty="0" sz="2400" spc="85">
                <a:latin typeface="Cambria"/>
                <a:cs typeface="Cambria"/>
              </a:rPr>
              <a:t>stoppas </a:t>
            </a:r>
            <a:r>
              <a:rPr dirty="0" sz="2400" spc="15">
                <a:latin typeface="Cambria"/>
                <a:cs typeface="Cambria"/>
              </a:rPr>
              <a:t>av </a:t>
            </a:r>
            <a:r>
              <a:rPr dirty="0" sz="2400" spc="20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någon </a:t>
            </a:r>
            <a:r>
              <a:rPr dirty="0" sz="2400" spc="10">
                <a:latin typeface="Cambria"/>
                <a:cs typeface="Cambria"/>
              </a:rPr>
              <a:t>mänsklig</a:t>
            </a:r>
            <a:r>
              <a:rPr dirty="0" sz="2400" spc="15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kraft;</a:t>
            </a:r>
            <a:r>
              <a:rPr dirty="0" sz="2400">
                <a:latin typeface="Cambria"/>
                <a:cs typeface="Cambria"/>
              </a:rPr>
              <a:t> </a:t>
            </a:r>
            <a:r>
              <a:rPr dirty="0" sz="2400" spc="114">
                <a:latin typeface="Cambria"/>
                <a:cs typeface="Cambria"/>
              </a:rPr>
              <a:t>de </a:t>
            </a:r>
            <a:r>
              <a:rPr dirty="0" sz="2400" spc="35">
                <a:latin typeface="Cambria"/>
                <a:cs typeface="Cambria"/>
              </a:rPr>
              <a:t>löften </a:t>
            </a:r>
            <a:r>
              <a:rPr dirty="0" sz="2400" spc="120">
                <a:latin typeface="Cambria"/>
                <a:cs typeface="Cambria"/>
              </a:rPr>
              <a:t>som </a:t>
            </a:r>
            <a:r>
              <a:rPr dirty="0" sz="2400" spc="-10">
                <a:latin typeface="Cambria"/>
                <a:cs typeface="Cambria"/>
              </a:rPr>
              <a:t>givits</a:t>
            </a:r>
            <a:r>
              <a:rPr dirty="0" sz="2400" spc="-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 </a:t>
            </a:r>
            <a:r>
              <a:rPr dirty="0" sz="2400" spc="20">
                <a:latin typeface="Cambria"/>
                <a:cs typeface="Cambria"/>
              </a:rPr>
              <a:t> </a:t>
            </a:r>
            <a:r>
              <a:rPr dirty="0" sz="2400" spc="55">
                <a:latin typeface="Cambria"/>
                <a:cs typeface="Cambria"/>
              </a:rPr>
              <a:t>gamla </a:t>
            </a:r>
            <a:r>
              <a:rPr dirty="0" sz="2400" spc="5">
                <a:latin typeface="Cambria"/>
                <a:cs typeface="Cambria"/>
              </a:rPr>
              <a:t>tiders</a:t>
            </a:r>
            <a:r>
              <a:rPr dirty="0" sz="2400" spc="10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profeter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15">
                <a:latin typeface="Cambria"/>
                <a:cs typeface="Cambria"/>
              </a:rPr>
              <a:t>av</a:t>
            </a:r>
            <a:r>
              <a:rPr dirty="0" sz="2400" spc="2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Guds </a:t>
            </a:r>
            <a:r>
              <a:rPr dirty="0" sz="2400" spc="35">
                <a:latin typeface="Cambria"/>
                <a:cs typeface="Cambria"/>
              </a:rPr>
              <a:t>saks </a:t>
            </a:r>
            <a:r>
              <a:rPr dirty="0" sz="2400" spc="40">
                <a:latin typeface="Cambria"/>
                <a:cs typeface="Cambria"/>
              </a:rPr>
              <a:t> </a:t>
            </a:r>
            <a:r>
              <a:rPr dirty="0" sz="2400" spc="80">
                <a:latin typeface="Cambria"/>
                <a:cs typeface="Cambria"/>
              </a:rPr>
              <a:t>Upphovsman </a:t>
            </a:r>
            <a:r>
              <a:rPr dirty="0" sz="2400" spc="-20">
                <a:latin typeface="Cambria"/>
                <a:cs typeface="Cambria"/>
              </a:rPr>
              <a:t>själv</a:t>
            </a:r>
            <a:r>
              <a:rPr dirty="0" sz="2400" spc="-15">
                <a:latin typeface="Cambria"/>
                <a:cs typeface="Cambria"/>
              </a:rPr>
              <a:t> </a:t>
            </a:r>
            <a:r>
              <a:rPr dirty="0" sz="2400" spc="-35">
                <a:latin typeface="Cambria"/>
                <a:cs typeface="Cambria"/>
              </a:rPr>
              <a:t>vittnar</a:t>
            </a:r>
            <a:r>
              <a:rPr dirty="0" sz="2400" spc="-30">
                <a:latin typeface="Cambria"/>
                <a:cs typeface="Cambria"/>
              </a:rPr>
              <a:t> </a:t>
            </a:r>
            <a:r>
              <a:rPr dirty="0" sz="2400" spc="140">
                <a:latin typeface="Cambria"/>
                <a:cs typeface="Cambria"/>
              </a:rPr>
              <a:t>om </a:t>
            </a:r>
            <a:r>
              <a:rPr dirty="0" sz="2400" spc="60">
                <a:latin typeface="Cambria"/>
                <a:cs typeface="Cambria"/>
              </a:rPr>
              <a:t>denna </a:t>
            </a:r>
            <a:r>
              <a:rPr dirty="0" sz="2400" spc="40">
                <a:latin typeface="Cambria"/>
                <a:cs typeface="Cambria"/>
              </a:rPr>
              <a:t>sanning. </a:t>
            </a:r>
            <a:r>
              <a:rPr dirty="0" sz="2400" spc="45">
                <a:latin typeface="Cambria"/>
                <a:cs typeface="Cambria"/>
              </a:rPr>
              <a:t> </a:t>
            </a:r>
            <a:r>
              <a:rPr dirty="0" sz="2400" spc="85">
                <a:latin typeface="Cambria"/>
                <a:cs typeface="Cambria"/>
              </a:rPr>
              <a:t>Dock </a:t>
            </a:r>
            <a:r>
              <a:rPr dirty="0" sz="2400" spc="-5">
                <a:latin typeface="Cambria"/>
                <a:cs typeface="Cambria"/>
              </a:rPr>
              <a:t>kan</a:t>
            </a:r>
            <a:r>
              <a:rPr dirty="0" sz="2400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den </a:t>
            </a:r>
            <a:r>
              <a:rPr dirty="0" sz="2400" spc="40">
                <a:latin typeface="Cambria"/>
                <a:cs typeface="Cambria"/>
              </a:rPr>
              <a:t>väg </a:t>
            </a:r>
            <a:r>
              <a:rPr dirty="0" sz="2400" spc="120">
                <a:latin typeface="Cambria"/>
                <a:cs typeface="Cambria"/>
              </a:rPr>
              <a:t>som </a:t>
            </a:r>
            <a:r>
              <a:rPr dirty="0" sz="2400" spc="30">
                <a:latin typeface="Cambria"/>
                <a:cs typeface="Cambria"/>
              </a:rPr>
              <a:t>mänskligheten </a:t>
            </a:r>
            <a:r>
              <a:rPr dirty="0" sz="2400" spc="-30">
                <a:latin typeface="Cambria"/>
                <a:cs typeface="Cambria"/>
              </a:rPr>
              <a:t>tar</a:t>
            </a:r>
            <a:r>
              <a:rPr dirty="0" sz="2400" spc="-2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för </a:t>
            </a:r>
            <a:r>
              <a:rPr dirty="0" sz="2400" spc="5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att </a:t>
            </a:r>
            <a:r>
              <a:rPr dirty="0" sz="2400" spc="60">
                <a:latin typeface="Cambria"/>
                <a:cs typeface="Cambria"/>
              </a:rPr>
              <a:t>uppnå </a:t>
            </a:r>
            <a:r>
              <a:rPr dirty="0" sz="2400" spc="-5">
                <a:latin typeface="Cambria"/>
                <a:cs typeface="Cambria"/>
              </a:rPr>
              <a:t>sin</a:t>
            </a:r>
            <a:r>
              <a:rPr dirty="0" sz="2400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bestämmelse </a:t>
            </a:r>
            <a:r>
              <a:rPr dirty="0" sz="2400" spc="50">
                <a:latin typeface="Cambria"/>
                <a:cs typeface="Cambria"/>
              </a:rPr>
              <a:t>mycket </a:t>
            </a:r>
            <a:r>
              <a:rPr dirty="0" sz="2400" spc="-25">
                <a:latin typeface="Cambria"/>
                <a:cs typeface="Cambria"/>
              </a:rPr>
              <a:t>väl</a:t>
            </a:r>
            <a:r>
              <a:rPr dirty="0" sz="2400" spc="-20">
                <a:latin typeface="Cambria"/>
                <a:cs typeface="Cambria"/>
              </a:rPr>
              <a:t> </a:t>
            </a:r>
            <a:r>
              <a:rPr dirty="0" sz="2400" spc="-60">
                <a:latin typeface="Cambria"/>
                <a:cs typeface="Cambria"/>
              </a:rPr>
              <a:t>bli </a:t>
            </a:r>
            <a:r>
              <a:rPr dirty="0" sz="2400" spc="-55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krokig.</a:t>
            </a:r>
            <a:r>
              <a:rPr dirty="0" sz="2400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...världens </a:t>
            </a:r>
            <a:r>
              <a:rPr dirty="0" sz="2400" spc="20">
                <a:latin typeface="Cambria"/>
                <a:cs typeface="Cambria"/>
              </a:rPr>
              <a:t>nuvarande </a:t>
            </a:r>
            <a:r>
              <a:rPr dirty="0" sz="2400" spc="-5">
                <a:latin typeface="Cambria"/>
                <a:cs typeface="Cambria"/>
              </a:rPr>
              <a:t>tillstånd</a:t>
            </a:r>
            <a:r>
              <a:rPr dirty="0" sz="240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 </a:t>
            </a:r>
            <a:r>
              <a:rPr dirty="0" sz="2400" spc="2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oordning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-50">
                <a:latin typeface="Cambria"/>
                <a:cs typeface="Cambria"/>
              </a:rPr>
              <a:t>förvirring</a:t>
            </a:r>
            <a:r>
              <a:rPr dirty="0" sz="2400" spc="-45">
                <a:latin typeface="Cambria"/>
                <a:cs typeface="Cambria"/>
              </a:rPr>
              <a:t> </a:t>
            </a:r>
            <a:r>
              <a:rPr dirty="0" sz="2400" spc="45">
                <a:latin typeface="Cambria"/>
                <a:cs typeface="Cambria"/>
              </a:rPr>
              <a:t>kommer </a:t>
            </a:r>
            <a:r>
              <a:rPr dirty="0" sz="2400" spc="30">
                <a:latin typeface="Cambria"/>
                <a:cs typeface="Cambria"/>
              </a:rPr>
              <a:t>att </a:t>
            </a:r>
            <a:r>
              <a:rPr dirty="0" sz="2400" spc="-60">
                <a:latin typeface="Cambria"/>
                <a:cs typeface="Cambria"/>
              </a:rPr>
              <a:t>bli</a:t>
            </a:r>
            <a:r>
              <a:rPr dirty="0" sz="2400" spc="-55">
                <a:latin typeface="Cambria"/>
                <a:cs typeface="Cambria"/>
              </a:rPr>
              <a:t> </a:t>
            </a:r>
            <a:r>
              <a:rPr dirty="0" sz="2400" spc="-40">
                <a:latin typeface="Cambria"/>
                <a:cs typeface="Cambria"/>
              </a:rPr>
              <a:t>värre</a:t>
            </a:r>
            <a:r>
              <a:rPr dirty="0" sz="2400" spc="-3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–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möjligen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20">
                <a:latin typeface="Cambria"/>
                <a:cs typeface="Cambria"/>
              </a:rPr>
              <a:t>med</a:t>
            </a:r>
            <a:r>
              <a:rPr dirty="0" sz="2400" spc="18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katastrofala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konsekvenser</a:t>
            </a:r>
            <a:r>
              <a:rPr dirty="0" sz="2400" spc="18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–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45">
                <a:latin typeface="Cambria"/>
                <a:cs typeface="Cambria"/>
              </a:rPr>
              <a:t>tills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en </a:t>
            </a:r>
            <a:r>
              <a:rPr dirty="0" sz="2400" spc="-10">
                <a:latin typeface="Cambria"/>
                <a:cs typeface="Cambria"/>
              </a:rPr>
              <a:t>luttrad</a:t>
            </a:r>
            <a:r>
              <a:rPr dirty="0" sz="2400" spc="-5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mänsklighet </a:t>
            </a:r>
            <a:r>
              <a:rPr dirty="0" sz="2400" spc="-20">
                <a:latin typeface="Cambria"/>
                <a:cs typeface="Cambria"/>
              </a:rPr>
              <a:t>finner</a:t>
            </a:r>
            <a:r>
              <a:rPr dirty="0" sz="2400" spc="-1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för</a:t>
            </a:r>
            <a:r>
              <a:rPr dirty="0" sz="2400" spc="5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gott </a:t>
            </a:r>
            <a:r>
              <a:rPr dirty="0" sz="2400" spc="30">
                <a:latin typeface="Cambria"/>
                <a:cs typeface="Cambria"/>
              </a:rPr>
              <a:t>att </a:t>
            </a:r>
            <a:r>
              <a:rPr dirty="0" sz="2400" spc="45">
                <a:latin typeface="Cambria"/>
                <a:cs typeface="Cambria"/>
              </a:rPr>
              <a:t>ta </a:t>
            </a:r>
            <a:r>
              <a:rPr dirty="0" sz="2400" spc="50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ännu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ett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betydelsefullt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steg,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60">
                <a:latin typeface="Cambria"/>
                <a:cs typeface="Cambria"/>
              </a:rPr>
              <a:t>denna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gång </a:t>
            </a:r>
            <a:r>
              <a:rPr dirty="0" sz="2400" spc="7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kanske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60">
                <a:latin typeface="Cambria"/>
                <a:cs typeface="Cambria"/>
              </a:rPr>
              <a:t>avgörande,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0">
                <a:latin typeface="Cambria"/>
                <a:cs typeface="Cambria"/>
              </a:rPr>
              <a:t>mot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20">
                <a:latin typeface="Cambria"/>
                <a:cs typeface="Cambria"/>
              </a:rPr>
              <a:t>varaktig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60">
                <a:latin typeface="Cambria"/>
                <a:cs typeface="Cambria"/>
              </a:rPr>
              <a:t>fred.</a:t>
            </a:r>
            <a:endParaRPr sz="24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145" y="615925"/>
            <a:ext cx="5852375" cy="61894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8563" y="1611872"/>
            <a:ext cx="4069943" cy="341176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8563" y="1611871"/>
            <a:ext cx="4070350" cy="3411854"/>
          </a:xfrm>
          <a:prstGeom prst="rect">
            <a:avLst/>
          </a:prstGeom>
          <a:ln w="18483">
            <a:solidFill>
              <a:srgbClr val="4E342E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3250">
              <a:latin typeface="Times New Roman"/>
              <a:cs typeface="Times New Roman"/>
            </a:endParaRPr>
          </a:p>
          <a:p>
            <a:pPr marL="107950" marR="109220">
              <a:lnSpc>
                <a:spcPct val="125000"/>
              </a:lnSpc>
            </a:pPr>
            <a:r>
              <a:rPr dirty="0" sz="2400" spc="-60">
                <a:latin typeface="Cambria"/>
                <a:cs typeface="Cambria"/>
              </a:rPr>
              <a:t>En</a:t>
            </a:r>
            <a:r>
              <a:rPr dirty="0" sz="2400" spc="-5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materiellt </a:t>
            </a:r>
            <a:r>
              <a:rPr dirty="0" sz="2400" spc="20">
                <a:latin typeface="Cambria"/>
                <a:cs typeface="Cambria"/>
              </a:rPr>
              <a:t>anspråkslösare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-35">
                <a:latin typeface="Cambria"/>
                <a:cs typeface="Cambria"/>
              </a:rPr>
              <a:t>livsstil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120">
                <a:latin typeface="Cambria"/>
                <a:cs typeface="Cambria"/>
              </a:rPr>
              <a:t>som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35">
                <a:latin typeface="Cambria"/>
                <a:cs typeface="Cambria"/>
              </a:rPr>
              <a:t>samtidigt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-50">
                <a:latin typeface="Cambria"/>
                <a:cs typeface="Cambria"/>
              </a:rPr>
              <a:t>är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mil-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jömässigt</a:t>
            </a:r>
            <a:r>
              <a:rPr dirty="0" sz="2400" spc="15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ansvarsfull;</a:t>
            </a:r>
            <a:r>
              <a:rPr dirty="0" sz="2400" spc="160">
                <a:latin typeface="Cambria"/>
                <a:cs typeface="Cambria"/>
              </a:rPr>
              <a:t> </a:t>
            </a:r>
            <a:r>
              <a:rPr dirty="0" sz="2400" spc="85">
                <a:latin typeface="Cambria"/>
                <a:cs typeface="Cambria"/>
              </a:rPr>
              <a:t>Mind-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-20">
                <a:latin typeface="Cambria"/>
                <a:cs typeface="Cambria"/>
              </a:rPr>
              <a:t>re</a:t>
            </a:r>
            <a:r>
              <a:rPr dirty="0" sz="2400" spc="-15">
                <a:latin typeface="Cambria"/>
                <a:cs typeface="Cambria"/>
              </a:rPr>
              <a:t> </a:t>
            </a:r>
            <a:r>
              <a:rPr dirty="0" sz="2400" spc="35">
                <a:latin typeface="Cambria"/>
                <a:cs typeface="Cambria"/>
              </a:rPr>
              <a:t>konsumtion </a:t>
            </a:r>
            <a:r>
              <a:rPr dirty="0" sz="2400" spc="15">
                <a:latin typeface="Cambria"/>
                <a:cs typeface="Cambria"/>
              </a:rPr>
              <a:t>av </a:t>
            </a:r>
            <a:r>
              <a:rPr dirty="0" sz="2400" spc="-35">
                <a:latin typeface="Cambria"/>
                <a:cs typeface="Cambria"/>
              </a:rPr>
              <a:t>varor, </a:t>
            </a:r>
            <a:r>
              <a:rPr dirty="0" sz="2400" spc="-3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mindre </a:t>
            </a:r>
            <a:r>
              <a:rPr dirty="0" sz="2400" spc="10">
                <a:latin typeface="Cambria"/>
                <a:cs typeface="Cambria"/>
              </a:rPr>
              <a:t>slöseri</a:t>
            </a:r>
            <a:r>
              <a:rPr dirty="0" sz="2400" spc="15">
                <a:latin typeface="Cambria"/>
                <a:cs typeface="Cambria"/>
              </a:rPr>
              <a:t> </a:t>
            </a:r>
            <a:r>
              <a:rPr dirty="0" sz="2400" spc="120">
                <a:latin typeface="Cambria"/>
                <a:cs typeface="Cambria"/>
              </a:rPr>
              <a:t>med </a:t>
            </a:r>
            <a:r>
              <a:rPr dirty="0" sz="2400" spc="40">
                <a:latin typeface="Cambria"/>
                <a:cs typeface="Cambria"/>
              </a:rPr>
              <a:t>energi, </a:t>
            </a:r>
            <a:r>
              <a:rPr dirty="0" sz="2400" spc="45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mer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vegetarisk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70">
                <a:latin typeface="Cambria"/>
                <a:cs typeface="Cambria"/>
              </a:rPr>
              <a:t>kost.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8255" y="1728879"/>
            <a:ext cx="2672060" cy="3786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48281" y="5346005"/>
            <a:ext cx="4938077" cy="429828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048281" y="5346005"/>
            <a:ext cx="4938395" cy="4298315"/>
          </a:xfrm>
          <a:prstGeom prst="rect">
            <a:avLst/>
          </a:prstGeom>
          <a:ln w="18483">
            <a:solidFill>
              <a:srgbClr val="4E342E"/>
            </a:solidFill>
          </a:ln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3250">
              <a:latin typeface="Times New Roman"/>
              <a:cs typeface="Times New Roman"/>
            </a:endParaRPr>
          </a:p>
          <a:p>
            <a:pPr marL="1518920" marR="417830" indent="76200">
              <a:lnSpc>
                <a:spcPct val="125000"/>
              </a:lnSpc>
            </a:pPr>
            <a:r>
              <a:rPr dirty="0" sz="2400" spc="35">
                <a:latin typeface="Cambria"/>
                <a:cs typeface="Cambria"/>
              </a:rPr>
              <a:t>Stora </a:t>
            </a:r>
            <a:r>
              <a:rPr dirty="0" sz="2400" spc="-10">
                <a:latin typeface="Cambria"/>
                <a:cs typeface="Cambria"/>
              </a:rPr>
              <a:t>förändringar</a:t>
            </a:r>
            <a:r>
              <a:rPr dirty="0" sz="2400" spc="-5">
                <a:latin typeface="Cambria"/>
                <a:cs typeface="Cambria"/>
              </a:rPr>
              <a:t> </a:t>
            </a:r>
            <a:r>
              <a:rPr dirty="0" sz="2400" spc="-95">
                <a:latin typeface="Cambria"/>
                <a:cs typeface="Cambria"/>
              </a:rPr>
              <a:t>i </a:t>
            </a:r>
            <a:r>
              <a:rPr dirty="0" sz="2400" spc="-9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hela</a:t>
            </a:r>
            <a:r>
              <a:rPr dirty="0" sz="2400" spc="160">
                <a:latin typeface="Cambria"/>
                <a:cs typeface="Cambria"/>
              </a:rPr>
              <a:t> </a:t>
            </a:r>
            <a:r>
              <a:rPr dirty="0" sz="2400" spc="80">
                <a:latin typeface="Cambria"/>
                <a:cs typeface="Cambria"/>
              </a:rPr>
              <a:t>det</a:t>
            </a:r>
            <a:r>
              <a:rPr dirty="0" sz="2400" spc="160">
                <a:latin typeface="Cambria"/>
                <a:cs typeface="Cambria"/>
              </a:rPr>
              <a:t> </a:t>
            </a:r>
            <a:r>
              <a:rPr dirty="0" sz="2400" spc="45">
                <a:latin typeface="Cambria"/>
                <a:cs typeface="Cambria"/>
              </a:rPr>
              <a:t>ekonomiska </a:t>
            </a:r>
            <a:r>
              <a:rPr dirty="0" sz="2400" spc="50">
                <a:latin typeface="Cambria"/>
                <a:cs typeface="Cambria"/>
              </a:rPr>
              <a:t> </a:t>
            </a:r>
            <a:r>
              <a:rPr dirty="0" sz="2400" spc="80">
                <a:latin typeface="Cambria"/>
                <a:cs typeface="Cambria"/>
              </a:rPr>
              <a:t>systemet,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120">
                <a:latin typeface="Cambria"/>
                <a:cs typeface="Cambria"/>
              </a:rPr>
              <a:t>med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över- </a:t>
            </a:r>
            <a:r>
              <a:rPr dirty="0" sz="2400" spc="3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föring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-15">
                <a:latin typeface="Cambria"/>
                <a:cs typeface="Cambria"/>
              </a:rPr>
              <a:t>resurser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-15">
                <a:latin typeface="Cambria"/>
                <a:cs typeface="Cambria"/>
              </a:rPr>
              <a:t>från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den </a:t>
            </a:r>
            <a:r>
              <a:rPr dirty="0" sz="2400" spc="-55">
                <a:latin typeface="Cambria"/>
                <a:cs typeface="Cambria"/>
              </a:rPr>
              <a:t>rikare</a:t>
            </a:r>
            <a:r>
              <a:rPr dirty="0" sz="2400" spc="-50">
                <a:latin typeface="Cambria"/>
                <a:cs typeface="Cambria"/>
              </a:rPr>
              <a:t> </a:t>
            </a:r>
            <a:r>
              <a:rPr dirty="0" sz="2400" spc="-75">
                <a:latin typeface="Cambria"/>
                <a:cs typeface="Cambria"/>
              </a:rPr>
              <a:t>till</a:t>
            </a:r>
            <a:r>
              <a:rPr dirty="0" sz="2400" spc="-70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den </a:t>
            </a:r>
            <a:r>
              <a:rPr dirty="0" sz="2400" spc="8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fattigare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delen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</a:t>
            </a:r>
            <a:endParaRPr sz="2400">
              <a:latin typeface="Cambria"/>
              <a:cs typeface="Cambria"/>
            </a:endParaRPr>
          </a:p>
          <a:p>
            <a:pPr marL="107950" marR="457200">
              <a:lnSpc>
                <a:spcPct val="125000"/>
              </a:lnSpc>
            </a:pPr>
            <a:r>
              <a:rPr dirty="0" sz="2400" spc="25">
                <a:latin typeface="Cambria"/>
                <a:cs typeface="Cambria"/>
              </a:rPr>
              <a:t>världen.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70">
                <a:latin typeface="Cambria"/>
                <a:cs typeface="Cambria"/>
              </a:rPr>
              <a:t>Detta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-50">
                <a:latin typeface="Cambria"/>
                <a:cs typeface="Cambria"/>
              </a:rPr>
              <a:t>kräver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en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mycket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85">
                <a:latin typeface="Cambria"/>
                <a:cs typeface="Cambria"/>
              </a:rPr>
              <a:t>hög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grad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globalt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70">
                <a:latin typeface="Cambria"/>
                <a:cs typeface="Cambria"/>
              </a:rPr>
              <a:t>samarbete.</a:t>
            </a:r>
            <a:endParaRPr sz="2400">
              <a:latin typeface="Cambria"/>
              <a:cs typeface="Cambri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753832"/>
            <a:ext cx="7560309" cy="7605395"/>
            <a:chOff x="0" y="1753832"/>
            <a:chExt cx="7560309" cy="760539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3799" y="5490109"/>
              <a:ext cx="3427380" cy="4724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80285" y="1753832"/>
              <a:ext cx="2149932" cy="339517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9773" y="2848027"/>
              <a:ext cx="3130232" cy="30790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5333301"/>
              <a:ext cx="4335824" cy="40259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6294" y="6025426"/>
              <a:ext cx="3289300" cy="2362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66768" y="5931408"/>
            <a:ext cx="1426463" cy="122529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87335" y="1427992"/>
            <a:ext cx="6385560" cy="4222750"/>
            <a:chOff x="587335" y="1427992"/>
            <a:chExt cx="6385560" cy="42227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577" y="1437233"/>
              <a:ext cx="6366840" cy="420427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6577" y="1437233"/>
              <a:ext cx="6367145" cy="4204335"/>
            </a:xfrm>
            <a:custGeom>
              <a:avLst/>
              <a:gdLst/>
              <a:ahLst/>
              <a:cxnLst/>
              <a:rect l="l" t="t" r="r" b="b"/>
              <a:pathLst>
                <a:path w="6367145" h="4204335">
                  <a:moveTo>
                    <a:pt x="0" y="4204271"/>
                  </a:moveTo>
                  <a:lnTo>
                    <a:pt x="6366840" y="4204271"/>
                  </a:lnTo>
                  <a:lnTo>
                    <a:pt x="6366840" y="0"/>
                  </a:lnTo>
                  <a:lnTo>
                    <a:pt x="0" y="0"/>
                  </a:lnTo>
                  <a:lnTo>
                    <a:pt x="0" y="4204271"/>
                  </a:lnTo>
                  <a:close/>
                </a:path>
              </a:pathLst>
            </a:custGeom>
            <a:ln w="18483">
              <a:solidFill>
                <a:srgbClr val="4E342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691878" y="1376337"/>
            <a:ext cx="6149975" cy="4050029"/>
          </a:xfrm>
          <a:prstGeom prst="rect">
            <a:avLst/>
          </a:prstGeom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2400" spc="135">
                <a:latin typeface="Cambria"/>
                <a:cs typeface="Cambria"/>
              </a:rPr>
              <a:t>1.1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35">
                <a:latin typeface="Cambria"/>
                <a:cs typeface="Cambria"/>
              </a:rPr>
              <a:t>UTROTA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70">
                <a:latin typeface="Cambria"/>
                <a:cs typeface="Cambria"/>
              </a:rPr>
              <a:t>DEN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20">
                <a:latin typeface="Cambria"/>
                <a:cs typeface="Cambria"/>
              </a:rPr>
              <a:t>EXTREMA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35">
                <a:latin typeface="Cambria"/>
                <a:cs typeface="Cambria"/>
              </a:rPr>
              <a:t>FATTIGDOMEN</a:t>
            </a:r>
            <a:endParaRPr sz="2400">
              <a:latin typeface="Cambria"/>
              <a:cs typeface="Cambria"/>
            </a:endParaRPr>
          </a:p>
          <a:p>
            <a:pPr marL="12700" marR="741680">
              <a:lnSpc>
                <a:spcPts val="2590"/>
              </a:lnSpc>
              <a:spcBef>
                <a:spcPts val="835"/>
              </a:spcBef>
            </a:pPr>
            <a:r>
              <a:rPr dirty="0" sz="2400" spc="70">
                <a:latin typeface="Cambria"/>
                <a:cs typeface="Cambria"/>
              </a:rPr>
              <a:t>Senast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90">
                <a:latin typeface="Cambria"/>
                <a:cs typeface="Cambria"/>
              </a:rPr>
              <a:t>2030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avskaffa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den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35">
                <a:latin typeface="Cambria"/>
                <a:cs typeface="Cambria"/>
              </a:rPr>
              <a:t>extrema </a:t>
            </a:r>
            <a:r>
              <a:rPr dirty="0" sz="2400" spc="40">
                <a:latin typeface="Cambria"/>
                <a:cs typeface="Cambria"/>
              </a:rPr>
              <a:t> </a:t>
            </a:r>
            <a:r>
              <a:rPr dirty="0" sz="2400" spc="55">
                <a:latin typeface="Cambria"/>
                <a:cs typeface="Cambria"/>
              </a:rPr>
              <a:t>fattigdomen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för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15">
                <a:latin typeface="Cambria"/>
                <a:cs typeface="Cambria"/>
              </a:rPr>
              <a:t>alla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människor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överallt.</a:t>
            </a:r>
            <a:endParaRPr sz="2400">
              <a:latin typeface="Cambria"/>
              <a:cs typeface="Cambria"/>
            </a:endParaRPr>
          </a:p>
          <a:p>
            <a:pPr marL="12700" marR="5080">
              <a:lnSpc>
                <a:spcPts val="2590"/>
              </a:lnSpc>
              <a:spcBef>
                <a:spcPts val="800"/>
              </a:spcBef>
            </a:pPr>
            <a:r>
              <a:rPr dirty="0" sz="2400" spc="5">
                <a:latin typeface="Cambria"/>
                <a:cs typeface="Cambria"/>
              </a:rPr>
              <a:t>Fattigdom</a:t>
            </a:r>
            <a:r>
              <a:rPr dirty="0" sz="2400" spc="10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omfattar </a:t>
            </a:r>
            <a:r>
              <a:rPr dirty="0" sz="2400" spc="-30">
                <a:latin typeface="Cambria"/>
                <a:cs typeface="Cambria"/>
              </a:rPr>
              <a:t>fler</a:t>
            </a:r>
            <a:r>
              <a:rPr dirty="0" sz="2400" spc="-25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dimensioner </a:t>
            </a:r>
            <a:r>
              <a:rPr dirty="0" sz="2400" spc="40">
                <a:latin typeface="Cambria"/>
                <a:cs typeface="Cambria"/>
              </a:rPr>
              <a:t>än </a:t>
            </a:r>
            <a:r>
              <a:rPr dirty="0" sz="2400" spc="75">
                <a:latin typeface="Cambria"/>
                <a:cs typeface="Cambria"/>
              </a:rPr>
              <a:t>den </a:t>
            </a:r>
            <a:r>
              <a:rPr dirty="0" sz="2400" spc="80">
                <a:latin typeface="Cambria"/>
                <a:cs typeface="Cambria"/>
              </a:rPr>
              <a:t> </a:t>
            </a:r>
            <a:r>
              <a:rPr dirty="0" sz="2400" spc="60">
                <a:latin typeface="Cambria"/>
                <a:cs typeface="Cambria"/>
              </a:rPr>
              <a:t>ekonomiska.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Fattigdom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10">
                <a:latin typeface="Cambria"/>
                <a:cs typeface="Cambria"/>
              </a:rPr>
              <a:t>innebär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även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35">
                <a:latin typeface="Cambria"/>
                <a:cs typeface="Cambria"/>
              </a:rPr>
              <a:t>brist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på </a:t>
            </a:r>
            <a:r>
              <a:rPr dirty="0" sz="2400" spc="-509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frihet,</a:t>
            </a:r>
            <a:r>
              <a:rPr dirty="0" sz="2400" spc="2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inflytande, </a:t>
            </a:r>
            <a:r>
              <a:rPr dirty="0" sz="2400" spc="60">
                <a:latin typeface="Cambria"/>
                <a:cs typeface="Cambria"/>
              </a:rPr>
              <a:t>hälsa, </a:t>
            </a:r>
            <a:r>
              <a:rPr dirty="0" sz="2400" spc="-10">
                <a:latin typeface="Cambria"/>
                <a:cs typeface="Cambria"/>
              </a:rPr>
              <a:t>utbildning</a:t>
            </a:r>
            <a:r>
              <a:rPr dirty="0" sz="2400" spc="-5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110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säkerhet. </a:t>
            </a:r>
            <a:r>
              <a:rPr dirty="0" sz="2400" spc="90">
                <a:latin typeface="Cambria"/>
                <a:cs typeface="Cambria"/>
              </a:rPr>
              <a:t>Det </a:t>
            </a:r>
            <a:r>
              <a:rPr dirty="0" sz="2400" spc="-55">
                <a:latin typeface="Cambria"/>
                <a:cs typeface="Cambria"/>
              </a:rPr>
              <a:t>brukar</a:t>
            </a:r>
            <a:r>
              <a:rPr dirty="0" sz="2400" spc="-50">
                <a:latin typeface="Cambria"/>
                <a:cs typeface="Cambria"/>
              </a:rPr>
              <a:t> </a:t>
            </a:r>
            <a:r>
              <a:rPr dirty="0" sz="2400" spc="-15">
                <a:latin typeface="Cambria"/>
                <a:cs typeface="Cambria"/>
              </a:rPr>
              <a:t>kallas</a:t>
            </a:r>
            <a:r>
              <a:rPr dirty="0" sz="2400" spc="-10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för </a:t>
            </a:r>
            <a:r>
              <a:rPr dirty="0" sz="2400" spc="15">
                <a:latin typeface="Cambria"/>
                <a:cs typeface="Cambria"/>
              </a:rPr>
              <a:t>multi- </a:t>
            </a:r>
            <a:r>
              <a:rPr dirty="0" sz="2400" spc="20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dimensionell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70">
                <a:latin typeface="Cambria"/>
                <a:cs typeface="Cambria"/>
              </a:rPr>
              <a:t>fattigdom.</a:t>
            </a:r>
            <a:endParaRPr sz="2400">
              <a:latin typeface="Cambria"/>
              <a:cs typeface="Cambria"/>
            </a:endParaRPr>
          </a:p>
          <a:p>
            <a:pPr marL="12700" marR="405765">
              <a:lnSpc>
                <a:spcPts val="2590"/>
              </a:lnSpc>
              <a:spcBef>
                <a:spcPts val="800"/>
              </a:spcBef>
            </a:pPr>
            <a:r>
              <a:rPr dirty="0" sz="2400" spc="50">
                <a:latin typeface="Cambria"/>
                <a:cs typeface="Cambria"/>
              </a:rPr>
              <a:t>Idag </a:t>
            </a:r>
            <a:r>
              <a:rPr dirty="0" sz="2400" spc="-15">
                <a:latin typeface="Cambria"/>
                <a:cs typeface="Cambria"/>
              </a:rPr>
              <a:t>lever</a:t>
            </a:r>
            <a:r>
              <a:rPr dirty="0" sz="2400" spc="-10">
                <a:latin typeface="Cambria"/>
                <a:cs typeface="Cambria"/>
              </a:rPr>
              <a:t> </a:t>
            </a:r>
            <a:r>
              <a:rPr dirty="0" sz="2400" spc="135">
                <a:latin typeface="Cambria"/>
                <a:cs typeface="Cambria"/>
              </a:rPr>
              <a:t>1,3 </a:t>
            </a:r>
            <a:r>
              <a:rPr dirty="0" sz="2400" spc="-25">
                <a:latin typeface="Cambria"/>
                <a:cs typeface="Cambria"/>
              </a:rPr>
              <a:t>miljarder</a:t>
            </a:r>
            <a:r>
              <a:rPr dirty="0" sz="2400" spc="-20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människor </a:t>
            </a:r>
            <a:r>
              <a:rPr dirty="0" sz="2400" spc="-95">
                <a:latin typeface="Cambria"/>
                <a:cs typeface="Cambria"/>
              </a:rPr>
              <a:t>i </a:t>
            </a:r>
            <a:r>
              <a:rPr dirty="0" sz="2400" spc="-9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multidimensionell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55">
                <a:latin typeface="Cambria"/>
                <a:cs typeface="Cambria"/>
              </a:rPr>
              <a:t>fattigdom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90">
                <a:latin typeface="Cambria"/>
                <a:cs typeface="Cambria"/>
              </a:rPr>
              <a:t>dessa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-50">
                <a:latin typeface="Cambria"/>
                <a:cs typeface="Cambria"/>
              </a:rPr>
              <a:t>är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hälften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under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90">
                <a:latin typeface="Cambria"/>
                <a:cs typeface="Cambria"/>
              </a:rPr>
              <a:t>18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45">
                <a:latin typeface="Cambria"/>
                <a:cs typeface="Cambria"/>
              </a:rPr>
              <a:t>år.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6577" y="8032433"/>
            <a:ext cx="6366839" cy="204169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96577" y="8032433"/>
            <a:ext cx="6367145" cy="2042160"/>
          </a:xfrm>
          <a:prstGeom prst="rect">
            <a:avLst/>
          </a:prstGeom>
          <a:ln w="18483">
            <a:solidFill>
              <a:srgbClr val="4E342E"/>
            </a:solidFill>
          </a:ln>
        </p:spPr>
        <p:txBody>
          <a:bodyPr wrap="square" lIns="0" tIns="57785" rIns="0" bIns="0" rtlCol="0" vert="horz">
            <a:spAutoFit/>
          </a:bodyPr>
          <a:lstStyle/>
          <a:p>
            <a:pPr marL="107950" marR="935990">
              <a:lnSpc>
                <a:spcPts val="2590"/>
              </a:lnSpc>
              <a:spcBef>
                <a:spcPts val="455"/>
              </a:spcBef>
            </a:pPr>
            <a:r>
              <a:rPr dirty="0" sz="2400" spc="120">
                <a:latin typeface="Cambria"/>
                <a:cs typeface="Cambria"/>
              </a:rPr>
              <a:t>16.3 </a:t>
            </a:r>
            <a:r>
              <a:rPr dirty="0" sz="2400" spc="-5">
                <a:latin typeface="Cambria"/>
                <a:cs typeface="Cambria"/>
              </a:rPr>
              <a:t>FRÄMJA </a:t>
            </a:r>
            <a:r>
              <a:rPr dirty="0" sz="2400" spc="-30">
                <a:latin typeface="Cambria"/>
                <a:cs typeface="Cambria"/>
              </a:rPr>
              <a:t>RÄTTSSÄKERHET</a:t>
            </a:r>
            <a:r>
              <a:rPr dirty="0" sz="2400" spc="-25">
                <a:latin typeface="Cambria"/>
                <a:cs typeface="Cambria"/>
              </a:rPr>
              <a:t> </a:t>
            </a:r>
            <a:r>
              <a:rPr dirty="0" sz="2400" spc="275">
                <a:latin typeface="Cambria"/>
                <a:cs typeface="Cambria"/>
              </a:rPr>
              <a:t>OCH </a:t>
            </a:r>
            <a:r>
              <a:rPr dirty="0" sz="2400" spc="280">
                <a:latin typeface="Cambria"/>
                <a:cs typeface="Cambria"/>
              </a:rPr>
              <a:t> </a:t>
            </a:r>
            <a:r>
              <a:rPr dirty="0" sz="2400" spc="-30">
                <a:latin typeface="Cambria"/>
                <a:cs typeface="Cambria"/>
              </a:rPr>
              <a:t>SÄKERSTÄLL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45">
                <a:latin typeface="Cambria"/>
                <a:cs typeface="Cambria"/>
              </a:rPr>
              <a:t>TILLGÅNG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70">
                <a:latin typeface="Cambria"/>
                <a:cs typeface="Cambria"/>
              </a:rPr>
              <a:t>TILL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40">
                <a:latin typeface="Cambria"/>
                <a:cs typeface="Cambria"/>
              </a:rPr>
              <a:t>RÄTTVISA</a:t>
            </a:r>
            <a:endParaRPr sz="2400">
              <a:latin typeface="Cambria"/>
              <a:cs typeface="Cambria"/>
            </a:endParaRPr>
          </a:p>
          <a:p>
            <a:pPr marL="107950" marR="890905">
              <a:lnSpc>
                <a:spcPts val="2590"/>
              </a:lnSpc>
              <a:spcBef>
                <a:spcPts val="800"/>
              </a:spcBef>
            </a:pPr>
            <a:r>
              <a:rPr dirty="0" sz="2400" spc="-65">
                <a:latin typeface="Cambria"/>
                <a:cs typeface="Cambria"/>
              </a:rPr>
              <a:t>Främja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rättssäkerheten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på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nationell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-509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internationell</a:t>
            </a:r>
            <a:r>
              <a:rPr dirty="0" sz="2400">
                <a:latin typeface="Cambria"/>
                <a:cs typeface="Cambria"/>
              </a:rPr>
              <a:t> </a:t>
            </a:r>
            <a:r>
              <a:rPr dirty="0" sz="2400" spc="-15">
                <a:latin typeface="Cambria"/>
                <a:cs typeface="Cambria"/>
              </a:rPr>
              <a:t>nivå</a:t>
            </a:r>
            <a:r>
              <a:rPr dirty="0" sz="2400" spc="-10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samt </a:t>
            </a:r>
            <a:r>
              <a:rPr dirty="0" sz="2400" spc="5">
                <a:latin typeface="Cambria"/>
                <a:cs typeface="Cambria"/>
              </a:rPr>
              <a:t>säkerställa</a:t>
            </a:r>
            <a:r>
              <a:rPr dirty="0" sz="2400" spc="10">
                <a:latin typeface="Cambria"/>
                <a:cs typeface="Cambria"/>
              </a:rPr>
              <a:t> </a:t>
            </a:r>
            <a:r>
              <a:rPr dirty="0" sz="2400" spc="-55">
                <a:latin typeface="Cambria"/>
                <a:cs typeface="Cambria"/>
              </a:rPr>
              <a:t>lika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tillgång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75">
                <a:latin typeface="Cambria"/>
                <a:cs typeface="Cambria"/>
              </a:rPr>
              <a:t>till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10">
                <a:latin typeface="Cambria"/>
                <a:cs typeface="Cambria"/>
              </a:rPr>
              <a:t>rättvisa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för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alla.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6974" y="698799"/>
            <a:ext cx="6409689" cy="43496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22343" y="7242047"/>
            <a:ext cx="2115311" cy="5913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7052" y="4879787"/>
            <a:ext cx="6386195" cy="5434965"/>
            <a:chOff x="587052" y="4879787"/>
            <a:chExt cx="6386195" cy="5434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6577" y="4889312"/>
              <a:ext cx="6366840" cy="54155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6577" y="4889312"/>
              <a:ext cx="6367145" cy="5415915"/>
            </a:xfrm>
            <a:custGeom>
              <a:avLst/>
              <a:gdLst/>
              <a:ahLst/>
              <a:cxnLst/>
              <a:rect l="l" t="t" r="r" b="b"/>
              <a:pathLst>
                <a:path w="6367145" h="5415915">
                  <a:moveTo>
                    <a:pt x="0" y="5415508"/>
                  </a:moveTo>
                  <a:lnTo>
                    <a:pt x="6366840" y="5415508"/>
                  </a:lnTo>
                  <a:lnTo>
                    <a:pt x="6366840" y="0"/>
                  </a:lnTo>
                  <a:lnTo>
                    <a:pt x="0" y="0"/>
                  </a:lnTo>
                  <a:lnTo>
                    <a:pt x="0" y="5415508"/>
                  </a:lnTo>
                  <a:close/>
                </a:path>
              </a:pathLst>
            </a:custGeom>
            <a:ln w="18483">
              <a:solidFill>
                <a:srgbClr val="4E342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691878" y="4893170"/>
            <a:ext cx="6176010" cy="519938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 spc="-55">
                <a:latin typeface="Cambria"/>
                <a:cs typeface="Cambria"/>
              </a:rPr>
              <a:t>Kurvan</a:t>
            </a:r>
            <a:r>
              <a:rPr dirty="0" sz="2400" spc="-50">
                <a:latin typeface="Cambria"/>
                <a:cs typeface="Cambria"/>
              </a:rPr>
              <a:t> </a:t>
            </a:r>
            <a:r>
              <a:rPr dirty="0" sz="2400" spc="-35">
                <a:latin typeface="Cambria"/>
                <a:cs typeface="Cambria"/>
              </a:rPr>
              <a:t>visar</a:t>
            </a:r>
            <a:r>
              <a:rPr dirty="0" sz="2400" spc="-30">
                <a:latin typeface="Cambria"/>
                <a:cs typeface="Cambria"/>
              </a:rPr>
              <a:t> </a:t>
            </a:r>
            <a:r>
              <a:rPr dirty="0" sz="2400" spc="35">
                <a:latin typeface="Cambria"/>
                <a:cs typeface="Cambria"/>
              </a:rPr>
              <a:t>ackumulerade </a:t>
            </a:r>
            <a:r>
              <a:rPr dirty="0" sz="2400" spc="10">
                <a:latin typeface="Cambria"/>
                <a:cs typeface="Cambria"/>
              </a:rPr>
              <a:t>inkomstökningar </a:t>
            </a:r>
            <a:r>
              <a:rPr dirty="0" sz="2400" spc="1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för</a:t>
            </a:r>
            <a:r>
              <a:rPr dirty="0" sz="2400" spc="5">
                <a:latin typeface="Cambria"/>
                <a:cs typeface="Cambria"/>
              </a:rPr>
              <a:t> </a:t>
            </a:r>
            <a:r>
              <a:rPr dirty="0" sz="2400" spc="-10">
                <a:latin typeface="Cambria"/>
                <a:cs typeface="Cambria"/>
              </a:rPr>
              <a:t>olika</a:t>
            </a:r>
            <a:r>
              <a:rPr dirty="0" sz="2400" spc="-5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inkomstgrupper </a:t>
            </a:r>
            <a:r>
              <a:rPr dirty="0" sz="2400" spc="-95">
                <a:latin typeface="Cambria"/>
                <a:cs typeface="Cambria"/>
              </a:rPr>
              <a:t>i</a:t>
            </a:r>
            <a:r>
              <a:rPr dirty="0" sz="2400" spc="-90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världen</a:t>
            </a:r>
            <a:r>
              <a:rPr dirty="0" sz="2400" spc="515">
                <a:latin typeface="Cambria"/>
                <a:cs typeface="Cambria"/>
              </a:rPr>
              <a:t> </a:t>
            </a:r>
            <a:r>
              <a:rPr dirty="0" sz="2400" spc="100">
                <a:latin typeface="Cambria"/>
                <a:cs typeface="Cambria"/>
              </a:rPr>
              <a:t>1988- </a:t>
            </a:r>
            <a:r>
              <a:rPr dirty="0" sz="2400" spc="105">
                <a:latin typeface="Cambria"/>
                <a:cs typeface="Cambria"/>
              </a:rPr>
              <a:t> </a:t>
            </a:r>
            <a:r>
              <a:rPr dirty="0" sz="2400" spc="90">
                <a:latin typeface="Cambria"/>
                <a:cs typeface="Cambria"/>
              </a:rPr>
              <a:t>2008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95">
                <a:latin typeface="Cambria"/>
                <a:cs typeface="Cambria"/>
              </a:rPr>
              <a:t>på </a:t>
            </a:r>
            <a:r>
              <a:rPr dirty="0" sz="2400" spc="80">
                <a:latin typeface="Cambria"/>
                <a:cs typeface="Cambria"/>
              </a:rPr>
              <a:t>så </a:t>
            </a:r>
            <a:r>
              <a:rPr dirty="0" sz="2400" spc="-25">
                <a:latin typeface="Cambria"/>
                <a:cs typeface="Cambria"/>
              </a:rPr>
              <a:t>vis</a:t>
            </a:r>
            <a:r>
              <a:rPr dirty="0" sz="2400" spc="-20">
                <a:latin typeface="Cambria"/>
                <a:cs typeface="Cambria"/>
              </a:rPr>
              <a:t> </a:t>
            </a:r>
            <a:r>
              <a:rPr dirty="0" sz="2400" spc="70">
                <a:latin typeface="Cambria"/>
                <a:cs typeface="Cambria"/>
              </a:rPr>
              <a:t>vem </a:t>
            </a:r>
            <a:r>
              <a:rPr dirty="0" sz="2400" spc="120">
                <a:latin typeface="Cambria"/>
                <a:cs typeface="Cambria"/>
              </a:rPr>
              <a:t>som </a:t>
            </a:r>
            <a:r>
              <a:rPr dirty="0" sz="2400" spc="-20">
                <a:latin typeface="Cambria"/>
                <a:cs typeface="Cambria"/>
              </a:rPr>
              <a:t>vunnit</a:t>
            </a:r>
            <a:r>
              <a:rPr dirty="0" sz="2400" spc="-15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70">
                <a:latin typeface="Cambria"/>
                <a:cs typeface="Cambria"/>
              </a:rPr>
              <a:t>vem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120">
                <a:latin typeface="Cambria"/>
                <a:cs typeface="Cambria"/>
              </a:rPr>
              <a:t>som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förlorat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på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globaliseringen.</a:t>
            </a:r>
            <a:endParaRPr sz="2400">
              <a:latin typeface="Cambria"/>
              <a:cs typeface="Cambria"/>
            </a:endParaRPr>
          </a:p>
          <a:p>
            <a:pPr marL="12700" marR="30480">
              <a:lnSpc>
                <a:spcPts val="2590"/>
              </a:lnSpc>
              <a:spcBef>
                <a:spcPts val="800"/>
              </a:spcBef>
            </a:pPr>
            <a:r>
              <a:rPr dirty="0" sz="2400" spc="130">
                <a:latin typeface="Cambria"/>
                <a:cs typeface="Cambria"/>
              </a:rPr>
              <a:t>De </a:t>
            </a:r>
            <a:r>
              <a:rPr dirty="0" sz="2400" spc="-15">
                <a:latin typeface="Cambria"/>
                <a:cs typeface="Cambria"/>
              </a:rPr>
              <a:t>relativa</a:t>
            </a:r>
            <a:r>
              <a:rPr dirty="0" sz="2400" spc="-10">
                <a:latin typeface="Cambria"/>
                <a:cs typeface="Cambria"/>
              </a:rPr>
              <a:t> </a:t>
            </a:r>
            <a:r>
              <a:rPr dirty="0" sz="2400" spc="-15">
                <a:latin typeface="Cambria"/>
                <a:cs typeface="Cambria"/>
              </a:rPr>
              <a:t>förlorarna</a:t>
            </a:r>
            <a:r>
              <a:rPr dirty="0" sz="2400" spc="-10">
                <a:latin typeface="Cambria"/>
                <a:cs typeface="Cambria"/>
              </a:rPr>
              <a:t> </a:t>
            </a:r>
            <a:r>
              <a:rPr dirty="0" sz="2400" spc="-50">
                <a:latin typeface="Cambria"/>
                <a:cs typeface="Cambria"/>
              </a:rPr>
              <a:t>är</a:t>
            </a:r>
            <a:r>
              <a:rPr dirty="0" sz="2400" spc="-45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arbetar-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110">
                <a:latin typeface="Cambria"/>
                <a:cs typeface="Cambria"/>
              </a:rPr>
              <a:t> </a:t>
            </a:r>
            <a:r>
              <a:rPr dirty="0" sz="2400" spc="45">
                <a:latin typeface="Cambria"/>
                <a:cs typeface="Cambria"/>
              </a:rPr>
              <a:t>medelklassen </a:t>
            </a:r>
            <a:r>
              <a:rPr dirty="0" sz="2400" spc="-95">
                <a:latin typeface="Cambria"/>
                <a:cs typeface="Cambria"/>
              </a:rPr>
              <a:t>i</a:t>
            </a:r>
            <a:r>
              <a:rPr dirty="0" sz="2400" spc="-90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Nord, </a:t>
            </a:r>
            <a:r>
              <a:rPr dirty="0" sz="2400" spc="-70">
                <a:latin typeface="Cambria"/>
                <a:cs typeface="Cambria"/>
              </a:rPr>
              <a:t>vi</a:t>
            </a:r>
            <a:r>
              <a:rPr dirty="0" sz="2400" spc="-65">
                <a:latin typeface="Cambria"/>
                <a:cs typeface="Cambria"/>
              </a:rPr>
              <a:t> </a:t>
            </a:r>
            <a:r>
              <a:rPr dirty="0" sz="2400" spc="120">
                <a:latin typeface="Cambria"/>
                <a:cs typeface="Cambria"/>
              </a:rPr>
              <a:t>som </a:t>
            </a:r>
            <a:r>
              <a:rPr dirty="0" sz="2400" spc="-45">
                <a:latin typeface="Cambria"/>
                <a:cs typeface="Cambria"/>
              </a:rPr>
              <a:t>tillhör</a:t>
            </a:r>
            <a:r>
              <a:rPr dirty="0" sz="2400" spc="-40">
                <a:latin typeface="Cambria"/>
                <a:cs typeface="Cambria"/>
              </a:rPr>
              <a:t> </a:t>
            </a:r>
            <a:r>
              <a:rPr dirty="0" sz="2400" spc="114">
                <a:latin typeface="Cambria"/>
                <a:cs typeface="Cambria"/>
              </a:rPr>
              <a:t>de </a:t>
            </a:r>
            <a:r>
              <a:rPr dirty="0" sz="2400" spc="40">
                <a:latin typeface="Cambria"/>
                <a:cs typeface="Cambria"/>
              </a:rPr>
              <a:t>näst </a:t>
            </a:r>
            <a:r>
              <a:rPr dirty="0" sz="2400" spc="45">
                <a:latin typeface="Cambria"/>
                <a:cs typeface="Cambria"/>
              </a:rPr>
              <a:t> </a:t>
            </a:r>
            <a:r>
              <a:rPr dirty="0" sz="2400" spc="-10">
                <a:latin typeface="Cambria"/>
                <a:cs typeface="Cambria"/>
              </a:rPr>
              <a:t>rikaste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10">
                <a:latin typeface="Cambria"/>
                <a:cs typeface="Cambria"/>
              </a:rPr>
              <a:t>skikten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95">
                <a:latin typeface="Cambria"/>
                <a:cs typeface="Cambria"/>
              </a:rPr>
              <a:t>i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världen.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20">
                <a:latin typeface="Cambria"/>
                <a:cs typeface="Cambria"/>
              </a:rPr>
              <a:t>Våra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inkomster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85">
                <a:latin typeface="Cambria"/>
                <a:cs typeface="Cambria"/>
              </a:rPr>
              <a:t>stod </a:t>
            </a:r>
            <a:r>
              <a:rPr dirty="0" sz="2400" spc="-509">
                <a:latin typeface="Cambria"/>
                <a:cs typeface="Cambria"/>
              </a:rPr>
              <a:t> </a:t>
            </a:r>
            <a:r>
              <a:rPr dirty="0" sz="2400" spc="-45">
                <a:latin typeface="Cambria"/>
                <a:cs typeface="Cambria"/>
              </a:rPr>
              <a:t>still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25">
                <a:latin typeface="Cambria"/>
                <a:cs typeface="Cambria"/>
              </a:rPr>
              <a:t>eller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ökade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mycket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35">
                <a:latin typeface="Cambria"/>
                <a:cs typeface="Cambria"/>
              </a:rPr>
              <a:t>måttligt.</a:t>
            </a:r>
            <a:endParaRPr sz="2400">
              <a:latin typeface="Cambria"/>
              <a:cs typeface="Cambria"/>
            </a:endParaRPr>
          </a:p>
          <a:p>
            <a:pPr marL="12700" marR="375920">
              <a:lnSpc>
                <a:spcPts val="2590"/>
              </a:lnSpc>
              <a:spcBef>
                <a:spcPts val="800"/>
              </a:spcBef>
            </a:pPr>
            <a:r>
              <a:rPr dirty="0" sz="2400" spc="85">
                <a:latin typeface="Cambria"/>
                <a:cs typeface="Cambria"/>
              </a:rPr>
              <a:t>Den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stora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ryggpuckeln,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20">
                <a:latin typeface="Cambria"/>
                <a:cs typeface="Cambria"/>
              </a:rPr>
              <a:t>som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55">
                <a:latin typeface="Cambria"/>
                <a:cs typeface="Cambria"/>
              </a:rPr>
              <a:t>sett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sina </a:t>
            </a:r>
            <a:r>
              <a:rPr dirty="0" sz="2400" spc="2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inkomster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öka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120">
                <a:latin typeface="Cambria"/>
                <a:cs typeface="Cambria"/>
              </a:rPr>
              <a:t>med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100">
                <a:latin typeface="Cambria"/>
                <a:cs typeface="Cambria"/>
              </a:rPr>
              <a:t>60-80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procent,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utgörs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</a:t>
            </a:r>
            <a:r>
              <a:rPr dirty="0" sz="2400" spc="20">
                <a:latin typeface="Cambria"/>
                <a:cs typeface="Cambria"/>
              </a:rPr>
              <a:t> </a:t>
            </a:r>
            <a:r>
              <a:rPr dirty="0" sz="2400" spc="114">
                <a:latin typeface="Cambria"/>
                <a:cs typeface="Cambria"/>
              </a:rPr>
              <a:t>de </a:t>
            </a:r>
            <a:r>
              <a:rPr dirty="0" sz="2400" spc="30">
                <a:latin typeface="Cambria"/>
                <a:cs typeface="Cambria"/>
              </a:rPr>
              <a:t>globala </a:t>
            </a:r>
            <a:r>
              <a:rPr dirty="0" sz="2400" spc="45">
                <a:latin typeface="Cambria"/>
                <a:cs typeface="Cambria"/>
              </a:rPr>
              <a:t>medelinkomsttagarna, </a:t>
            </a:r>
            <a:r>
              <a:rPr dirty="0" sz="2400" spc="50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framförallt </a:t>
            </a:r>
            <a:r>
              <a:rPr dirty="0" sz="2400" spc="-95">
                <a:latin typeface="Cambria"/>
                <a:cs typeface="Cambria"/>
              </a:rPr>
              <a:t>i</a:t>
            </a:r>
            <a:r>
              <a:rPr dirty="0" sz="2400" spc="-90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Asien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-95">
                <a:latin typeface="Cambria"/>
                <a:cs typeface="Cambria"/>
              </a:rPr>
              <a:t>i</a:t>
            </a:r>
            <a:r>
              <a:rPr dirty="0" sz="2400" spc="-9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synnerhet </a:t>
            </a:r>
            <a:r>
              <a:rPr dirty="0" sz="2400" spc="-95">
                <a:latin typeface="Cambria"/>
                <a:cs typeface="Cambria"/>
              </a:rPr>
              <a:t>i</a:t>
            </a:r>
            <a:r>
              <a:rPr dirty="0" sz="2400" spc="-90">
                <a:latin typeface="Cambria"/>
                <a:cs typeface="Cambria"/>
              </a:rPr>
              <a:t> </a:t>
            </a:r>
            <a:r>
              <a:rPr dirty="0" sz="2400" spc="-35">
                <a:latin typeface="Cambria"/>
                <a:cs typeface="Cambria"/>
              </a:rPr>
              <a:t>Kina</a:t>
            </a:r>
            <a:r>
              <a:rPr dirty="0" sz="2400" spc="-30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– </a:t>
            </a:r>
            <a:r>
              <a:rPr dirty="0" sz="2400" spc="5">
                <a:latin typeface="Cambria"/>
                <a:cs typeface="Cambria"/>
              </a:rPr>
              <a:t> </a:t>
            </a:r>
            <a:r>
              <a:rPr dirty="0" sz="2400" spc="35">
                <a:latin typeface="Cambria"/>
                <a:cs typeface="Cambria"/>
              </a:rPr>
              <a:t>förmodligen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den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10">
                <a:latin typeface="Cambria"/>
                <a:cs typeface="Cambria"/>
              </a:rPr>
              <a:t>enskilt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största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110">
                <a:latin typeface="Cambria"/>
                <a:cs typeface="Cambria"/>
              </a:rPr>
              <a:t> </a:t>
            </a:r>
            <a:r>
              <a:rPr dirty="0" sz="2400" spc="55">
                <a:latin typeface="Cambria"/>
                <a:cs typeface="Cambria"/>
              </a:rPr>
              <a:t>snabbaste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25">
                <a:latin typeface="Cambria"/>
                <a:cs typeface="Cambria"/>
              </a:rPr>
              <a:t>välståndsökningen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-95">
                <a:latin typeface="Cambria"/>
                <a:cs typeface="Cambria"/>
              </a:rPr>
              <a:t>i </a:t>
            </a:r>
            <a:r>
              <a:rPr dirty="0" sz="2400" spc="-9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mänsklighetens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historia.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8801" y="485914"/>
            <a:ext cx="5546268" cy="44034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6561" y="567855"/>
            <a:ext cx="5665558" cy="10386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3015" y="3644239"/>
            <a:ext cx="5623204" cy="14595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8831" y="1763509"/>
            <a:ext cx="5546928" cy="174694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00153" y="5559277"/>
            <a:ext cx="6932930" cy="4339590"/>
            <a:chOff x="300153" y="5559277"/>
            <a:chExt cx="6932930" cy="4339590"/>
          </a:xfrm>
        </p:grpSpPr>
        <p:sp>
          <p:nvSpPr>
            <p:cNvPr id="6" name="object 6"/>
            <p:cNvSpPr/>
            <p:nvPr/>
          </p:nvSpPr>
          <p:spPr>
            <a:xfrm>
              <a:off x="338959" y="5598082"/>
              <a:ext cx="6855459" cy="4262120"/>
            </a:xfrm>
            <a:custGeom>
              <a:avLst/>
              <a:gdLst/>
              <a:ahLst/>
              <a:cxnLst/>
              <a:rect l="l" t="t" r="r" b="b"/>
              <a:pathLst>
                <a:path w="6855459" h="4262120">
                  <a:moveTo>
                    <a:pt x="6855218" y="0"/>
                  </a:moveTo>
                  <a:lnTo>
                    <a:pt x="0" y="0"/>
                  </a:lnTo>
                  <a:lnTo>
                    <a:pt x="0" y="4261523"/>
                  </a:lnTo>
                  <a:lnTo>
                    <a:pt x="6855218" y="4261523"/>
                  </a:lnTo>
                  <a:lnTo>
                    <a:pt x="6855218" y="0"/>
                  </a:lnTo>
                  <a:close/>
                </a:path>
              </a:pathLst>
            </a:custGeom>
            <a:solidFill>
              <a:srgbClr val="FFF3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38959" y="5598082"/>
              <a:ext cx="6855459" cy="4262120"/>
            </a:xfrm>
            <a:custGeom>
              <a:avLst/>
              <a:gdLst/>
              <a:ahLst/>
              <a:cxnLst/>
              <a:rect l="l" t="t" r="r" b="b"/>
              <a:pathLst>
                <a:path w="6855459" h="4262120">
                  <a:moveTo>
                    <a:pt x="0" y="4261523"/>
                  </a:moveTo>
                  <a:lnTo>
                    <a:pt x="6855218" y="4261523"/>
                  </a:lnTo>
                  <a:lnTo>
                    <a:pt x="6855218" y="0"/>
                  </a:lnTo>
                  <a:lnTo>
                    <a:pt x="0" y="0"/>
                  </a:lnTo>
                  <a:lnTo>
                    <a:pt x="0" y="4261523"/>
                  </a:lnTo>
                  <a:close/>
                </a:path>
              </a:pathLst>
            </a:custGeom>
            <a:ln w="77610">
              <a:solidFill>
                <a:srgbClr val="F712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529459" y="5702122"/>
            <a:ext cx="6421755" cy="3681729"/>
          </a:xfrm>
          <a:prstGeom prst="rect">
            <a:avLst/>
          </a:prstGeom>
        </p:spPr>
        <p:txBody>
          <a:bodyPr wrap="square" lIns="0" tIns="65405" rIns="0" bIns="0" rtlCol="0" vert="horz">
            <a:spAutoFit/>
          </a:bodyPr>
          <a:lstStyle/>
          <a:p>
            <a:pPr marL="241300" marR="716280" indent="-228600">
              <a:lnSpc>
                <a:spcPts val="2480"/>
              </a:lnSpc>
              <a:spcBef>
                <a:spcPts val="515"/>
              </a:spcBef>
              <a:buChar char="•"/>
              <a:tabLst>
                <a:tab pos="241300" algn="l"/>
              </a:tabLst>
            </a:pPr>
            <a:r>
              <a:rPr dirty="0" sz="2400" spc="-5">
                <a:latin typeface="Arial MT"/>
                <a:cs typeface="Arial MT"/>
              </a:rPr>
              <a:t>Världens 2153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miljardärer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har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större 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förmögenhet än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4,6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miljarder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15">
                <a:latin typeface="Arial MT"/>
                <a:cs typeface="Arial MT"/>
              </a:rPr>
              <a:t>människor.</a:t>
            </a:r>
            <a:endParaRPr sz="2400">
              <a:latin typeface="Arial MT"/>
              <a:cs typeface="Arial MT"/>
            </a:endParaRPr>
          </a:p>
          <a:p>
            <a:pPr marL="241300" marR="717550" indent="-228600">
              <a:lnSpc>
                <a:spcPts val="2480"/>
              </a:lnSpc>
              <a:spcBef>
                <a:spcPts val="1195"/>
              </a:spcBef>
              <a:buChar char="•"/>
              <a:tabLst>
                <a:tab pos="241300" algn="l"/>
              </a:tabLst>
            </a:pPr>
            <a:r>
              <a:rPr dirty="0" sz="2400" spc="-5">
                <a:latin typeface="Arial MT"/>
                <a:cs typeface="Arial MT"/>
              </a:rPr>
              <a:t>Antalet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miljardärer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har</a:t>
            </a:r>
            <a:r>
              <a:rPr dirty="0" sz="2400" spc="1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fördubblats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under </a:t>
            </a:r>
            <a:r>
              <a:rPr dirty="0" sz="2400" spc="-65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det senaste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decenniet.</a:t>
            </a:r>
            <a:endParaRPr sz="2400">
              <a:latin typeface="Arial MT"/>
              <a:cs typeface="Arial MT"/>
            </a:endParaRPr>
          </a:p>
          <a:p>
            <a:pPr marL="241300" marR="5080" indent="-228600">
              <a:lnSpc>
                <a:spcPts val="2480"/>
              </a:lnSpc>
              <a:spcBef>
                <a:spcPts val="1200"/>
              </a:spcBef>
              <a:buChar char="•"/>
              <a:tabLst>
                <a:tab pos="241300" algn="l"/>
                <a:tab pos="3460115" algn="l"/>
              </a:tabLst>
            </a:pPr>
            <a:r>
              <a:rPr dirty="0" sz="2400" spc="-5">
                <a:latin typeface="Arial MT"/>
                <a:cs typeface="Arial MT"/>
              </a:rPr>
              <a:t>De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22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rikaste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männen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har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större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förmögenhet </a:t>
            </a:r>
            <a:r>
              <a:rPr dirty="0" sz="2400" spc="-65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än</a:t>
            </a:r>
            <a:r>
              <a:rPr dirty="0" sz="2400" spc="1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alla</a:t>
            </a:r>
            <a:r>
              <a:rPr dirty="0" sz="2400" spc="1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kvinnor</a:t>
            </a:r>
            <a:r>
              <a:rPr dirty="0" sz="2400" spc="1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i</a:t>
            </a:r>
            <a:r>
              <a:rPr dirty="0" sz="2400" spc="-12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Afrika.	(Enligt FN finns det 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326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miljoner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kvinnor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som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är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20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år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eller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30">
                <a:latin typeface="Arial MT"/>
                <a:cs typeface="Arial MT"/>
              </a:rPr>
              <a:t>mer.)</a:t>
            </a:r>
            <a:endParaRPr sz="2400">
              <a:latin typeface="Arial MT"/>
              <a:cs typeface="Arial MT"/>
            </a:endParaRPr>
          </a:p>
          <a:p>
            <a:pPr marL="241300" marR="191135" indent="-228600">
              <a:lnSpc>
                <a:spcPts val="2480"/>
              </a:lnSpc>
              <a:spcBef>
                <a:spcPts val="1195"/>
              </a:spcBef>
              <a:buChar char="•"/>
              <a:tabLst>
                <a:tab pos="241300" algn="l"/>
              </a:tabLst>
            </a:pPr>
            <a:r>
              <a:rPr dirty="0" sz="2400" spc="-5">
                <a:latin typeface="Arial MT"/>
                <a:cs typeface="Arial MT"/>
              </a:rPr>
              <a:t>Värdet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av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det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obetalda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vårdnadsarbetet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av 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kvinnor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i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hela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världen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som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är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15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år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eller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mer </a:t>
            </a:r>
            <a:r>
              <a:rPr dirty="0" sz="2400" spc="-65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kan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uppskattas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till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över</a:t>
            </a:r>
            <a:r>
              <a:rPr dirty="0" sz="2400" spc="1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$10,8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triljoner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per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0">
                <a:latin typeface="Arial MT"/>
                <a:cs typeface="Arial MT"/>
              </a:rPr>
              <a:t>år.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434" y="533038"/>
            <a:ext cx="6309004" cy="372512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66729" y="4464401"/>
            <a:ext cx="6826884" cy="5548630"/>
            <a:chOff x="366729" y="4464401"/>
            <a:chExt cx="6826884" cy="5548630"/>
          </a:xfrm>
        </p:grpSpPr>
        <p:sp>
          <p:nvSpPr>
            <p:cNvPr id="4" name="object 4"/>
            <p:cNvSpPr/>
            <p:nvPr/>
          </p:nvSpPr>
          <p:spPr>
            <a:xfrm>
              <a:off x="405535" y="4503207"/>
              <a:ext cx="6749415" cy="5470525"/>
            </a:xfrm>
            <a:custGeom>
              <a:avLst/>
              <a:gdLst/>
              <a:ahLst/>
              <a:cxnLst/>
              <a:rect l="l" t="t" r="r" b="b"/>
              <a:pathLst>
                <a:path w="6749415" h="5470525">
                  <a:moveTo>
                    <a:pt x="6748932" y="0"/>
                  </a:moveTo>
                  <a:lnTo>
                    <a:pt x="0" y="0"/>
                  </a:lnTo>
                  <a:lnTo>
                    <a:pt x="0" y="5470486"/>
                  </a:lnTo>
                  <a:lnTo>
                    <a:pt x="6748932" y="5470486"/>
                  </a:lnTo>
                  <a:lnTo>
                    <a:pt x="6748932" y="0"/>
                  </a:lnTo>
                  <a:close/>
                </a:path>
              </a:pathLst>
            </a:custGeom>
            <a:solidFill>
              <a:srgbClr val="FFFD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05535" y="4503207"/>
              <a:ext cx="6749415" cy="5470525"/>
            </a:xfrm>
            <a:custGeom>
              <a:avLst/>
              <a:gdLst/>
              <a:ahLst/>
              <a:cxnLst/>
              <a:rect l="l" t="t" r="r" b="b"/>
              <a:pathLst>
                <a:path w="6749415" h="5470525">
                  <a:moveTo>
                    <a:pt x="0" y="5470486"/>
                  </a:moveTo>
                  <a:lnTo>
                    <a:pt x="6748932" y="5470486"/>
                  </a:lnTo>
                  <a:lnTo>
                    <a:pt x="6748932" y="0"/>
                  </a:lnTo>
                  <a:lnTo>
                    <a:pt x="0" y="0"/>
                  </a:lnTo>
                  <a:lnTo>
                    <a:pt x="0" y="5470486"/>
                  </a:lnTo>
                  <a:close/>
                </a:path>
              </a:pathLst>
            </a:custGeom>
            <a:ln w="77610">
              <a:solidFill>
                <a:srgbClr val="F7121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596035" y="4607242"/>
            <a:ext cx="6361430" cy="4788535"/>
          </a:xfrm>
          <a:prstGeom prst="rect">
            <a:avLst/>
          </a:prstGeom>
        </p:spPr>
        <p:txBody>
          <a:bodyPr wrap="square" lIns="0" tIns="65405" rIns="0" bIns="0" rtlCol="0" vert="horz">
            <a:spAutoFit/>
          </a:bodyPr>
          <a:lstStyle/>
          <a:p>
            <a:pPr marL="12700" marR="123189">
              <a:lnSpc>
                <a:spcPts val="2480"/>
              </a:lnSpc>
              <a:spcBef>
                <a:spcPts val="515"/>
              </a:spcBef>
            </a:pPr>
            <a:r>
              <a:rPr dirty="0" sz="2400" spc="-5" b="1" i="1">
                <a:latin typeface="Arial"/>
                <a:cs typeface="Arial"/>
              </a:rPr>
              <a:t>Mänsklighetens kollektiva</a:t>
            </a:r>
            <a:r>
              <a:rPr dirty="0" sz="2400" b="1" i="1">
                <a:latin typeface="Arial"/>
                <a:cs typeface="Arial"/>
              </a:rPr>
              <a:t> </a:t>
            </a:r>
            <a:r>
              <a:rPr dirty="0" sz="2400" spc="-5" b="1" i="1">
                <a:latin typeface="Arial"/>
                <a:cs typeface="Arial"/>
              </a:rPr>
              <a:t>liv</a:t>
            </a:r>
            <a:r>
              <a:rPr dirty="0" sz="2400" b="1" i="1">
                <a:latin typeface="Arial"/>
                <a:cs typeface="Arial"/>
              </a:rPr>
              <a:t> </a:t>
            </a:r>
            <a:r>
              <a:rPr dirty="0" sz="2400" spc="-5" b="1" i="1">
                <a:latin typeface="Arial"/>
                <a:cs typeface="Arial"/>
              </a:rPr>
              <a:t>lider</a:t>
            </a:r>
            <a:r>
              <a:rPr dirty="0" sz="2400" b="1" i="1">
                <a:latin typeface="Arial"/>
                <a:cs typeface="Arial"/>
              </a:rPr>
              <a:t> </a:t>
            </a:r>
            <a:r>
              <a:rPr dirty="0" sz="2400" spc="-5">
                <a:latin typeface="Arial MT"/>
                <a:cs typeface="Arial MT"/>
              </a:rPr>
              <a:t>när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varje </a:t>
            </a:r>
            <a:r>
              <a:rPr dirty="0" sz="2400" spc="-65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grupp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tänker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på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sitt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...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isolerat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från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sina 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grannars eller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strävar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efter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ekonomisk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vinst 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utan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att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bry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sig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om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hur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naturmiljön,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som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förser </a:t>
            </a:r>
            <a:r>
              <a:rPr dirty="0" sz="2400" spc="-65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alla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med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levebröd,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påverkas.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,,,</a:t>
            </a:r>
            <a:endParaRPr sz="2400">
              <a:latin typeface="Arial MT"/>
              <a:cs typeface="Arial MT"/>
            </a:endParaRPr>
          </a:p>
          <a:p>
            <a:pPr marL="12700" marR="5080">
              <a:lnSpc>
                <a:spcPts val="2480"/>
              </a:lnSpc>
              <a:spcBef>
                <a:spcPts val="1190"/>
              </a:spcBef>
            </a:pPr>
            <a:r>
              <a:rPr dirty="0" sz="2400" spc="-5" b="1" i="1">
                <a:latin typeface="Arial"/>
                <a:cs typeface="Arial"/>
              </a:rPr>
              <a:t>Omåttliga rikedomar</a:t>
            </a:r>
            <a:r>
              <a:rPr dirty="0" sz="2400" b="1" i="1">
                <a:latin typeface="Arial"/>
                <a:cs typeface="Arial"/>
              </a:rPr>
              <a:t> </a:t>
            </a:r>
            <a:r>
              <a:rPr dirty="0" sz="2400" spc="-5" b="1" i="1">
                <a:latin typeface="Arial"/>
                <a:cs typeface="Arial"/>
              </a:rPr>
              <a:t>samlas</a:t>
            </a:r>
            <a:r>
              <a:rPr dirty="0" sz="2400" b="1" i="1">
                <a:latin typeface="Arial"/>
                <a:cs typeface="Arial"/>
              </a:rPr>
              <a:t> </a:t>
            </a:r>
            <a:r>
              <a:rPr dirty="0" sz="2400" spc="-5" b="1" i="1">
                <a:latin typeface="Arial"/>
                <a:cs typeface="Arial"/>
              </a:rPr>
              <a:t>på</a:t>
            </a:r>
            <a:r>
              <a:rPr dirty="0" sz="2400" b="1" i="1">
                <a:latin typeface="Arial"/>
                <a:cs typeface="Arial"/>
              </a:rPr>
              <a:t> </a:t>
            </a:r>
            <a:r>
              <a:rPr dirty="0" sz="2400" spc="-5" b="1" i="1">
                <a:latin typeface="Arial"/>
                <a:cs typeface="Arial"/>
              </a:rPr>
              <a:t>hög </a:t>
            </a:r>
            <a:r>
              <a:rPr dirty="0" sz="2400" spc="-5">
                <a:latin typeface="Arial MT"/>
                <a:cs typeface="Arial MT"/>
              </a:rPr>
              <a:t>och den </a:t>
            </a:r>
            <a:r>
              <a:rPr dirty="0" sz="2400" spc="-65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instabilitet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som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detta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skapar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förvärras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av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hur 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ojämnt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inkomster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och</a:t>
            </a:r>
            <a:r>
              <a:rPr dirty="0" sz="2400" spc="1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möjligheter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är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fördelade 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både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mellan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nationer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och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inom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20">
                <a:latin typeface="Arial MT"/>
                <a:cs typeface="Arial MT"/>
              </a:rPr>
              <a:t>nationer.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Men 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det behöver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inte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vara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så.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...</a:t>
            </a:r>
            <a:endParaRPr sz="2400">
              <a:latin typeface="Arial MT"/>
              <a:cs typeface="Arial MT"/>
            </a:endParaRPr>
          </a:p>
          <a:p>
            <a:pPr marL="12700" marR="57785">
              <a:lnSpc>
                <a:spcPts val="2480"/>
              </a:lnSpc>
              <a:spcBef>
                <a:spcPts val="1195"/>
              </a:spcBef>
            </a:pPr>
            <a:r>
              <a:rPr dirty="0" sz="2400" spc="-5" b="1" i="1">
                <a:latin typeface="Arial"/>
                <a:cs typeface="Arial"/>
              </a:rPr>
              <a:t>Det</a:t>
            </a:r>
            <a:r>
              <a:rPr dirty="0" sz="2400" b="1" i="1">
                <a:latin typeface="Arial"/>
                <a:cs typeface="Arial"/>
              </a:rPr>
              <a:t> </a:t>
            </a:r>
            <a:r>
              <a:rPr dirty="0" sz="2400" spc="-5" b="1" i="1">
                <a:latin typeface="Arial"/>
                <a:cs typeface="Arial"/>
              </a:rPr>
              <a:t>finns</a:t>
            </a:r>
            <a:r>
              <a:rPr dirty="0" sz="2400" b="1" i="1">
                <a:latin typeface="Arial"/>
                <a:cs typeface="Arial"/>
              </a:rPr>
              <a:t> </a:t>
            </a:r>
            <a:r>
              <a:rPr dirty="0" sz="2400" spc="-5" b="1" i="1">
                <a:latin typeface="Arial"/>
                <a:cs typeface="Arial"/>
              </a:rPr>
              <a:t>inget</a:t>
            </a:r>
            <a:r>
              <a:rPr dirty="0" sz="2400" b="1" i="1">
                <a:latin typeface="Arial"/>
                <a:cs typeface="Arial"/>
              </a:rPr>
              <a:t> </a:t>
            </a:r>
            <a:r>
              <a:rPr dirty="0" sz="2400" spc="-5" b="1" i="1">
                <a:latin typeface="Arial"/>
                <a:cs typeface="Arial"/>
              </a:rPr>
              <a:t>berättigande</a:t>
            </a:r>
            <a:r>
              <a:rPr dirty="0" sz="2400" b="1" i="1">
                <a:latin typeface="Arial"/>
                <a:cs typeface="Arial"/>
              </a:rPr>
              <a:t> </a:t>
            </a:r>
            <a:r>
              <a:rPr dirty="0" sz="2400" spc="-5" b="1" i="1">
                <a:latin typeface="Arial"/>
                <a:cs typeface="Arial"/>
              </a:rPr>
              <a:t>för</a:t>
            </a:r>
            <a:r>
              <a:rPr dirty="0" sz="2400" b="1" i="1">
                <a:latin typeface="Arial"/>
                <a:cs typeface="Arial"/>
              </a:rPr>
              <a:t> </a:t>
            </a:r>
            <a:r>
              <a:rPr dirty="0" sz="2400" spc="-5" b="1" i="1">
                <a:latin typeface="Arial"/>
                <a:cs typeface="Arial"/>
              </a:rPr>
              <a:t>att</a:t>
            </a:r>
            <a:r>
              <a:rPr dirty="0" sz="2400" b="1" i="1">
                <a:latin typeface="Arial"/>
                <a:cs typeface="Arial"/>
              </a:rPr>
              <a:t> </a:t>
            </a:r>
            <a:r>
              <a:rPr dirty="0" sz="2400" spc="-5" b="1" i="1">
                <a:latin typeface="Arial"/>
                <a:cs typeface="Arial"/>
              </a:rPr>
              <a:t>fortsätta </a:t>
            </a:r>
            <a:r>
              <a:rPr dirty="0" sz="2400" spc="-650" b="1" i="1">
                <a:latin typeface="Arial"/>
                <a:cs typeface="Arial"/>
              </a:rPr>
              <a:t> </a:t>
            </a:r>
            <a:r>
              <a:rPr dirty="0" sz="2400" spc="-5">
                <a:latin typeface="Arial MT"/>
                <a:cs typeface="Arial MT"/>
              </a:rPr>
              <a:t>att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bibehålla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15">
                <a:latin typeface="Arial MT"/>
                <a:cs typeface="Arial MT"/>
              </a:rPr>
              <a:t>strukturer,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regler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och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system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som </a:t>
            </a:r>
            <a:r>
              <a:rPr dirty="0" sz="2400" spc="-65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uppenbarligen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misslyckas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att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tjäna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alla</a:t>
            </a:r>
            <a:r>
              <a:rPr dirty="0" sz="2400" spc="5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folks </a:t>
            </a:r>
            <a:r>
              <a:rPr dirty="0" sz="2400">
                <a:latin typeface="Arial MT"/>
                <a:cs typeface="Arial MT"/>
              </a:rPr>
              <a:t> </a:t>
            </a:r>
            <a:r>
              <a:rPr dirty="0" sz="2400" spc="-5">
                <a:latin typeface="Arial MT"/>
                <a:cs typeface="Arial MT"/>
              </a:rPr>
              <a:t>intressen. </a:t>
            </a:r>
            <a:r>
              <a:rPr dirty="0" sz="2400">
                <a:latin typeface="Arial MT"/>
                <a:cs typeface="Arial MT"/>
              </a:rPr>
              <a:t>…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0156" y="481920"/>
            <a:ext cx="6718173" cy="11639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540" y="1934235"/>
            <a:ext cx="3277450" cy="41102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5540" y="1934235"/>
            <a:ext cx="3277870" cy="4110354"/>
          </a:xfrm>
          <a:prstGeom prst="rect">
            <a:avLst/>
          </a:prstGeom>
          <a:ln w="18483">
            <a:solidFill>
              <a:srgbClr val="4E342E"/>
            </a:solidFill>
          </a:ln>
        </p:spPr>
        <p:txBody>
          <a:bodyPr wrap="square" lIns="0" tIns="57785" rIns="0" bIns="0" rtlCol="0" vert="horz">
            <a:spAutoFit/>
          </a:bodyPr>
          <a:lstStyle/>
          <a:p>
            <a:pPr marL="107950" marR="103505">
              <a:lnSpc>
                <a:spcPts val="2590"/>
              </a:lnSpc>
              <a:spcBef>
                <a:spcPts val="455"/>
              </a:spcBef>
            </a:pPr>
            <a:r>
              <a:rPr dirty="0" sz="2400" spc="-30">
                <a:latin typeface="Cambria"/>
                <a:cs typeface="Cambria"/>
              </a:rPr>
              <a:t>Att</a:t>
            </a:r>
            <a:r>
              <a:rPr dirty="0" sz="2400" spc="-25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nuvarande </a:t>
            </a:r>
            <a:r>
              <a:rPr dirty="0" sz="2400" spc="25">
                <a:latin typeface="Cambria"/>
                <a:cs typeface="Cambria"/>
              </a:rPr>
              <a:t> </a:t>
            </a:r>
            <a:r>
              <a:rPr dirty="0" sz="2400" spc="45">
                <a:latin typeface="Cambria"/>
                <a:cs typeface="Cambria"/>
              </a:rPr>
              <a:t>ekonomiska</a:t>
            </a:r>
            <a:r>
              <a:rPr dirty="0" sz="2400" spc="145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system</a:t>
            </a:r>
            <a:r>
              <a:rPr dirty="0" sz="2400" spc="145">
                <a:latin typeface="Cambria"/>
                <a:cs typeface="Cambria"/>
              </a:rPr>
              <a:t> </a:t>
            </a:r>
            <a:r>
              <a:rPr dirty="0" sz="2400" spc="-50">
                <a:latin typeface="Cambria"/>
                <a:cs typeface="Cambria"/>
              </a:rPr>
              <a:t>är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ohållbart</a:t>
            </a:r>
            <a:r>
              <a:rPr dirty="0" sz="2400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hävdas </a:t>
            </a:r>
            <a:r>
              <a:rPr dirty="0" sz="2400" spc="10">
                <a:latin typeface="Cambria"/>
                <a:cs typeface="Cambria"/>
              </a:rPr>
              <a:t>inte </a:t>
            </a:r>
            <a:r>
              <a:rPr dirty="0" sz="2400" spc="1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bara</a:t>
            </a:r>
            <a:r>
              <a:rPr dirty="0" sz="2400" spc="5">
                <a:latin typeface="Cambria"/>
                <a:cs typeface="Cambria"/>
              </a:rPr>
              <a:t> </a:t>
            </a:r>
            <a:r>
              <a:rPr dirty="0" sz="2400" spc="95">
                <a:latin typeface="Cambria"/>
                <a:cs typeface="Cambria"/>
              </a:rPr>
              <a:t>på </a:t>
            </a:r>
            <a:r>
              <a:rPr dirty="0" sz="2400" spc="75">
                <a:latin typeface="Cambria"/>
                <a:cs typeface="Cambria"/>
              </a:rPr>
              <a:t>den </a:t>
            </a:r>
            <a:r>
              <a:rPr dirty="0" sz="2400" spc="5">
                <a:latin typeface="Cambria"/>
                <a:cs typeface="Cambria"/>
              </a:rPr>
              <a:t>politiska </a:t>
            </a:r>
            <a:r>
              <a:rPr dirty="0" sz="2400" spc="1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vänsterkanten.</a:t>
            </a:r>
            <a:r>
              <a:rPr dirty="0" sz="2400" spc="16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Även</a:t>
            </a:r>
            <a:endParaRPr sz="2400">
              <a:latin typeface="Cambria"/>
              <a:cs typeface="Cambria"/>
            </a:endParaRPr>
          </a:p>
          <a:p>
            <a:pPr marL="107950" marR="325755">
              <a:lnSpc>
                <a:spcPts val="2590"/>
              </a:lnSpc>
              <a:tabLst>
                <a:tab pos="2042795" algn="l"/>
              </a:tabLst>
            </a:pPr>
            <a:r>
              <a:rPr dirty="0" sz="2400" spc="10">
                <a:latin typeface="Cambria"/>
                <a:cs typeface="Cambria"/>
              </a:rPr>
              <a:t>t </a:t>
            </a:r>
            <a:r>
              <a:rPr dirty="0" sz="2400" spc="35">
                <a:latin typeface="Cambria"/>
                <a:cs typeface="Cambria"/>
              </a:rPr>
              <a:t>ex </a:t>
            </a:r>
            <a:r>
              <a:rPr dirty="0" sz="2400" spc="-10">
                <a:latin typeface="Cambria"/>
                <a:cs typeface="Cambria"/>
              </a:rPr>
              <a:t>Klaus</a:t>
            </a:r>
            <a:r>
              <a:rPr dirty="0" sz="2400" spc="-5">
                <a:latin typeface="Cambria"/>
                <a:cs typeface="Cambria"/>
              </a:rPr>
              <a:t> </a:t>
            </a:r>
            <a:r>
              <a:rPr dirty="0" sz="2400" spc="80">
                <a:latin typeface="Cambria"/>
                <a:cs typeface="Cambria"/>
              </a:rPr>
              <a:t>Schwab, </a:t>
            </a:r>
            <a:r>
              <a:rPr dirty="0" sz="2400" spc="85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grundaren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Världs-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35">
                <a:latin typeface="Cambria"/>
                <a:cs typeface="Cambria"/>
              </a:rPr>
              <a:t>ekonomiskt </a:t>
            </a:r>
            <a:r>
              <a:rPr dirty="0" sz="2400" spc="-60">
                <a:latin typeface="Cambria"/>
                <a:cs typeface="Cambria"/>
              </a:rPr>
              <a:t>Forum</a:t>
            </a:r>
            <a:r>
              <a:rPr dirty="0" sz="2400" spc="-55">
                <a:latin typeface="Cambria"/>
                <a:cs typeface="Cambria"/>
              </a:rPr>
              <a:t> </a:t>
            </a:r>
            <a:r>
              <a:rPr dirty="0" sz="2400" spc="-95">
                <a:latin typeface="Cambria"/>
                <a:cs typeface="Cambria"/>
              </a:rPr>
              <a:t>i </a:t>
            </a:r>
            <a:r>
              <a:rPr dirty="0" sz="2400" spc="-90">
                <a:latin typeface="Cambria"/>
                <a:cs typeface="Cambria"/>
              </a:rPr>
              <a:t> </a:t>
            </a:r>
            <a:r>
              <a:rPr dirty="0" sz="2400" spc="100">
                <a:latin typeface="Cambria"/>
                <a:cs typeface="Cambria"/>
              </a:rPr>
              <a:t>Davos, </a:t>
            </a:r>
            <a:r>
              <a:rPr dirty="0" sz="2400" spc="-30">
                <a:latin typeface="Cambria"/>
                <a:cs typeface="Cambria"/>
              </a:rPr>
              <a:t>har</a:t>
            </a:r>
            <a:r>
              <a:rPr dirty="0" sz="2400" spc="-25">
                <a:latin typeface="Cambria"/>
                <a:cs typeface="Cambria"/>
              </a:rPr>
              <a:t> </a:t>
            </a:r>
            <a:r>
              <a:rPr dirty="0" sz="2400" spc="40">
                <a:latin typeface="Cambria"/>
                <a:cs typeface="Cambria"/>
              </a:rPr>
              <a:t>kommit </a:t>
            </a:r>
            <a:r>
              <a:rPr dirty="0" sz="2400" spc="4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fram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-75">
                <a:latin typeface="Cambria"/>
                <a:cs typeface="Cambria"/>
              </a:rPr>
              <a:t>till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detta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– </a:t>
            </a:r>
            <a:r>
              <a:rPr dirty="0" sz="2400" spc="5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inspirerad</a:t>
            </a:r>
            <a:r>
              <a:rPr dirty="0" sz="2400" spc="18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	</a:t>
            </a:r>
            <a:r>
              <a:rPr dirty="0" sz="2400" spc="55">
                <a:latin typeface="Cambria"/>
                <a:cs typeface="Cambria"/>
              </a:rPr>
              <a:t>Greta </a:t>
            </a:r>
            <a:r>
              <a:rPr dirty="0" sz="2400" spc="60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Thunberg!</a:t>
            </a:r>
            <a:endParaRPr sz="2400">
              <a:latin typeface="Cambria"/>
              <a:cs typeface="Cambr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22210" y="1750003"/>
            <a:ext cx="3446779" cy="4445000"/>
            <a:chOff x="3922210" y="1750003"/>
            <a:chExt cx="3446779" cy="44450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2210" y="1750003"/>
              <a:ext cx="3446367" cy="28705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3654" y="1921561"/>
              <a:ext cx="3019817" cy="244378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093654" y="1921561"/>
              <a:ext cx="3020060" cy="2444115"/>
            </a:xfrm>
            <a:custGeom>
              <a:avLst/>
              <a:gdLst/>
              <a:ahLst/>
              <a:cxnLst/>
              <a:rect l="l" t="t" r="r" b="b"/>
              <a:pathLst>
                <a:path w="3020059" h="2444115">
                  <a:moveTo>
                    <a:pt x="0" y="2443784"/>
                  </a:moveTo>
                  <a:lnTo>
                    <a:pt x="3019818" y="2443784"/>
                  </a:lnTo>
                  <a:lnTo>
                    <a:pt x="3019818" y="0"/>
                  </a:lnTo>
                  <a:lnTo>
                    <a:pt x="0" y="0"/>
                  </a:lnTo>
                  <a:lnTo>
                    <a:pt x="0" y="2443784"/>
                  </a:lnTo>
                  <a:close/>
                </a:path>
              </a:pathLst>
            </a:custGeom>
            <a:ln w="437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116514" y="4611446"/>
              <a:ext cx="2997200" cy="1583690"/>
            </a:xfrm>
            <a:custGeom>
              <a:avLst/>
              <a:gdLst/>
              <a:ahLst/>
              <a:cxnLst/>
              <a:rect l="l" t="t" r="r" b="b"/>
              <a:pathLst>
                <a:path w="2997200" h="1583689">
                  <a:moveTo>
                    <a:pt x="2996971" y="0"/>
                  </a:moveTo>
                  <a:lnTo>
                    <a:pt x="0" y="0"/>
                  </a:lnTo>
                  <a:lnTo>
                    <a:pt x="0" y="1583245"/>
                  </a:lnTo>
                  <a:lnTo>
                    <a:pt x="2996971" y="1583245"/>
                  </a:lnTo>
                  <a:lnTo>
                    <a:pt x="2996971" y="0"/>
                  </a:lnTo>
                  <a:close/>
                </a:path>
              </a:pathLst>
            </a:custGeom>
            <a:solidFill>
              <a:srgbClr val="FFE0B2">
                <a:alpha val="2753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/>
          <p:cNvGrpSpPr/>
          <p:nvPr/>
        </p:nvGrpSpPr>
        <p:grpSpPr>
          <a:xfrm>
            <a:off x="649298" y="7267769"/>
            <a:ext cx="6278880" cy="2713990"/>
            <a:chOff x="649298" y="7267769"/>
            <a:chExt cx="6278880" cy="2713990"/>
          </a:xfrm>
        </p:grpSpPr>
        <p:sp>
          <p:nvSpPr>
            <p:cNvPr id="11" name="object 11"/>
            <p:cNvSpPr/>
            <p:nvPr/>
          </p:nvSpPr>
          <p:spPr>
            <a:xfrm>
              <a:off x="649298" y="7267769"/>
              <a:ext cx="6278880" cy="2713990"/>
            </a:xfrm>
            <a:custGeom>
              <a:avLst/>
              <a:gdLst/>
              <a:ahLst/>
              <a:cxnLst/>
              <a:rect l="l" t="t" r="r" b="b"/>
              <a:pathLst>
                <a:path w="6278880" h="2713990">
                  <a:moveTo>
                    <a:pt x="6278524" y="0"/>
                  </a:moveTo>
                  <a:lnTo>
                    <a:pt x="0" y="0"/>
                  </a:lnTo>
                  <a:lnTo>
                    <a:pt x="0" y="2713532"/>
                  </a:lnTo>
                  <a:lnTo>
                    <a:pt x="6278524" y="2713532"/>
                  </a:lnTo>
                  <a:lnTo>
                    <a:pt x="6278524" y="0"/>
                  </a:lnTo>
                  <a:close/>
                </a:path>
              </a:pathLst>
            </a:custGeom>
            <a:solidFill>
              <a:srgbClr val="EFFBF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3785" y="7366273"/>
              <a:ext cx="6138310" cy="25252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6740" y="7389247"/>
              <a:ext cx="6083642" cy="247058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46734" y="7388733"/>
              <a:ext cx="6083935" cy="2471420"/>
            </a:xfrm>
            <a:custGeom>
              <a:avLst/>
              <a:gdLst/>
              <a:ahLst/>
              <a:cxnLst/>
              <a:rect l="l" t="t" r="r" b="b"/>
              <a:pathLst>
                <a:path w="6083934" h="2471420">
                  <a:moveTo>
                    <a:pt x="6083643" y="0"/>
                  </a:moveTo>
                  <a:lnTo>
                    <a:pt x="6070435" y="0"/>
                  </a:lnTo>
                  <a:lnTo>
                    <a:pt x="6070435" y="13970"/>
                  </a:lnTo>
                  <a:lnTo>
                    <a:pt x="6070435" y="2457450"/>
                  </a:lnTo>
                  <a:lnTo>
                    <a:pt x="13208" y="2457450"/>
                  </a:lnTo>
                  <a:lnTo>
                    <a:pt x="13208" y="13970"/>
                  </a:lnTo>
                  <a:lnTo>
                    <a:pt x="6070435" y="13970"/>
                  </a:lnTo>
                  <a:lnTo>
                    <a:pt x="6070435" y="0"/>
                  </a:lnTo>
                  <a:lnTo>
                    <a:pt x="0" y="0"/>
                  </a:lnTo>
                  <a:lnTo>
                    <a:pt x="0" y="13970"/>
                  </a:lnTo>
                  <a:lnTo>
                    <a:pt x="0" y="2457450"/>
                  </a:lnTo>
                  <a:lnTo>
                    <a:pt x="0" y="2471420"/>
                  </a:lnTo>
                  <a:lnTo>
                    <a:pt x="6083643" y="2471420"/>
                  </a:lnTo>
                  <a:lnTo>
                    <a:pt x="6083643" y="2457894"/>
                  </a:lnTo>
                  <a:lnTo>
                    <a:pt x="6083643" y="2457450"/>
                  </a:lnTo>
                  <a:lnTo>
                    <a:pt x="6083643" y="13970"/>
                  </a:lnTo>
                  <a:lnTo>
                    <a:pt x="6083643" y="13728"/>
                  </a:lnTo>
                  <a:lnTo>
                    <a:pt x="60836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4167737" y="4662670"/>
            <a:ext cx="2894965" cy="1480820"/>
          </a:xfrm>
          <a:prstGeom prst="rect">
            <a:avLst/>
          </a:prstGeom>
        </p:spPr>
        <p:txBody>
          <a:bodyPr wrap="square" lIns="0" tIns="182880" rIns="0" bIns="0" rtlCol="0" vert="horz">
            <a:spAutoFit/>
          </a:bodyPr>
          <a:lstStyle/>
          <a:p>
            <a:pPr marL="56515" marR="136525">
              <a:lnSpc>
                <a:spcPts val="2400"/>
              </a:lnSpc>
              <a:spcBef>
                <a:spcPts val="1440"/>
              </a:spcBef>
            </a:pPr>
            <a:r>
              <a:rPr dirty="0" sz="2400" spc="-5">
                <a:solidFill>
                  <a:srgbClr val="4E342E"/>
                </a:solidFill>
                <a:latin typeface="Palatino Linotype"/>
                <a:cs typeface="Palatino Linotype"/>
              </a:rPr>
              <a:t>Klaus</a:t>
            </a:r>
            <a:r>
              <a:rPr dirty="0" sz="2400" spc="-30">
                <a:solidFill>
                  <a:srgbClr val="4E342E"/>
                </a:solidFill>
                <a:latin typeface="Palatino Linotype"/>
                <a:cs typeface="Palatino Linotype"/>
              </a:rPr>
              <a:t> </a:t>
            </a:r>
            <a:r>
              <a:rPr dirty="0" sz="2400" spc="-5">
                <a:solidFill>
                  <a:srgbClr val="4E342E"/>
                </a:solidFill>
                <a:latin typeface="Palatino Linotype"/>
                <a:cs typeface="Palatino Linotype"/>
              </a:rPr>
              <a:t>Schwab</a:t>
            </a:r>
            <a:r>
              <a:rPr dirty="0" sz="2400" spc="-20">
                <a:solidFill>
                  <a:srgbClr val="4E342E"/>
                </a:solidFill>
                <a:latin typeface="Palatino Linotype"/>
                <a:cs typeface="Palatino Linotype"/>
              </a:rPr>
              <a:t> </a:t>
            </a:r>
            <a:r>
              <a:rPr dirty="0" sz="2400" spc="-5">
                <a:solidFill>
                  <a:srgbClr val="4E342E"/>
                </a:solidFill>
                <a:latin typeface="Palatino Linotype"/>
                <a:cs typeface="Palatino Linotype"/>
              </a:rPr>
              <a:t>säger </a:t>
            </a:r>
            <a:r>
              <a:rPr dirty="0" sz="2400" spc="-585">
                <a:solidFill>
                  <a:srgbClr val="4E342E"/>
                </a:solidFill>
                <a:latin typeface="Palatino Linotype"/>
                <a:cs typeface="Palatino Linotype"/>
              </a:rPr>
              <a:t> </a:t>
            </a:r>
            <a:r>
              <a:rPr dirty="0" sz="2400" spc="-5">
                <a:solidFill>
                  <a:srgbClr val="4E342E"/>
                </a:solidFill>
                <a:latin typeface="Palatino Linotype"/>
                <a:cs typeface="Palatino Linotype"/>
              </a:rPr>
              <a:t>att han inspirerats </a:t>
            </a:r>
            <a:r>
              <a:rPr dirty="0" sz="2400">
                <a:solidFill>
                  <a:srgbClr val="4E342E"/>
                </a:solidFill>
                <a:latin typeface="Palatino Linotype"/>
                <a:cs typeface="Palatino Linotype"/>
              </a:rPr>
              <a:t> av</a:t>
            </a:r>
            <a:r>
              <a:rPr dirty="0" sz="2400" spc="-10">
                <a:solidFill>
                  <a:srgbClr val="4E342E"/>
                </a:solidFill>
                <a:latin typeface="Palatino Linotype"/>
                <a:cs typeface="Palatino Linotype"/>
              </a:rPr>
              <a:t> </a:t>
            </a:r>
            <a:r>
              <a:rPr dirty="0" sz="2400" spc="-5">
                <a:solidFill>
                  <a:srgbClr val="4E342E"/>
                </a:solidFill>
                <a:latin typeface="Palatino Linotype"/>
                <a:cs typeface="Palatino Linotype"/>
              </a:rPr>
              <a:t>Greta</a:t>
            </a:r>
            <a:endParaRPr sz="2400">
              <a:latin typeface="Palatino Linotype"/>
              <a:cs typeface="Palatino Linotype"/>
            </a:endParaRPr>
          </a:p>
          <a:p>
            <a:pPr marL="56515">
              <a:lnSpc>
                <a:spcPts val="2500"/>
              </a:lnSpc>
            </a:pPr>
            <a:r>
              <a:rPr dirty="0" sz="2400" spc="-5">
                <a:solidFill>
                  <a:srgbClr val="4E342E"/>
                </a:solidFill>
                <a:latin typeface="Palatino Linotype"/>
                <a:cs typeface="Palatino Linotype"/>
              </a:rPr>
              <a:t>Thunberg</a:t>
            </a:r>
            <a:endParaRPr sz="2400">
              <a:latin typeface="Palatino Linotype"/>
              <a:cs typeface="Palatino Linotype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685363" y="5488583"/>
            <a:ext cx="2246301" cy="16430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583" y="566089"/>
            <a:ext cx="6194539" cy="238083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87052" y="6491643"/>
            <a:ext cx="6359525" cy="1953895"/>
            <a:chOff x="587052" y="6491643"/>
            <a:chExt cx="6359525" cy="19538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6577" y="6501168"/>
              <a:ext cx="6339979" cy="19342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6577" y="6501168"/>
              <a:ext cx="6340475" cy="1934845"/>
            </a:xfrm>
            <a:custGeom>
              <a:avLst/>
              <a:gdLst/>
              <a:ahLst/>
              <a:cxnLst/>
              <a:rect l="l" t="t" r="r" b="b"/>
              <a:pathLst>
                <a:path w="6340475" h="1934845">
                  <a:moveTo>
                    <a:pt x="0" y="1934235"/>
                  </a:moveTo>
                  <a:lnTo>
                    <a:pt x="6339979" y="1934235"/>
                  </a:lnTo>
                  <a:lnTo>
                    <a:pt x="6339979" y="0"/>
                  </a:lnTo>
                  <a:lnTo>
                    <a:pt x="0" y="0"/>
                  </a:lnTo>
                  <a:lnTo>
                    <a:pt x="0" y="1934235"/>
                  </a:lnTo>
                  <a:close/>
                </a:path>
              </a:pathLst>
            </a:custGeom>
            <a:ln w="18483">
              <a:solidFill>
                <a:srgbClr val="4E342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587052" y="3415677"/>
            <a:ext cx="6181725" cy="2857500"/>
            <a:chOff x="587052" y="3415677"/>
            <a:chExt cx="6181725" cy="28575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577" y="3425202"/>
              <a:ext cx="6162552" cy="283843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6577" y="3425202"/>
              <a:ext cx="6162675" cy="2838450"/>
            </a:xfrm>
            <a:custGeom>
              <a:avLst/>
              <a:gdLst/>
              <a:ahLst/>
              <a:cxnLst/>
              <a:rect l="l" t="t" r="r" b="b"/>
              <a:pathLst>
                <a:path w="6162675" h="2838450">
                  <a:moveTo>
                    <a:pt x="0" y="80594"/>
                  </a:moveTo>
                  <a:lnTo>
                    <a:pt x="6162553" y="0"/>
                  </a:lnTo>
                  <a:lnTo>
                    <a:pt x="5783652" y="49785"/>
                  </a:lnTo>
                  <a:lnTo>
                    <a:pt x="5558272" y="84147"/>
                  </a:lnTo>
                  <a:lnTo>
                    <a:pt x="5397241" y="119075"/>
                  </a:lnTo>
                  <a:lnTo>
                    <a:pt x="5211386" y="170560"/>
                  </a:lnTo>
                  <a:lnTo>
                    <a:pt x="5164447" y="183654"/>
                  </a:lnTo>
                  <a:lnTo>
                    <a:pt x="5116567" y="196531"/>
                  </a:lnTo>
                  <a:lnTo>
                    <a:pt x="5067930" y="209336"/>
                  </a:lnTo>
                  <a:lnTo>
                    <a:pt x="5018723" y="222210"/>
                  </a:lnTo>
                  <a:lnTo>
                    <a:pt x="4969133" y="235297"/>
                  </a:lnTo>
                  <a:lnTo>
                    <a:pt x="4919343" y="248739"/>
                  </a:lnTo>
                  <a:lnTo>
                    <a:pt x="4869542" y="262678"/>
                  </a:lnTo>
                  <a:lnTo>
                    <a:pt x="4819914" y="277258"/>
                  </a:lnTo>
                  <a:lnTo>
                    <a:pt x="4770645" y="292621"/>
                  </a:lnTo>
                  <a:lnTo>
                    <a:pt x="4721922" y="308909"/>
                  </a:lnTo>
                  <a:lnTo>
                    <a:pt x="4673930" y="326266"/>
                  </a:lnTo>
                  <a:lnTo>
                    <a:pt x="4626856" y="344835"/>
                  </a:lnTo>
                  <a:lnTo>
                    <a:pt x="4580884" y="364757"/>
                  </a:lnTo>
                  <a:lnTo>
                    <a:pt x="4536201" y="386176"/>
                  </a:lnTo>
                  <a:lnTo>
                    <a:pt x="4492994" y="409234"/>
                  </a:lnTo>
                  <a:lnTo>
                    <a:pt x="4451447" y="434074"/>
                  </a:lnTo>
                  <a:lnTo>
                    <a:pt x="4411746" y="460838"/>
                  </a:lnTo>
                  <a:lnTo>
                    <a:pt x="4374079" y="489670"/>
                  </a:lnTo>
                  <a:lnTo>
                    <a:pt x="4338629" y="520712"/>
                  </a:lnTo>
                  <a:lnTo>
                    <a:pt x="4310422" y="548297"/>
                  </a:lnTo>
                  <a:lnTo>
                    <a:pt x="4281916" y="578363"/>
                  </a:lnTo>
                  <a:lnTo>
                    <a:pt x="4253279" y="610778"/>
                  </a:lnTo>
                  <a:lnTo>
                    <a:pt x="4224678" y="645411"/>
                  </a:lnTo>
                  <a:lnTo>
                    <a:pt x="4196280" y="682131"/>
                  </a:lnTo>
                  <a:lnTo>
                    <a:pt x="4168254" y="720807"/>
                  </a:lnTo>
                  <a:lnTo>
                    <a:pt x="4140768" y="761307"/>
                  </a:lnTo>
                  <a:lnTo>
                    <a:pt x="4113988" y="803499"/>
                  </a:lnTo>
                  <a:lnTo>
                    <a:pt x="4088083" y="847253"/>
                  </a:lnTo>
                  <a:lnTo>
                    <a:pt x="4063220" y="892436"/>
                  </a:lnTo>
                  <a:lnTo>
                    <a:pt x="4039567" y="938919"/>
                  </a:lnTo>
                  <a:lnTo>
                    <a:pt x="4017292" y="986568"/>
                  </a:lnTo>
                  <a:lnTo>
                    <a:pt x="3996562" y="1035253"/>
                  </a:lnTo>
                  <a:lnTo>
                    <a:pt x="3977544" y="1084843"/>
                  </a:lnTo>
                  <a:lnTo>
                    <a:pt x="3960407" y="1135205"/>
                  </a:lnTo>
                  <a:lnTo>
                    <a:pt x="3945318" y="1186209"/>
                  </a:lnTo>
                  <a:lnTo>
                    <a:pt x="3932445" y="1237724"/>
                  </a:lnTo>
                  <a:lnTo>
                    <a:pt x="3921956" y="1289617"/>
                  </a:lnTo>
                  <a:lnTo>
                    <a:pt x="3914017" y="1341758"/>
                  </a:lnTo>
                  <a:lnTo>
                    <a:pt x="3908798" y="1394015"/>
                  </a:lnTo>
                  <a:lnTo>
                    <a:pt x="3903591" y="1447193"/>
                  </a:lnTo>
                  <a:lnTo>
                    <a:pt x="3895804" y="1500145"/>
                  </a:lnTo>
                  <a:lnTo>
                    <a:pt x="3885559" y="1552773"/>
                  </a:lnTo>
                  <a:lnTo>
                    <a:pt x="3872975" y="1604981"/>
                  </a:lnTo>
                  <a:lnTo>
                    <a:pt x="3858173" y="1656674"/>
                  </a:lnTo>
                  <a:lnTo>
                    <a:pt x="3841275" y="1707755"/>
                  </a:lnTo>
                  <a:lnTo>
                    <a:pt x="3822401" y="1758128"/>
                  </a:lnTo>
                  <a:lnTo>
                    <a:pt x="3801671" y="1807697"/>
                  </a:lnTo>
                  <a:lnTo>
                    <a:pt x="3779207" y="1856365"/>
                  </a:lnTo>
                  <a:lnTo>
                    <a:pt x="3755129" y="1904036"/>
                  </a:lnTo>
                  <a:lnTo>
                    <a:pt x="3729559" y="1950615"/>
                  </a:lnTo>
                  <a:lnTo>
                    <a:pt x="3702615" y="1996004"/>
                  </a:lnTo>
                  <a:lnTo>
                    <a:pt x="3674421" y="2040109"/>
                  </a:lnTo>
                  <a:lnTo>
                    <a:pt x="3645095" y="2082831"/>
                  </a:lnTo>
                  <a:lnTo>
                    <a:pt x="3614760" y="2124076"/>
                  </a:lnTo>
                  <a:lnTo>
                    <a:pt x="3583535" y="2163747"/>
                  </a:lnTo>
                  <a:lnTo>
                    <a:pt x="3551541" y="2201748"/>
                  </a:lnTo>
                  <a:lnTo>
                    <a:pt x="3518900" y="2237982"/>
                  </a:lnTo>
                  <a:lnTo>
                    <a:pt x="3485732" y="2272354"/>
                  </a:lnTo>
                  <a:lnTo>
                    <a:pt x="3452157" y="2304767"/>
                  </a:lnTo>
                  <a:lnTo>
                    <a:pt x="3418297" y="2335125"/>
                  </a:lnTo>
                  <a:lnTo>
                    <a:pt x="3384272" y="2363332"/>
                  </a:lnTo>
                  <a:lnTo>
                    <a:pt x="3350204" y="2389292"/>
                  </a:lnTo>
                  <a:lnTo>
                    <a:pt x="3316211" y="2412908"/>
                  </a:lnTo>
                  <a:lnTo>
                    <a:pt x="3282417" y="2434084"/>
                  </a:lnTo>
                  <a:lnTo>
                    <a:pt x="3248940" y="2452724"/>
                  </a:lnTo>
                  <a:lnTo>
                    <a:pt x="3183425" y="2482011"/>
                  </a:lnTo>
                  <a:lnTo>
                    <a:pt x="2411175" y="2639265"/>
                  </a:lnTo>
                  <a:lnTo>
                    <a:pt x="1347410" y="2750502"/>
                  </a:lnTo>
                  <a:lnTo>
                    <a:pt x="405796" y="2816600"/>
                  </a:lnTo>
                  <a:lnTo>
                    <a:pt x="0" y="2838437"/>
                  </a:lnTo>
                  <a:lnTo>
                    <a:pt x="0" y="80594"/>
                  </a:lnTo>
                  <a:close/>
                </a:path>
              </a:pathLst>
            </a:custGeom>
            <a:ln w="18483">
              <a:solidFill>
                <a:srgbClr val="4E342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691878" y="3765219"/>
            <a:ext cx="5979160" cy="44227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53720" marR="2425700" indent="-541655">
              <a:lnSpc>
                <a:spcPct val="118100"/>
              </a:lnSpc>
              <a:spcBef>
                <a:spcPts val="95"/>
              </a:spcBef>
              <a:buAutoNum type="arabicPeriod"/>
              <a:tabLst>
                <a:tab pos="553720" algn="l"/>
                <a:tab pos="554355" algn="l"/>
              </a:tabLst>
            </a:pPr>
            <a:r>
              <a:rPr dirty="0" sz="2400" spc="114">
                <a:latin typeface="Cambria"/>
                <a:cs typeface="Cambria"/>
              </a:rPr>
              <a:t>Måste </a:t>
            </a:r>
            <a:r>
              <a:rPr dirty="0" sz="2400" spc="5">
                <a:latin typeface="Cambria"/>
                <a:cs typeface="Cambria"/>
              </a:rPr>
              <a:t>nationell</a:t>
            </a:r>
            <a:r>
              <a:rPr dirty="0" sz="2400" spc="10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110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etnisk</a:t>
            </a:r>
            <a:r>
              <a:rPr dirty="0" sz="2400" spc="160">
                <a:latin typeface="Cambria"/>
                <a:cs typeface="Cambria"/>
              </a:rPr>
              <a:t> </a:t>
            </a:r>
            <a:r>
              <a:rPr dirty="0" sz="2400" spc="80">
                <a:latin typeface="Cambria"/>
                <a:cs typeface="Cambria"/>
              </a:rPr>
              <a:t>egoism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114">
                <a:latin typeface="Cambria"/>
                <a:cs typeface="Cambria"/>
              </a:rPr>
              <a:t>ge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-40">
                <a:latin typeface="Cambria"/>
                <a:cs typeface="Cambria"/>
              </a:rPr>
              <a:t>vika </a:t>
            </a:r>
            <a:r>
              <a:rPr dirty="0" sz="2400" spc="-3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för </a:t>
            </a:r>
            <a:r>
              <a:rPr dirty="0" sz="2400" spc="65">
                <a:latin typeface="Cambria"/>
                <a:cs typeface="Cambria"/>
              </a:rPr>
              <a:t>en </a:t>
            </a:r>
            <a:r>
              <a:rPr dirty="0" sz="2400" spc="-30">
                <a:latin typeface="Cambria"/>
                <a:cs typeface="Cambria"/>
              </a:rPr>
              <a:t>altruistisk</a:t>
            </a:r>
            <a:r>
              <a:rPr dirty="0" sz="2400" spc="-25">
                <a:latin typeface="Cambria"/>
                <a:cs typeface="Cambria"/>
              </a:rPr>
              <a:t> </a:t>
            </a:r>
            <a:r>
              <a:rPr dirty="0" sz="2400" spc="-35">
                <a:latin typeface="Cambria"/>
                <a:cs typeface="Cambria"/>
              </a:rPr>
              <a:t>insikt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140">
                <a:latin typeface="Cambria"/>
                <a:cs typeface="Cambria"/>
              </a:rPr>
              <a:t>om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mänsklighetens </a:t>
            </a:r>
            <a:r>
              <a:rPr dirty="0" sz="2400" spc="35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enhet?</a:t>
            </a:r>
            <a:endParaRPr sz="24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Cambria"/>
              <a:buAutoNum type="arabicPeriod"/>
            </a:pPr>
            <a:endParaRPr sz="3450">
              <a:latin typeface="Cambria"/>
              <a:cs typeface="Cambria"/>
            </a:endParaRPr>
          </a:p>
          <a:p>
            <a:pPr marL="463550" marR="5080" indent="-451484">
              <a:lnSpc>
                <a:spcPct val="117700"/>
              </a:lnSpc>
              <a:buAutoNum type="arabicPeriod"/>
              <a:tabLst>
                <a:tab pos="463550" algn="l"/>
                <a:tab pos="464184" algn="l"/>
              </a:tabLst>
            </a:pPr>
            <a:r>
              <a:rPr dirty="0" sz="2400" spc="-15">
                <a:latin typeface="Cambria"/>
                <a:cs typeface="Cambria"/>
              </a:rPr>
              <a:t>Kan</a:t>
            </a:r>
            <a:r>
              <a:rPr dirty="0" sz="2400" spc="-10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global </a:t>
            </a:r>
            <a:r>
              <a:rPr dirty="0" sz="2400" spc="15">
                <a:latin typeface="Cambria"/>
                <a:cs typeface="Cambria"/>
              </a:rPr>
              <a:t>ojämlikhet </a:t>
            </a:r>
            <a:r>
              <a:rPr dirty="0" sz="2400" spc="50">
                <a:latin typeface="Cambria"/>
                <a:cs typeface="Cambria"/>
              </a:rPr>
              <a:t>leda </a:t>
            </a:r>
            <a:r>
              <a:rPr dirty="0" sz="2400" spc="-75">
                <a:latin typeface="Cambria"/>
                <a:cs typeface="Cambria"/>
              </a:rPr>
              <a:t>till</a:t>
            </a:r>
            <a:r>
              <a:rPr dirty="0" sz="2400" spc="-70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massmig- </a:t>
            </a:r>
            <a:r>
              <a:rPr dirty="0" sz="2400" spc="80">
                <a:latin typeface="Cambria"/>
                <a:cs typeface="Cambria"/>
              </a:rPr>
              <a:t> </a:t>
            </a:r>
            <a:r>
              <a:rPr dirty="0" sz="2400" spc="-5">
                <a:latin typeface="Cambria"/>
                <a:cs typeface="Cambria"/>
              </a:rPr>
              <a:t>ration</a:t>
            </a:r>
            <a:r>
              <a:rPr dirty="0" sz="2400">
                <a:latin typeface="Cambria"/>
                <a:cs typeface="Cambria"/>
              </a:rPr>
              <a:t> </a:t>
            </a:r>
            <a:r>
              <a:rPr dirty="0" sz="2400" spc="120">
                <a:latin typeface="Cambria"/>
                <a:cs typeface="Cambria"/>
              </a:rPr>
              <a:t>som </a:t>
            </a:r>
            <a:r>
              <a:rPr dirty="0" sz="2400" spc="45">
                <a:latin typeface="Cambria"/>
                <a:cs typeface="Cambria"/>
              </a:rPr>
              <a:t>kommer </a:t>
            </a:r>
            <a:r>
              <a:rPr dirty="0" sz="2400" spc="30">
                <a:latin typeface="Cambria"/>
                <a:cs typeface="Cambria"/>
              </a:rPr>
              <a:t>att </a:t>
            </a:r>
            <a:r>
              <a:rPr dirty="0" sz="2400" spc="10">
                <a:latin typeface="Cambria"/>
                <a:cs typeface="Cambria"/>
              </a:rPr>
              <a:t>framtvinga </a:t>
            </a:r>
            <a:r>
              <a:rPr dirty="0" sz="2400" spc="15">
                <a:latin typeface="Cambria"/>
                <a:cs typeface="Cambria"/>
              </a:rPr>
              <a:t> </a:t>
            </a:r>
            <a:r>
              <a:rPr dirty="0" sz="2400" spc="45">
                <a:latin typeface="Cambria"/>
                <a:cs typeface="Cambria"/>
              </a:rPr>
              <a:t>ekonomiska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reformer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95">
                <a:latin typeface="Cambria"/>
                <a:cs typeface="Cambria"/>
              </a:rPr>
              <a:t>i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75">
                <a:latin typeface="Cambria"/>
                <a:cs typeface="Cambria"/>
              </a:rPr>
              <a:t>den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70">
                <a:latin typeface="Cambria"/>
                <a:cs typeface="Cambria"/>
              </a:rPr>
              <a:t>rika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världens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90">
                <a:latin typeface="Cambria"/>
                <a:cs typeface="Cambria"/>
              </a:rPr>
              <a:t>eget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intresse?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29328" y="3767328"/>
            <a:ext cx="2557272" cy="249936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129197" y="7707363"/>
            <a:ext cx="4024629" cy="2768600"/>
            <a:chOff x="3129197" y="7707363"/>
            <a:chExt cx="4024629" cy="276860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29197" y="7707363"/>
              <a:ext cx="4024490" cy="27685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83013" y="7861135"/>
              <a:ext cx="3653544" cy="239763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283013" y="7861128"/>
              <a:ext cx="3653790" cy="2397760"/>
            </a:xfrm>
            <a:custGeom>
              <a:avLst/>
              <a:gdLst/>
              <a:ahLst/>
              <a:cxnLst/>
              <a:rect l="l" t="t" r="r" b="b"/>
              <a:pathLst>
                <a:path w="3653790" h="2397759">
                  <a:moveTo>
                    <a:pt x="0" y="2397645"/>
                  </a:moveTo>
                  <a:lnTo>
                    <a:pt x="3653548" y="2397645"/>
                  </a:lnTo>
                  <a:lnTo>
                    <a:pt x="3653548" y="0"/>
                  </a:lnTo>
                  <a:lnTo>
                    <a:pt x="0" y="0"/>
                  </a:lnTo>
                  <a:lnTo>
                    <a:pt x="0" y="2397645"/>
                  </a:lnTo>
                  <a:close/>
                </a:path>
              </a:pathLst>
            </a:custGeom>
            <a:ln w="437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713" y="638441"/>
            <a:ext cx="5987954" cy="125503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04419" y="2361247"/>
            <a:ext cx="4062729" cy="2834640"/>
            <a:chOff x="604419" y="2361247"/>
            <a:chExt cx="4062729" cy="28346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944" y="2370772"/>
              <a:ext cx="4043083" cy="28153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3944" y="2370772"/>
              <a:ext cx="4043679" cy="2815590"/>
            </a:xfrm>
            <a:custGeom>
              <a:avLst/>
              <a:gdLst/>
              <a:ahLst/>
              <a:cxnLst/>
              <a:rect l="l" t="t" r="r" b="b"/>
              <a:pathLst>
                <a:path w="4043679" h="2815590">
                  <a:moveTo>
                    <a:pt x="0" y="2815310"/>
                  </a:moveTo>
                  <a:lnTo>
                    <a:pt x="4043083" y="2815310"/>
                  </a:lnTo>
                  <a:lnTo>
                    <a:pt x="4043083" y="0"/>
                  </a:lnTo>
                  <a:lnTo>
                    <a:pt x="0" y="0"/>
                  </a:lnTo>
                  <a:lnTo>
                    <a:pt x="0" y="2815310"/>
                  </a:lnTo>
                  <a:close/>
                </a:path>
              </a:pathLst>
            </a:custGeom>
            <a:ln w="18483">
              <a:solidFill>
                <a:srgbClr val="4E342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709244" y="2446642"/>
            <a:ext cx="3840479" cy="137795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 spc="85">
                <a:latin typeface="Cambria"/>
                <a:cs typeface="Cambria"/>
              </a:rPr>
              <a:t>Den</a:t>
            </a:r>
            <a:r>
              <a:rPr dirty="0" sz="2400" spc="160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mycket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stora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ökning</a:t>
            </a:r>
            <a:r>
              <a:rPr dirty="0" sz="2400" spc="165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globalt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samarbete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20">
                <a:latin typeface="Cambria"/>
                <a:cs typeface="Cambria"/>
              </a:rPr>
              <a:t>som </a:t>
            </a:r>
            <a:r>
              <a:rPr dirty="0" sz="2400" spc="125">
                <a:latin typeface="Cambria"/>
                <a:cs typeface="Cambria"/>
              </a:rPr>
              <a:t> </a:t>
            </a:r>
            <a:r>
              <a:rPr dirty="0" sz="2400" spc="55">
                <a:latin typeface="Cambria"/>
                <a:cs typeface="Cambria"/>
              </a:rPr>
              <a:t>behövs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>
                <a:latin typeface="Cambria"/>
                <a:cs typeface="Cambria"/>
              </a:rPr>
              <a:t>för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global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-10">
                <a:latin typeface="Cambria"/>
                <a:cs typeface="Cambria"/>
              </a:rPr>
              <a:t>rättvisa</a:t>
            </a:r>
            <a:endParaRPr sz="2400">
              <a:latin typeface="Cambria"/>
              <a:cs typeface="Cambria"/>
            </a:endParaRPr>
          </a:p>
          <a:p>
            <a:pPr marL="12700">
              <a:lnSpc>
                <a:spcPts val="2550"/>
              </a:lnSpc>
            </a:pPr>
            <a:r>
              <a:rPr dirty="0" sz="2400" spc="-50">
                <a:latin typeface="Cambria"/>
                <a:cs typeface="Cambria"/>
              </a:rPr>
              <a:t>är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något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120">
                <a:latin typeface="Cambria"/>
                <a:cs typeface="Cambria"/>
              </a:rPr>
              <a:t>som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65">
                <a:latin typeface="Cambria"/>
                <a:cs typeface="Cambria"/>
              </a:rPr>
              <a:t>betonas</a:t>
            </a:r>
            <a:r>
              <a:rPr dirty="0" sz="2400" spc="170">
                <a:latin typeface="Cambria"/>
                <a:cs typeface="Cambria"/>
              </a:rPr>
              <a:t> </a:t>
            </a:r>
            <a:r>
              <a:rPr dirty="0" sz="2400" spc="15">
                <a:latin typeface="Cambria"/>
                <a:cs typeface="Cambria"/>
              </a:rPr>
              <a:t>av</a:t>
            </a:r>
            <a:endParaRPr sz="2400"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29976" y="2127491"/>
            <a:ext cx="6216650" cy="3058795"/>
            <a:chOff x="729976" y="2127491"/>
            <a:chExt cx="6216650" cy="305879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9976" y="4035533"/>
              <a:ext cx="3275368" cy="6655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7457" y="2127491"/>
              <a:ext cx="3058596" cy="3058596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3944" y="5661660"/>
            <a:ext cx="6332106" cy="127605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13944" y="5661660"/>
            <a:ext cx="6332220" cy="1276350"/>
          </a:xfrm>
          <a:prstGeom prst="rect">
            <a:avLst/>
          </a:prstGeom>
          <a:ln w="18483">
            <a:solidFill>
              <a:srgbClr val="4E342E"/>
            </a:solidFill>
          </a:ln>
        </p:spPr>
        <p:txBody>
          <a:bodyPr wrap="square" lIns="0" tIns="130175" rIns="0" bIns="0" rtlCol="0" vert="horz">
            <a:spAutoFit/>
          </a:bodyPr>
          <a:lstStyle/>
          <a:p>
            <a:pPr marL="107950" marR="210820" indent="90170">
              <a:lnSpc>
                <a:spcPts val="2590"/>
              </a:lnSpc>
              <a:spcBef>
                <a:spcPts val="1025"/>
              </a:spcBef>
            </a:pPr>
            <a:r>
              <a:rPr dirty="0" sz="2400" spc="45">
                <a:latin typeface="Cambria"/>
                <a:cs typeface="Cambria"/>
              </a:rPr>
              <a:t>Bahá’í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30">
                <a:latin typeface="Cambria"/>
                <a:cs typeface="Cambria"/>
              </a:rPr>
              <a:t>betonar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samförstånd</a:t>
            </a:r>
            <a:r>
              <a:rPr dirty="0" sz="2400" spc="185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</a:t>
            </a:r>
            <a:r>
              <a:rPr dirty="0" sz="2400" spc="180">
                <a:latin typeface="Cambria"/>
                <a:cs typeface="Cambria"/>
              </a:rPr>
              <a:t> </a:t>
            </a:r>
            <a:r>
              <a:rPr dirty="0" sz="2400" spc="50">
                <a:latin typeface="Cambria"/>
                <a:cs typeface="Cambria"/>
              </a:rPr>
              <a:t>samarbete </a:t>
            </a:r>
            <a:r>
              <a:rPr dirty="0" sz="2400" spc="-509">
                <a:latin typeface="Cambria"/>
                <a:cs typeface="Cambria"/>
              </a:rPr>
              <a:t> </a:t>
            </a:r>
            <a:r>
              <a:rPr dirty="0" sz="2400" spc="20">
                <a:latin typeface="Cambria"/>
                <a:cs typeface="Cambria"/>
              </a:rPr>
              <a:t>mellan </a:t>
            </a:r>
            <a:r>
              <a:rPr dirty="0" sz="2400" spc="-15">
                <a:latin typeface="Cambria"/>
                <a:cs typeface="Cambria"/>
              </a:rPr>
              <a:t>alla</a:t>
            </a:r>
            <a:r>
              <a:rPr dirty="0" sz="2400" spc="-10">
                <a:latin typeface="Cambria"/>
                <a:cs typeface="Cambria"/>
              </a:rPr>
              <a:t> </a:t>
            </a:r>
            <a:r>
              <a:rPr dirty="0" sz="2400" spc="-15">
                <a:latin typeface="Cambria"/>
                <a:cs typeface="Cambria"/>
              </a:rPr>
              <a:t>religioner,</a:t>
            </a:r>
            <a:r>
              <a:rPr dirty="0" sz="2400" spc="-10">
                <a:latin typeface="Cambria"/>
                <a:cs typeface="Cambria"/>
              </a:rPr>
              <a:t> </a:t>
            </a:r>
            <a:r>
              <a:rPr dirty="0" sz="2400" spc="5">
                <a:latin typeface="Cambria"/>
                <a:cs typeface="Cambria"/>
              </a:rPr>
              <a:t>nationer, </a:t>
            </a:r>
            <a:r>
              <a:rPr dirty="0" sz="2400" spc="-50">
                <a:latin typeface="Cambria"/>
                <a:cs typeface="Cambria"/>
              </a:rPr>
              <a:t>kulturer</a:t>
            </a:r>
            <a:r>
              <a:rPr dirty="0" sz="2400" spc="-45">
                <a:latin typeface="Cambria"/>
                <a:cs typeface="Cambria"/>
              </a:rPr>
              <a:t> </a:t>
            </a:r>
            <a:r>
              <a:rPr dirty="0" sz="2400" spc="105">
                <a:latin typeface="Cambria"/>
                <a:cs typeface="Cambria"/>
              </a:rPr>
              <a:t>och </a:t>
            </a:r>
            <a:r>
              <a:rPr dirty="0" sz="2400" spc="-515">
                <a:latin typeface="Cambria"/>
                <a:cs typeface="Cambria"/>
              </a:rPr>
              <a:t> </a:t>
            </a:r>
            <a:r>
              <a:rPr dirty="0" sz="2400" spc="45">
                <a:latin typeface="Cambria"/>
                <a:cs typeface="Cambria"/>
              </a:rPr>
              <a:t>sociala</a:t>
            </a:r>
            <a:r>
              <a:rPr dirty="0" sz="2400" spc="175">
                <a:latin typeface="Cambria"/>
                <a:cs typeface="Cambria"/>
              </a:rPr>
              <a:t> </a:t>
            </a:r>
            <a:r>
              <a:rPr dirty="0" sz="2400" spc="10">
                <a:latin typeface="Cambria"/>
                <a:cs typeface="Cambria"/>
              </a:rPr>
              <a:t>grupper.</a:t>
            </a:r>
            <a:endParaRPr sz="2400">
              <a:latin typeface="Cambria"/>
              <a:cs typeface="Cambri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7311" y="7256729"/>
            <a:ext cx="6548628" cy="27703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420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Örjan Widegren</dc:creator>
  <dc:title>Rättvisa</dc:title>
  <dcterms:created xsi:type="dcterms:W3CDTF">2021-06-21T13:54:17Z</dcterms:created>
  <dcterms:modified xsi:type="dcterms:W3CDTF">2021-06-21T13:54:17Z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2020-09-09T00:00:00Z</vt:filetime>
  </property>
  <property fmtid="{D5CDD505-2E9C-101B-9397-08002B2CF9AE}" pid="3" name="Creator">
    <vt:lpwstr>Serif Affinity Publisher 1.8.5</vt:lpwstr>
  </property>
  <property fmtid="{D5CDD505-2E9C-101B-9397-08002B2CF9AE}" pid="4" name="LastSaved">
    <vt:filetime>2021-06-21T00:00:00Z</vt:filetime>
  </property>
</Properties>
</file>