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474" y="882650"/>
            <a:ext cx="9103093" cy="614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44" y="1850218"/>
            <a:ext cx="1189513" cy="38850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43" y="5982830"/>
            <a:ext cx="1144464" cy="1007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45" y="642023"/>
            <a:ext cx="777852" cy="89537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41005" y="1038199"/>
            <a:ext cx="5769610" cy="5726430"/>
          </a:xfrm>
          <a:custGeom>
            <a:avLst/>
            <a:gdLst/>
            <a:ahLst/>
            <a:cxnLst/>
            <a:rect l="l" t="t" r="r" b="b"/>
            <a:pathLst>
              <a:path w="5769609" h="5726430">
                <a:moveTo>
                  <a:pt x="5768987" y="0"/>
                </a:moveTo>
                <a:lnTo>
                  <a:pt x="0" y="0"/>
                </a:lnTo>
                <a:lnTo>
                  <a:pt x="0" y="5726391"/>
                </a:lnTo>
                <a:lnTo>
                  <a:pt x="5768987" y="5726391"/>
                </a:lnTo>
                <a:lnTo>
                  <a:pt x="5768987" y="0"/>
                </a:lnTo>
                <a:close/>
              </a:path>
            </a:pathLst>
          </a:custGeom>
          <a:solidFill>
            <a:srgbClr val="FFE1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641005" y="1038199"/>
            <a:ext cx="5769610" cy="5726430"/>
          </a:xfrm>
          <a:custGeom>
            <a:avLst/>
            <a:gdLst/>
            <a:ahLst/>
            <a:cxnLst/>
            <a:rect l="l" t="t" r="r" b="b"/>
            <a:pathLst>
              <a:path w="5769609" h="5726430">
                <a:moveTo>
                  <a:pt x="0" y="5726391"/>
                </a:moveTo>
                <a:lnTo>
                  <a:pt x="5768987" y="5726391"/>
                </a:lnTo>
                <a:lnTo>
                  <a:pt x="5768987" y="0"/>
                </a:lnTo>
                <a:lnTo>
                  <a:pt x="0" y="0"/>
                </a:lnTo>
                <a:lnTo>
                  <a:pt x="0" y="5726391"/>
                </a:lnTo>
                <a:close/>
              </a:path>
            </a:pathLst>
          </a:custGeom>
          <a:ln w="51680">
            <a:solidFill>
              <a:srgbClr val="A188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2474" y="882650"/>
            <a:ext cx="9103093" cy="614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44" y="1850218"/>
            <a:ext cx="1189513" cy="38850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343" y="5982830"/>
            <a:ext cx="1144464" cy="1007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4045" y="642023"/>
            <a:ext cx="777852" cy="8953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305" y="1042720"/>
            <a:ext cx="7220788" cy="313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hyperlink" Target="http://www.youtube.com/watch?v=3haELlwVixY&amp;t=94s" TargetMode="External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5382" y="1498574"/>
            <a:ext cx="4835525" cy="4478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90" i="1">
                <a:latin typeface="Times New Roman"/>
                <a:cs typeface="Times New Roman"/>
              </a:rPr>
              <a:t>”Välfärden </a:t>
            </a:r>
            <a:r>
              <a:rPr dirty="0" sz="2400" spc="170" i="1">
                <a:latin typeface="Times New Roman"/>
                <a:cs typeface="Times New Roman"/>
              </a:rPr>
              <a:t>hos </a:t>
            </a:r>
            <a:r>
              <a:rPr dirty="0" sz="2400" spc="140" i="1">
                <a:latin typeface="Times New Roman"/>
                <a:cs typeface="Times New Roman"/>
              </a:rPr>
              <a:t>varje </a:t>
            </a:r>
            <a:r>
              <a:rPr dirty="0" sz="2400" spc="204" i="1">
                <a:latin typeface="Times New Roman"/>
                <a:cs typeface="Times New Roman"/>
              </a:rPr>
              <a:t>segment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17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mänskligheten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150" i="1">
                <a:latin typeface="Times New Roman"/>
                <a:cs typeface="Times New Roman"/>
              </a:rPr>
              <a:t>oupplösligt </a:t>
            </a:r>
            <a:r>
              <a:rPr dirty="0" sz="2400" spc="15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förbunden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25" i="1">
                <a:latin typeface="Times New Roman"/>
                <a:cs typeface="Times New Roman"/>
              </a:rPr>
              <a:t>med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helhetens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välfärd.</a:t>
            </a:r>
            <a:endParaRPr sz="2400">
              <a:latin typeface="Times New Roman"/>
              <a:cs typeface="Times New Roman"/>
            </a:endParaRPr>
          </a:p>
          <a:p>
            <a:pPr marL="12700" marR="579120">
              <a:lnSpc>
                <a:spcPts val="2590"/>
              </a:lnSpc>
              <a:spcBef>
                <a:spcPts val="800"/>
              </a:spcBef>
            </a:pPr>
            <a:r>
              <a:rPr dirty="0" sz="2400" spc="180" i="1">
                <a:latin typeface="Times New Roman"/>
                <a:cs typeface="Times New Roman"/>
              </a:rPr>
              <a:t>Mänsklighetens </a:t>
            </a:r>
            <a:r>
              <a:rPr dirty="0" sz="2400" spc="140" i="1">
                <a:latin typeface="Times New Roman"/>
                <a:cs typeface="Times New Roman"/>
              </a:rPr>
              <a:t>kollektiva </a:t>
            </a:r>
            <a:r>
              <a:rPr dirty="0" sz="2400" spc="90" i="1">
                <a:latin typeface="Times New Roman"/>
                <a:cs typeface="Times New Roman"/>
              </a:rPr>
              <a:t>liv </a:t>
            </a:r>
            <a:r>
              <a:rPr dirty="0" sz="2400" spc="95" i="1">
                <a:latin typeface="Times New Roman"/>
                <a:cs typeface="Times New Roman"/>
              </a:rPr>
              <a:t> </a:t>
            </a:r>
            <a:r>
              <a:rPr dirty="0" sz="2400" spc="110" i="1">
                <a:latin typeface="Times New Roman"/>
                <a:cs typeface="Times New Roman"/>
              </a:rPr>
              <a:t>lider </a:t>
            </a:r>
            <a:r>
              <a:rPr dirty="0" sz="2400" spc="215" i="1">
                <a:latin typeface="Times New Roman"/>
                <a:cs typeface="Times New Roman"/>
              </a:rPr>
              <a:t>när </a:t>
            </a:r>
            <a:r>
              <a:rPr dirty="0" sz="2400" spc="140" i="1">
                <a:latin typeface="Times New Roman"/>
                <a:cs typeface="Times New Roman"/>
              </a:rPr>
              <a:t>varje </a:t>
            </a:r>
            <a:r>
              <a:rPr dirty="0" sz="2400" spc="204" i="1">
                <a:latin typeface="Times New Roman"/>
                <a:cs typeface="Times New Roman"/>
              </a:rPr>
              <a:t>grupp </a:t>
            </a:r>
            <a:r>
              <a:rPr dirty="0" sz="2400" spc="200" i="1">
                <a:latin typeface="Times New Roman"/>
                <a:cs typeface="Times New Roman"/>
              </a:rPr>
              <a:t>tänker </a:t>
            </a:r>
            <a:r>
              <a:rPr dirty="0" sz="2400" spc="204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på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sitt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eget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30" i="1">
                <a:latin typeface="Times New Roman"/>
                <a:cs typeface="Times New Roman"/>
              </a:rPr>
              <a:t>väl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och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30" i="1">
                <a:latin typeface="Times New Roman"/>
                <a:cs typeface="Times New Roman"/>
              </a:rPr>
              <a:t>ve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35" i="1">
                <a:latin typeface="Times New Roman"/>
                <a:cs typeface="Times New Roman"/>
              </a:rPr>
              <a:t>isolerat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från </a:t>
            </a:r>
            <a:r>
              <a:rPr dirty="0" sz="2400" spc="160" i="1">
                <a:latin typeface="Times New Roman"/>
                <a:cs typeface="Times New Roman"/>
              </a:rPr>
              <a:t>sina </a:t>
            </a:r>
            <a:r>
              <a:rPr dirty="0" sz="2400" spc="195" i="1">
                <a:latin typeface="Times New Roman"/>
                <a:cs typeface="Times New Roman"/>
              </a:rPr>
              <a:t>grannars </a:t>
            </a:r>
            <a:r>
              <a:rPr dirty="0" sz="2400" spc="90" i="1">
                <a:latin typeface="Times New Roman"/>
                <a:cs typeface="Times New Roman"/>
              </a:rPr>
              <a:t>eller </a:t>
            </a:r>
            <a:r>
              <a:rPr dirty="0" sz="2400" spc="9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strävar </a:t>
            </a:r>
            <a:r>
              <a:rPr dirty="0" sz="2400" spc="160" i="1">
                <a:latin typeface="Times New Roman"/>
                <a:cs typeface="Times New Roman"/>
              </a:rPr>
              <a:t>efter </a:t>
            </a:r>
            <a:r>
              <a:rPr dirty="0" sz="2400" spc="180" i="1">
                <a:latin typeface="Times New Roman"/>
                <a:cs typeface="Times New Roman"/>
              </a:rPr>
              <a:t>ekonomisk </a:t>
            </a:r>
            <a:r>
              <a:rPr dirty="0" sz="2400" spc="185" i="1">
                <a:latin typeface="Times New Roman"/>
                <a:cs typeface="Times New Roman"/>
              </a:rPr>
              <a:t>vinst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utan att </a:t>
            </a:r>
            <a:r>
              <a:rPr dirty="0" sz="2400" spc="165" i="1">
                <a:latin typeface="Times New Roman"/>
                <a:cs typeface="Times New Roman"/>
              </a:rPr>
              <a:t>bry </a:t>
            </a:r>
            <a:r>
              <a:rPr dirty="0" sz="2400" spc="105" i="1">
                <a:latin typeface="Times New Roman"/>
                <a:cs typeface="Times New Roman"/>
              </a:rPr>
              <a:t>sig </a:t>
            </a:r>
            <a:r>
              <a:rPr dirty="0" sz="2400" spc="260" i="1">
                <a:latin typeface="Times New Roman"/>
                <a:cs typeface="Times New Roman"/>
              </a:rPr>
              <a:t>om </a:t>
            </a:r>
            <a:r>
              <a:rPr dirty="0" sz="2400" spc="235" i="1">
                <a:latin typeface="Times New Roman"/>
                <a:cs typeface="Times New Roman"/>
              </a:rPr>
              <a:t>hur </a:t>
            </a:r>
            <a:r>
              <a:rPr dirty="0" sz="2400" spc="240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naturmiljön,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som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förser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</a:pPr>
            <a:r>
              <a:rPr dirty="0" sz="2400" spc="120" i="1">
                <a:latin typeface="Times New Roman"/>
                <a:cs typeface="Times New Roman"/>
              </a:rPr>
              <a:t>alla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225" i="1">
                <a:latin typeface="Times New Roman"/>
                <a:cs typeface="Times New Roman"/>
              </a:rPr>
              <a:t>med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25" i="1">
                <a:latin typeface="Times New Roman"/>
                <a:cs typeface="Times New Roman"/>
              </a:rPr>
              <a:t>levebröd,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90" i="1">
                <a:latin typeface="Times New Roman"/>
                <a:cs typeface="Times New Roman"/>
              </a:rPr>
              <a:t>påverkas.”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i="1">
                <a:latin typeface="Times New Roman"/>
                <a:cs typeface="Times New Roman"/>
              </a:rPr>
              <a:t>–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Universella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Rättvisans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Hus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2789" y="310245"/>
            <a:ext cx="4004970" cy="487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2134" y="2481173"/>
            <a:ext cx="2779501" cy="2779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111" y="1375448"/>
            <a:ext cx="3678135" cy="19980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889" y="361556"/>
            <a:ext cx="2075065" cy="4820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45060" y="1900440"/>
            <a:ext cx="3844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0205"/>
                </a:solidFill>
                <a:latin typeface="Tahoma"/>
                <a:cs typeface="Tahoma"/>
              </a:rPr>
              <a:t>https://</a:t>
            </a:r>
            <a:r>
              <a:rPr dirty="0" sz="1200" spc="-5">
                <a:solidFill>
                  <a:srgbClr val="000205"/>
                </a:solidFill>
                <a:latin typeface="Tahoma"/>
                <a:cs typeface="Tahoma"/>
                <a:hlinkClick r:id="rId4"/>
              </a:rPr>
              <a:t>www.youtube.com/watch?</a:t>
            </a:r>
            <a:r>
              <a:rPr dirty="0" sz="1200" spc="-5">
                <a:latin typeface="Tahoma"/>
                <a:cs typeface="Tahoma"/>
                <a:hlinkClick r:id="rId4"/>
              </a:rPr>
              <a:t>v=3haELlwVixY</a:t>
            </a:r>
            <a:r>
              <a:rPr dirty="0" sz="1200" spc="-5">
                <a:solidFill>
                  <a:srgbClr val="000205"/>
                </a:solidFill>
                <a:latin typeface="Tahoma"/>
                <a:cs typeface="Tahoma"/>
                <a:hlinkClick r:id="rId4"/>
              </a:rPr>
              <a:t>&amp;t=94s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97448" y="3560470"/>
            <a:ext cx="2279650" cy="3301365"/>
            <a:chOff x="2397448" y="3560470"/>
            <a:chExt cx="2279650" cy="33013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9601" y="3612743"/>
              <a:ext cx="2174981" cy="3197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7448" y="3560470"/>
              <a:ext cx="2279300" cy="33012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3791" y="2442133"/>
            <a:ext cx="3879100" cy="2025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0700" y="2825750"/>
            <a:ext cx="287655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0811" y="1177279"/>
            <a:ext cx="4582160" cy="5662930"/>
            <a:chOff x="1480811" y="1177279"/>
            <a:chExt cx="4582160" cy="5662930"/>
          </a:xfrm>
        </p:grpSpPr>
        <p:sp>
          <p:nvSpPr>
            <p:cNvPr id="3" name="object 3"/>
            <p:cNvSpPr/>
            <p:nvPr/>
          </p:nvSpPr>
          <p:spPr>
            <a:xfrm>
              <a:off x="1506651" y="1203119"/>
              <a:ext cx="4530725" cy="5611495"/>
            </a:xfrm>
            <a:custGeom>
              <a:avLst/>
              <a:gdLst/>
              <a:ahLst/>
              <a:cxnLst/>
              <a:rect l="l" t="t" r="r" b="b"/>
              <a:pathLst>
                <a:path w="4530725" h="5611495">
                  <a:moveTo>
                    <a:pt x="4530331" y="0"/>
                  </a:moveTo>
                  <a:lnTo>
                    <a:pt x="0" y="0"/>
                  </a:lnTo>
                  <a:lnTo>
                    <a:pt x="0" y="5610961"/>
                  </a:lnTo>
                  <a:lnTo>
                    <a:pt x="4530331" y="5610961"/>
                  </a:lnTo>
                  <a:lnTo>
                    <a:pt x="4530331" y="0"/>
                  </a:lnTo>
                  <a:close/>
                </a:path>
              </a:pathLst>
            </a:custGeom>
            <a:solidFill>
              <a:srgbClr val="FFE1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06651" y="1203119"/>
              <a:ext cx="4530725" cy="5611495"/>
            </a:xfrm>
            <a:custGeom>
              <a:avLst/>
              <a:gdLst/>
              <a:ahLst/>
              <a:cxnLst/>
              <a:rect l="l" t="t" r="r" b="b"/>
              <a:pathLst>
                <a:path w="4530725" h="5611495">
                  <a:moveTo>
                    <a:pt x="0" y="5610961"/>
                  </a:moveTo>
                  <a:lnTo>
                    <a:pt x="4530331" y="5610961"/>
                  </a:lnTo>
                  <a:lnTo>
                    <a:pt x="4530331" y="0"/>
                  </a:lnTo>
                  <a:lnTo>
                    <a:pt x="0" y="0"/>
                  </a:lnTo>
                  <a:lnTo>
                    <a:pt x="0" y="5610961"/>
                  </a:lnTo>
                  <a:close/>
                </a:path>
              </a:pathLst>
            </a:custGeom>
            <a:ln w="51680">
              <a:solidFill>
                <a:srgbClr val="A188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83651" y="1232408"/>
            <a:ext cx="4174490" cy="55283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454025">
              <a:lnSpc>
                <a:spcPts val="2590"/>
              </a:lnSpc>
              <a:spcBef>
                <a:spcPts val="425"/>
              </a:spcBef>
            </a:pPr>
            <a:r>
              <a:rPr dirty="0" sz="2400" spc="155" i="1">
                <a:latin typeface="Times New Roman"/>
                <a:cs typeface="Times New Roman"/>
              </a:rPr>
              <a:t>Två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vingar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är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nödvändiga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för </a:t>
            </a:r>
            <a:r>
              <a:rPr dirty="0" sz="2400" spc="215" i="1">
                <a:latin typeface="Times New Roman"/>
                <a:cs typeface="Times New Roman"/>
              </a:rPr>
              <a:t>människan. </a:t>
            </a:r>
            <a:r>
              <a:rPr dirty="0" sz="2400" spc="155" i="1">
                <a:latin typeface="Times New Roman"/>
                <a:cs typeface="Times New Roman"/>
              </a:rPr>
              <a:t>Den </a:t>
            </a:r>
            <a:r>
              <a:rPr dirty="0" sz="2400" spc="200" i="1">
                <a:latin typeface="Times New Roman"/>
                <a:cs typeface="Times New Roman"/>
              </a:rPr>
              <a:t>ena </a:t>
            </a:r>
            <a:r>
              <a:rPr dirty="0" sz="2400" spc="204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vingen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40" i="1">
                <a:latin typeface="Times New Roman"/>
                <a:cs typeface="Times New Roman"/>
              </a:rPr>
              <a:t>kroppsliga </a:t>
            </a:r>
            <a:r>
              <a:rPr dirty="0" sz="2400" spc="145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förmågan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55" i="1">
                <a:latin typeface="Times New Roman"/>
                <a:cs typeface="Times New Roman"/>
              </a:rPr>
              <a:t>materiell </a:t>
            </a:r>
            <a:r>
              <a:rPr dirty="0" sz="2400" spc="160" i="1">
                <a:latin typeface="Times New Roman"/>
                <a:cs typeface="Times New Roman"/>
              </a:rPr>
              <a:t> </a:t>
            </a:r>
            <a:r>
              <a:rPr dirty="0" sz="2400" spc="105" i="1">
                <a:latin typeface="Times New Roman"/>
                <a:cs typeface="Times New Roman"/>
              </a:rPr>
              <a:t>civilisation;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204" i="1">
                <a:latin typeface="Times New Roman"/>
                <a:cs typeface="Times New Roman"/>
              </a:rPr>
              <a:t>andra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65" i="1">
                <a:latin typeface="Times New Roman"/>
                <a:cs typeface="Times New Roman"/>
              </a:rPr>
              <a:t>andliga </a:t>
            </a:r>
            <a:r>
              <a:rPr dirty="0" sz="2400" spc="204" i="1">
                <a:latin typeface="Times New Roman"/>
                <a:cs typeface="Times New Roman"/>
              </a:rPr>
              <a:t>kraften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6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gudomlig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25" i="1">
                <a:latin typeface="Times New Roman"/>
                <a:cs typeface="Times New Roman"/>
              </a:rPr>
              <a:t>civilisation.</a:t>
            </a:r>
            <a:endParaRPr sz="2400">
              <a:latin typeface="Times New Roman"/>
              <a:cs typeface="Times New Roman"/>
            </a:endParaRPr>
          </a:p>
          <a:p>
            <a:pPr marL="12700" marR="579755">
              <a:lnSpc>
                <a:spcPts val="2590"/>
              </a:lnSpc>
              <a:spcBef>
                <a:spcPts val="800"/>
              </a:spcBef>
            </a:pPr>
            <a:r>
              <a:rPr dirty="0" sz="2400" spc="180" i="1">
                <a:latin typeface="Times New Roman"/>
                <a:cs typeface="Times New Roman"/>
              </a:rPr>
              <a:t>Med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bara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vinge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är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det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omöjligt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35" i="1">
                <a:latin typeface="Times New Roman"/>
                <a:cs typeface="Times New Roman"/>
              </a:rPr>
              <a:t>flyga, </a:t>
            </a:r>
            <a:r>
              <a:rPr dirty="0" sz="2400" spc="210" i="1">
                <a:latin typeface="Times New Roman"/>
                <a:cs typeface="Times New Roman"/>
              </a:rPr>
              <a:t>två </a:t>
            </a:r>
            <a:r>
              <a:rPr dirty="0" sz="2400" spc="21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vingar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är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nödvändigt.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800"/>
              </a:spcBef>
            </a:pPr>
            <a:r>
              <a:rPr dirty="0" sz="2400" spc="170" i="1">
                <a:latin typeface="Times New Roman"/>
                <a:cs typeface="Times New Roman"/>
              </a:rPr>
              <a:t>Hur </a:t>
            </a:r>
            <a:r>
              <a:rPr dirty="0" sz="2400" spc="190" i="1">
                <a:latin typeface="Times New Roman"/>
                <a:cs typeface="Times New Roman"/>
              </a:rPr>
              <a:t>mycket </a:t>
            </a:r>
            <a:r>
              <a:rPr dirty="0" sz="2400" spc="155" i="1">
                <a:latin typeface="Times New Roman"/>
                <a:cs typeface="Times New Roman"/>
              </a:rPr>
              <a:t>materiell </a:t>
            </a:r>
            <a:r>
              <a:rPr dirty="0" sz="2400" spc="195" i="1">
                <a:latin typeface="Times New Roman"/>
                <a:cs typeface="Times New Roman"/>
              </a:rPr>
              <a:t>kultur </a:t>
            </a:r>
            <a:r>
              <a:rPr dirty="0" sz="2400" spc="200" i="1">
                <a:latin typeface="Times New Roman"/>
                <a:cs typeface="Times New Roman"/>
              </a:rPr>
              <a:t> </a:t>
            </a:r>
            <a:r>
              <a:rPr dirty="0" sz="2400" spc="250" i="1">
                <a:latin typeface="Times New Roman"/>
                <a:cs typeface="Times New Roman"/>
              </a:rPr>
              <a:t>än </a:t>
            </a:r>
            <a:r>
              <a:rPr dirty="0" sz="2400" spc="150" i="1">
                <a:latin typeface="Times New Roman"/>
                <a:cs typeface="Times New Roman"/>
              </a:rPr>
              <a:t>utvecklas, </a:t>
            </a:r>
            <a:r>
              <a:rPr dirty="0" sz="2400" spc="235" i="1">
                <a:latin typeface="Times New Roman"/>
                <a:cs typeface="Times New Roman"/>
              </a:rPr>
              <a:t>kan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60" i="1">
                <a:latin typeface="Times New Roman"/>
                <a:cs typeface="Times New Roman"/>
              </a:rPr>
              <a:t>därför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inte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35" i="1">
                <a:latin typeface="Times New Roman"/>
                <a:cs typeface="Times New Roman"/>
              </a:rPr>
              <a:t>uppnå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fulländning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65" i="1">
                <a:latin typeface="Times New Roman"/>
                <a:cs typeface="Times New Roman"/>
              </a:rPr>
              <a:t>utom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genom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85" i="1">
                <a:latin typeface="Times New Roman"/>
                <a:cs typeface="Times New Roman"/>
              </a:rPr>
              <a:t>upphöjas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204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andliga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35" i="1">
                <a:latin typeface="Times New Roman"/>
                <a:cs typeface="Times New Roman"/>
              </a:rPr>
              <a:t>civilisationen.</a:t>
            </a:r>
            <a:endParaRPr sz="2400">
              <a:latin typeface="Times New Roman"/>
              <a:cs typeface="Times New Roman"/>
            </a:endParaRPr>
          </a:p>
          <a:p>
            <a:pPr marL="1384300">
              <a:lnSpc>
                <a:spcPts val="2550"/>
              </a:lnSpc>
            </a:pPr>
            <a:r>
              <a:rPr dirty="0" sz="2400" i="1">
                <a:latin typeface="Times New Roman"/>
                <a:cs typeface="Times New Roman"/>
              </a:rPr>
              <a:t>–</a:t>
            </a:r>
            <a:r>
              <a:rPr dirty="0" sz="2400" spc="35" i="1">
                <a:latin typeface="Times New Roman"/>
                <a:cs typeface="Times New Roman"/>
              </a:rPr>
              <a:t> </a:t>
            </a:r>
            <a:r>
              <a:rPr dirty="0" sz="2400" spc="60" i="1">
                <a:latin typeface="Times New Roman"/>
                <a:cs typeface="Times New Roman"/>
              </a:rPr>
              <a:t>‘Abdu’l-Bahá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7552" y="316685"/>
            <a:ext cx="5808573" cy="5763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829" y="1926831"/>
            <a:ext cx="3908310" cy="2829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3165" y="2991645"/>
            <a:ext cx="4494530" cy="3647440"/>
            <a:chOff x="5533165" y="2991645"/>
            <a:chExt cx="4494530" cy="3647440"/>
          </a:xfrm>
        </p:grpSpPr>
        <p:sp>
          <p:nvSpPr>
            <p:cNvPr id="3" name="object 3"/>
            <p:cNvSpPr/>
            <p:nvPr/>
          </p:nvSpPr>
          <p:spPr>
            <a:xfrm>
              <a:off x="5559005" y="3017485"/>
              <a:ext cx="4442460" cy="3595370"/>
            </a:xfrm>
            <a:custGeom>
              <a:avLst/>
              <a:gdLst/>
              <a:ahLst/>
              <a:cxnLst/>
              <a:rect l="l" t="t" r="r" b="b"/>
              <a:pathLst>
                <a:path w="4442459" h="3595370">
                  <a:moveTo>
                    <a:pt x="4442307" y="0"/>
                  </a:moveTo>
                  <a:lnTo>
                    <a:pt x="0" y="0"/>
                  </a:lnTo>
                  <a:lnTo>
                    <a:pt x="0" y="3595166"/>
                  </a:lnTo>
                  <a:lnTo>
                    <a:pt x="4442307" y="3595166"/>
                  </a:lnTo>
                  <a:lnTo>
                    <a:pt x="4442307" y="0"/>
                  </a:lnTo>
                  <a:close/>
                </a:path>
              </a:pathLst>
            </a:custGeom>
            <a:solidFill>
              <a:srgbClr val="FFE1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59005" y="3017485"/>
              <a:ext cx="4442460" cy="3595370"/>
            </a:xfrm>
            <a:custGeom>
              <a:avLst/>
              <a:gdLst/>
              <a:ahLst/>
              <a:cxnLst/>
              <a:rect l="l" t="t" r="r" b="b"/>
              <a:pathLst>
                <a:path w="4442459" h="3595370">
                  <a:moveTo>
                    <a:pt x="0" y="3595166"/>
                  </a:moveTo>
                  <a:lnTo>
                    <a:pt x="4442307" y="3595166"/>
                  </a:lnTo>
                  <a:lnTo>
                    <a:pt x="4442307" y="0"/>
                  </a:lnTo>
                  <a:lnTo>
                    <a:pt x="0" y="0"/>
                  </a:lnTo>
                  <a:lnTo>
                    <a:pt x="0" y="3595166"/>
                  </a:lnTo>
                  <a:close/>
                </a:path>
              </a:pathLst>
            </a:custGeom>
            <a:ln w="51680">
              <a:solidFill>
                <a:srgbClr val="A188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754319" y="1167422"/>
            <a:ext cx="4231640" cy="51993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130" i="1">
                <a:latin typeface="Times New Roman"/>
                <a:cs typeface="Times New Roman"/>
              </a:rPr>
              <a:t>Civilisationen,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140" i="1">
                <a:latin typeface="Times New Roman"/>
                <a:cs typeface="Times New Roman"/>
              </a:rPr>
              <a:t>så </a:t>
            </a:r>
            <a:r>
              <a:rPr dirty="0" sz="2400" spc="195" i="1">
                <a:latin typeface="Times New Roman"/>
                <a:cs typeface="Times New Roman"/>
              </a:rPr>
              <a:t>ofta </a:t>
            </a:r>
            <a:r>
              <a:rPr dirty="0" sz="2400" spc="200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prisats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190" i="1">
                <a:latin typeface="Times New Roman"/>
                <a:cs typeface="Times New Roman"/>
              </a:rPr>
              <a:t>konstens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65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vetenskapens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lärda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talesmän,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260" i="1">
                <a:latin typeface="Times New Roman"/>
                <a:cs typeface="Times New Roman"/>
              </a:rPr>
              <a:t>om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45" i="1">
                <a:latin typeface="Times New Roman"/>
                <a:cs typeface="Times New Roman"/>
              </a:rPr>
              <a:t>tillåts </a:t>
            </a:r>
            <a:r>
              <a:rPr dirty="0" sz="2400" spc="130" i="1">
                <a:latin typeface="Times New Roman"/>
                <a:cs typeface="Times New Roman"/>
              </a:rPr>
              <a:t>över- </a:t>
            </a:r>
            <a:r>
              <a:rPr dirty="0" sz="2400" spc="135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skrida </a:t>
            </a:r>
            <a:r>
              <a:rPr dirty="0" sz="2400" spc="200" i="1">
                <a:latin typeface="Times New Roman"/>
                <a:cs typeface="Times New Roman"/>
              </a:rPr>
              <a:t>måttlighetens </a:t>
            </a:r>
            <a:r>
              <a:rPr dirty="0" sz="2400" spc="165" i="1">
                <a:latin typeface="Times New Roman"/>
                <a:cs typeface="Times New Roman"/>
              </a:rPr>
              <a:t>gränser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55" i="1">
                <a:latin typeface="Times New Roman"/>
                <a:cs typeface="Times New Roman"/>
              </a:rPr>
              <a:t>förorsaka </a:t>
            </a:r>
            <a:r>
              <a:rPr dirty="0" sz="2400" spc="210" i="1">
                <a:latin typeface="Times New Roman"/>
                <a:cs typeface="Times New Roman"/>
              </a:rPr>
              <a:t>människorna </a:t>
            </a:r>
            <a:r>
              <a:rPr dirty="0" sz="2400" spc="21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stor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olycka.</a:t>
            </a:r>
            <a:r>
              <a:rPr dirty="0" sz="2400" spc="75" i="1">
                <a:latin typeface="Times New Roman"/>
                <a:cs typeface="Times New Roman"/>
              </a:rPr>
              <a:t> ...</a:t>
            </a:r>
            <a:endParaRPr sz="2400">
              <a:latin typeface="Times New Roman"/>
              <a:cs typeface="Times New Roman"/>
            </a:endParaRPr>
          </a:p>
          <a:p>
            <a:pPr marL="12700" marR="462915">
              <a:lnSpc>
                <a:spcPts val="2590"/>
              </a:lnSpc>
              <a:spcBef>
                <a:spcPts val="800"/>
              </a:spcBef>
            </a:pPr>
            <a:r>
              <a:rPr dirty="0" sz="2400" spc="215" i="1">
                <a:latin typeface="Times New Roman"/>
                <a:cs typeface="Times New Roman"/>
              </a:rPr>
              <a:t>Om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65" i="1">
                <a:latin typeface="Times New Roman"/>
                <a:cs typeface="Times New Roman"/>
              </a:rPr>
              <a:t>går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140" i="1">
                <a:latin typeface="Times New Roman"/>
                <a:cs typeface="Times New Roman"/>
              </a:rPr>
              <a:t>överdrift, </a:t>
            </a:r>
            <a:r>
              <a:rPr dirty="0" sz="2400" spc="145" i="1">
                <a:latin typeface="Times New Roman"/>
                <a:cs typeface="Times New Roman"/>
              </a:rPr>
              <a:t>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140" i="1">
                <a:latin typeface="Times New Roman"/>
                <a:cs typeface="Times New Roman"/>
              </a:rPr>
              <a:t>civilisationen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25" i="1">
                <a:latin typeface="Times New Roman"/>
                <a:cs typeface="Times New Roman"/>
              </a:rPr>
              <a:t>visa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05" i="1">
                <a:latin typeface="Times New Roman"/>
                <a:cs typeface="Times New Roman"/>
              </a:rPr>
              <a:t>sig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vara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en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30" i="1">
                <a:latin typeface="Times New Roman"/>
                <a:cs typeface="Times New Roman"/>
              </a:rPr>
              <a:t>lika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25" i="1">
                <a:latin typeface="Times New Roman"/>
                <a:cs typeface="Times New Roman"/>
              </a:rPr>
              <a:t>frukt-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20" i="1">
                <a:latin typeface="Times New Roman"/>
                <a:cs typeface="Times New Roman"/>
              </a:rPr>
              <a:t>sam </a:t>
            </a:r>
            <a:r>
              <a:rPr dirty="0" sz="2400" spc="140" i="1">
                <a:latin typeface="Times New Roman"/>
                <a:cs typeface="Times New Roman"/>
              </a:rPr>
              <a:t>källa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185" i="1">
                <a:latin typeface="Times New Roman"/>
                <a:cs typeface="Times New Roman"/>
              </a:rPr>
              <a:t>ondska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210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90" i="1">
                <a:latin typeface="Times New Roman"/>
                <a:cs typeface="Times New Roman"/>
              </a:rPr>
              <a:t>hade </a:t>
            </a:r>
            <a:r>
              <a:rPr dirty="0" sz="2400" spc="170" i="1">
                <a:latin typeface="Times New Roman"/>
                <a:cs typeface="Times New Roman"/>
              </a:rPr>
              <a:t>varit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195" i="1">
                <a:latin typeface="Times New Roman"/>
                <a:cs typeface="Times New Roman"/>
              </a:rPr>
              <a:t>godhet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när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25" i="1">
                <a:latin typeface="Times New Roman"/>
                <a:cs typeface="Times New Roman"/>
              </a:rPr>
              <a:t>hölls </a:t>
            </a:r>
            <a:r>
              <a:rPr dirty="0" sz="2400" spc="220" i="1">
                <a:latin typeface="Times New Roman"/>
                <a:cs typeface="Times New Roman"/>
              </a:rPr>
              <a:t>inom </a:t>
            </a:r>
            <a:r>
              <a:rPr dirty="0" sz="2400" spc="22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måttlighetens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gränser.</a:t>
            </a:r>
            <a:endParaRPr sz="24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475"/>
              </a:spcBef>
            </a:pPr>
            <a:r>
              <a:rPr dirty="0" sz="2400" i="1">
                <a:latin typeface="Times New Roman"/>
                <a:cs typeface="Times New Roman"/>
              </a:rPr>
              <a:t>–</a:t>
            </a:r>
            <a:r>
              <a:rPr dirty="0" sz="2400" spc="30" i="1">
                <a:latin typeface="Times New Roman"/>
                <a:cs typeface="Times New Roman"/>
              </a:rPr>
              <a:t> </a:t>
            </a:r>
            <a:r>
              <a:rPr dirty="0" sz="2400" spc="85" i="1">
                <a:latin typeface="Times New Roman"/>
                <a:cs typeface="Times New Roman"/>
              </a:rPr>
              <a:t>Bahá’u’lláh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7595" y="221700"/>
            <a:ext cx="6366129" cy="49407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803412" y="1900974"/>
            <a:ext cx="3100070" cy="2464435"/>
            <a:chOff x="1803412" y="1900974"/>
            <a:chExt cx="3100070" cy="24644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0430" y="1900974"/>
              <a:ext cx="2882726" cy="21716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3412" y="3780000"/>
              <a:ext cx="2725597" cy="585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3893" y="1257820"/>
            <a:ext cx="2990850" cy="36804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307340">
              <a:lnSpc>
                <a:spcPts val="2590"/>
              </a:lnSpc>
              <a:spcBef>
                <a:spcPts val="425"/>
              </a:spcBef>
            </a:pPr>
            <a:r>
              <a:rPr dirty="0" sz="2400" spc="20" i="1">
                <a:latin typeface="Times New Roman"/>
                <a:cs typeface="Times New Roman"/>
              </a:rPr>
              <a:t>”Med </a:t>
            </a:r>
            <a:r>
              <a:rPr dirty="0" sz="2400" spc="145" i="1">
                <a:latin typeface="Times New Roman"/>
                <a:cs typeface="Times New Roman"/>
              </a:rPr>
              <a:t>de </a:t>
            </a:r>
            <a:r>
              <a:rPr dirty="0" sz="2400" spc="185" i="1">
                <a:latin typeface="Times New Roman"/>
                <a:cs typeface="Times New Roman"/>
              </a:rPr>
              <a:t>rådande </a:t>
            </a:r>
            <a:r>
              <a:rPr dirty="0" sz="2400" spc="190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sätten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210" i="1">
                <a:latin typeface="Times New Roman"/>
                <a:cs typeface="Times New Roman"/>
              </a:rPr>
              <a:t>tänka, </a:t>
            </a:r>
            <a:r>
              <a:rPr dirty="0" sz="2400" spc="21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200" i="1">
                <a:latin typeface="Times New Roman"/>
                <a:cs typeface="Times New Roman"/>
              </a:rPr>
              <a:t>befunnits </a:t>
            </a:r>
            <a:r>
              <a:rPr dirty="0" sz="2400" spc="204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gravt</a:t>
            </a:r>
            <a:r>
              <a:rPr dirty="0" sz="2400" spc="10" i="1">
                <a:latin typeface="Times New Roman"/>
                <a:cs typeface="Times New Roman"/>
              </a:rPr>
              <a:t> </a:t>
            </a:r>
            <a:r>
              <a:rPr dirty="0" sz="2400" spc="125" i="1">
                <a:latin typeface="Times New Roman"/>
                <a:cs typeface="Times New Roman"/>
              </a:rPr>
              <a:t>otillräckliga,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</a:pPr>
            <a:r>
              <a:rPr dirty="0" sz="2400" spc="170" i="1">
                <a:latin typeface="Times New Roman"/>
                <a:cs typeface="Times New Roman"/>
              </a:rPr>
              <a:t>är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världen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60" i="1">
                <a:latin typeface="Times New Roman"/>
                <a:cs typeface="Times New Roman"/>
              </a:rPr>
              <a:t>i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desperat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behov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204" i="1">
                <a:latin typeface="Times New Roman"/>
                <a:cs typeface="Times New Roman"/>
              </a:rPr>
              <a:t>en </a:t>
            </a:r>
            <a:r>
              <a:rPr dirty="0" sz="2400" spc="210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gemensam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etik,...</a:t>
            </a:r>
            <a:endParaRPr sz="2400">
              <a:latin typeface="Times New Roman"/>
              <a:cs typeface="Times New Roman"/>
            </a:endParaRPr>
          </a:p>
          <a:p>
            <a:pPr marL="12700" marR="719455">
              <a:lnSpc>
                <a:spcPts val="2590"/>
              </a:lnSpc>
            </a:pPr>
            <a:r>
              <a:rPr dirty="0" sz="2400" spc="165" i="1">
                <a:latin typeface="Times New Roman"/>
                <a:cs typeface="Times New Roman"/>
              </a:rPr>
              <a:t>för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40" i="1">
                <a:latin typeface="Times New Roman"/>
                <a:cs typeface="Times New Roman"/>
              </a:rPr>
              <a:t>ta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05" i="1">
                <a:latin typeface="Times New Roman"/>
                <a:cs typeface="Times New Roman"/>
              </a:rPr>
              <a:t>sig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50" i="1">
                <a:latin typeface="Times New Roman"/>
                <a:cs typeface="Times New Roman"/>
              </a:rPr>
              <a:t>an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de </a:t>
            </a:r>
            <a:r>
              <a:rPr dirty="0" sz="2400" spc="130" i="1">
                <a:latin typeface="Times New Roman"/>
                <a:cs typeface="Times New Roman"/>
              </a:rPr>
              <a:t>kriser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21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samlas </a:t>
            </a:r>
            <a:r>
              <a:rPr dirty="0" sz="2400" spc="155" i="1">
                <a:latin typeface="Times New Roman"/>
                <a:cs typeface="Times New Roman"/>
              </a:rPr>
              <a:t>likt </a:t>
            </a:r>
            <a:r>
              <a:rPr dirty="0" sz="2400" spc="160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stormmoln.”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7231" y="1283208"/>
            <a:ext cx="3136900" cy="23647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85" i="1">
                <a:latin typeface="Times New Roman"/>
                <a:cs typeface="Times New Roman"/>
              </a:rPr>
              <a:t>”Rikedom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måste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tjäna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mänskligheten. </a:t>
            </a:r>
            <a:r>
              <a:rPr dirty="0" sz="2400" spc="85" i="1">
                <a:latin typeface="Times New Roman"/>
                <a:cs typeface="Times New Roman"/>
              </a:rPr>
              <a:t>Dess </a:t>
            </a:r>
            <a:r>
              <a:rPr dirty="0" sz="2400" spc="90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användande måste </a:t>
            </a:r>
            <a:r>
              <a:rPr dirty="0" sz="2400" spc="21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överensstämma </a:t>
            </a:r>
            <a:r>
              <a:rPr dirty="0" sz="2400" spc="225" i="1">
                <a:latin typeface="Times New Roman"/>
                <a:cs typeface="Times New Roman"/>
              </a:rPr>
              <a:t>med </a:t>
            </a:r>
            <a:r>
              <a:rPr dirty="0" sz="2400" spc="229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andliga </a:t>
            </a:r>
            <a:r>
              <a:rPr dirty="0" sz="2400" spc="120" i="1">
                <a:latin typeface="Times New Roman"/>
                <a:cs typeface="Times New Roman"/>
              </a:rPr>
              <a:t>principer; </a:t>
            </a:r>
            <a:r>
              <a:rPr dirty="0" sz="2400" spc="125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system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måste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skapas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</a:pPr>
            <a:r>
              <a:rPr dirty="0" sz="2400" spc="60" i="1">
                <a:latin typeface="Times New Roman"/>
                <a:cs typeface="Times New Roman"/>
              </a:rPr>
              <a:t>i </a:t>
            </a:r>
            <a:r>
              <a:rPr dirty="0" sz="2400" spc="150" i="1">
                <a:latin typeface="Times New Roman"/>
                <a:cs typeface="Times New Roman"/>
              </a:rPr>
              <a:t>ljuset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av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40" i="1">
                <a:latin typeface="Times New Roman"/>
                <a:cs typeface="Times New Roman"/>
              </a:rPr>
              <a:t>dessa.”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573" y="278748"/>
            <a:ext cx="4504658" cy="5828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25215" y="6280665"/>
            <a:ext cx="4161790" cy="532130"/>
          </a:xfrm>
          <a:prstGeom prst="rect">
            <a:avLst/>
          </a:prstGeom>
          <a:solidFill>
            <a:srgbClr val="FFECB3"/>
          </a:solidFill>
          <a:ln w="27371">
            <a:solidFill>
              <a:srgbClr val="A1887F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420"/>
              </a:spcBef>
            </a:pPr>
            <a:r>
              <a:rPr dirty="0" sz="2400" spc="120" i="1">
                <a:latin typeface="Times New Roman"/>
                <a:cs typeface="Times New Roman"/>
              </a:rPr>
              <a:t>Universella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Rättvisans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Hus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732" y="4420450"/>
            <a:ext cx="2564870" cy="1728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1413" y="1572818"/>
            <a:ext cx="3754754" cy="22199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105" i="1">
                <a:latin typeface="Times New Roman"/>
                <a:cs typeface="Times New Roman"/>
              </a:rPr>
              <a:t>Alla </a:t>
            </a:r>
            <a:r>
              <a:rPr dirty="0" sz="2400" spc="120" i="1">
                <a:latin typeface="Times New Roman"/>
                <a:cs typeface="Times New Roman"/>
              </a:rPr>
              <a:t>Guds </a:t>
            </a:r>
            <a:r>
              <a:rPr dirty="0" sz="2400" spc="200" i="1">
                <a:latin typeface="Times New Roman"/>
                <a:cs typeface="Times New Roman"/>
              </a:rPr>
              <a:t>vänner </a:t>
            </a:r>
            <a:r>
              <a:rPr dirty="0" sz="2400" spc="75" i="1">
                <a:latin typeface="Times New Roman"/>
                <a:cs typeface="Times New Roman"/>
              </a:rPr>
              <a:t>... </a:t>
            </a:r>
            <a:r>
              <a:rPr dirty="0" sz="2400" spc="155" i="1">
                <a:latin typeface="Times New Roman"/>
                <a:cs typeface="Times New Roman"/>
              </a:rPr>
              <a:t>bör </a:t>
            </a:r>
            <a:r>
              <a:rPr dirty="0" sz="2400" spc="60" i="1">
                <a:latin typeface="Times New Roman"/>
                <a:cs typeface="Times New Roman"/>
              </a:rPr>
              <a:t>i 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möjligaste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95" i="1">
                <a:latin typeface="Times New Roman"/>
                <a:cs typeface="Times New Roman"/>
              </a:rPr>
              <a:t>mån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bidra,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35" i="1">
                <a:latin typeface="Times New Roman"/>
                <a:cs typeface="Times New Roman"/>
              </a:rPr>
              <a:t>hur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ringa </a:t>
            </a:r>
            <a:r>
              <a:rPr dirty="0" sz="2400" spc="145" i="1">
                <a:latin typeface="Times New Roman"/>
                <a:cs typeface="Times New Roman"/>
              </a:rPr>
              <a:t>deras </a:t>
            </a:r>
            <a:r>
              <a:rPr dirty="0" sz="2400" spc="155" i="1">
                <a:latin typeface="Times New Roman"/>
                <a:cs typeface="Times New Roman"/>
              </a:rPr>
              <a:t>gåvor </a:t>
            </a:r>
            <a:r>
              <a:rPr dirty="0" sz="2400" spc="250" i="1">
                <a:latin typeface="Times New Roman"/>
                <a:cs typeface="Times New Roman"/>
              </a:rPr>
              <a:t>än </a:t>
            </a:r>
            <a:r>
              <a:rPr dirty="0" sz="2400" spc="285" i="1">
                <a:latin typeface="Times New Roman"/>
                <a:cs typeface="Times New Roman"/>
              </a:rPr>
              <a:t>må </a:t>
            </a:r>
            <a:r>
              <a:rPr dirty="0" sz="2400" spc="290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vara. </a:t>
            </a:r>
            <a:r>
              <a:rPr dirty="0" sz="2400" spc="130" i="1">
                <a:latin typeface="Times New Roman"/>
                <a:cs typeface="Times New Roman"/>
              </a:rPr>
              <a:t>Gud </a:t>
            </a:r>
            <a:r>
              <a:rPr dirty="0" sz="2400" spc="135" i="1">
                <a:latin typeface="Times New Roman"/>
                <a:cs typeface="Times New Roman"/>
              </a:rPr>
              <a:t>lägger </a:t>
            </a:r>
            <a:r>
              <a:rPr dirty="0" sz="2400" spc="105" i="1">
                <a:latin typeface="Times New Roman"/>
                <a:cs typeface="Times New Roman"/>
              </a:rPr>
              <a:t>ej </a:t>
            </a:r>
            <a:r>
              <a:rPr dirty="0" sz="2400" spc="145" i="1">
                <a:latin typeface="Times New Roman"/>
                <a:cs typeface="Times New Roman"/>
              </a:rPr>
              <a:t>större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bördor </a:t>
            </a:r>
            <a:r>
              <a:rPr dirty="0" sz="2400" spc="195" i="1">
                <a:latin typeface="Times New Roman"/>
                <a:cs typeface="Times New Roman"/>
              </a:rPr>
              <a:t>på </a:t>
            </a:r>
            <a:r>
              <a:rPr dirty="0" sz="2400" spc="220" i="1">
                <a:latin typeface="Times New Roman"/>
                <a:cs typeface="Times New Roman"/>
              </a:rPr>
              <a:t>någon </a:t>
            </a:r>
            <a:r>
              <a:rPr dirty="0" sz="2400" spc="110" i="1">
                <a:latin typeface="Times New Roman"/>
                <a:cs typeface="Times New Roman"/>
              </a:rPr>
              <a:t>själ </a:t>
            </a:r>
            <a:r>
              <a:rPr dirty="0" sz="2400" spc="250" i="1">
                <a:latin typeface="Times New Roman"/>
                <a:cs typeface="Times New Roman"/>
              </a:rPr>
              <a:t>än </a:t>
            </a:r>
            <a:r>
              <a:rPr dirty="0" sz="2400" spc="254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vad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50" i="1">
                <a:latin typeface="Times New Roman"/>
                <a:cs typeface="Times New Roman"/>
              </a:rPr>
              <a:t>förmår. </a:t>
            </a:r>
            <a:r>
              <a:rPr dirty="0" sz="2400" spc="75" i="1">
                <a:latin typeface="Times New Roman"/>
                <a:cs typeface="Times New Roman"/>
              </a:rPr>
              <a:t>... </a:t>
            </a:r>
            <a:r>
              <a:rPr dirty="0" sz="2400" spc="155" i="1">
                <a:latin typeface="Times New Roman"/>
                <a:cs typeface="Times New Roman"/>
              </a:rPr>
              <a:t>Den </a:t>
            </a:r>
            <a:r>
              <a:rPr dirty="0" sz="2400" spc="160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som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utför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god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gärning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3263" y="3764800"/>
            <a:ext cx="4157979" cy="2258060"/>
          </a:xfrm>
          <a:prstGeom prst="rect">
            <a:avLst/>
          </a:prstGeom>
          <a:solidFill>
            <a:srgbClr val="FFE199"/>
          </a:solidFill>
          <a:ln w="51680">
            <a:solidFill>
              <a:srgbClr val="A1887F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200660" marR="149225">
              <a:lnSpc>
                <a:spcPts val="2400"/>
              </a:lnSpc>
              <a:spcBef>
                <a:spcPts val="120"/>
              </a:spcBef>
            </a:pPr>
            <a:r>
              <a:rPr dirty="0" sz="2400" spc="120" i="1">
                <a:latin typeface="Times New Roman"/>
                <a:cs typeface="Times New Roman"/>
              </a:rPr>
              <a:t>skall</a:t>
            </a:r>
            <a:r>
              <a:rPr dirty="0" sz="2400" spc="145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belönas</a:t>
            </a:r>
            <a:r>
              <a:rPr dirty="0" sz="2400" spc="14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tiofalt.</a:t>
            </a:r>
            <a:r>
              <a:rPr dirty="0" sz="2400" spc="150" i="1">
                <a:latin typeface="Times New Roman"/>
                <a:cs typeface="Times New Roman"/>
              </a:rPr>
              <a:t> Det </a:t>
            </a:r>
            <a:r>
              <a:rPr dirty="0" sz="2400" spc="15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190" i="1">
                <a:latin typeface="Times New Roman"/>
                <a:cs typeface="Times New Roman"/>
              </a:rPr>
              <a:t>ingen </a:t>
            </a:r>
            <a:r>
              <a:rPr dirty="0" sz="2400" spc="210" i="1">
                <a:latin typeface="Times New Roman"/>
                <a:cs typeface="Times New Roman"/>
              </a:rPr>
              <a:t>tvekan </a:t>
            </a:r>
            <a:r>
              <a:rPr dirty="0" sz="2400" spc="260" i="1">
                <a:latin typeface="Times New Roman"/>
                <a:cs typeface="Times New Roman"/>
              </a:rPr>
              <a:t>om att </a:t>
            </a:r>
            <a:r>
              <a:rPr dirty="0" sz="2400" spc="26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55" i="1">
                <a:latin typeface="Times New Roman"/>
                <a:cs typeface="Times New Roman"/>
              </a:rPr>
              <a:t>levande </a:t>
            </a:r>
            <a:r>
              <a:rPr dirty="0" sz="2400" spc="140" i="1">
                <a:latin typeface="Times New Roman"/>
                <a:cs typeface="Times New Roman"/>
              </a:rPr>
              <a:t>Herren </a:t>
            </a:r>
            <a:r>
              <a:rPr dirty="0" sz="2400" spc="145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rikligen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20" i="1">
                <a:latin typeface="Times New Roman"/>
                <a:cs typeface="Times New Roman"/>
              </a:rPr>
              <a:t>kommer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stödja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25" i="1">
                <a:latin typeface="Times New Roman"/>
                <a:cs typeface="Times New Roman"/>
              </a:rPr>
              <a:t>dem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200" i="1">
                <a:latin typeface="Times New Roman"/>
                <a:cs typeface="Times New Roman"/>
              </a:rPr>
              <a:t>använder </a:t>
            </a:r>
            <a:r>
              <a:rPr dirty="0" sz="2400" spc="160" i="1">
                <a:latin typeface="Times New Roman"/>
                <a:cs typeface="Times New Roman"/>
              </a:rPr>
              <a:t>sina </a:t>
            </a:r>
            <a:r>
              <a:rPr dirty="0" sz="2400" spc="16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rikedomar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på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Hans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35" i="1">
                <a:latin typeface="Times New Roman"/>
                <a:cs typeface="Times New Roman"/>
              </a:rPr>
              <a:t>stig.</a:t>
            </a:r>
            <a:endParaRPr sz="2400">
              <a:latin typeface="Times New Roman"/>
              <a:cs typeface="Times New Roman"/>
            </a:endParaRPr>
          </a:p>
          <a:p>
            <a:pPr marL="2029460">
              <a:lnSpc>
                <a:spcPct val="100000"/>
              </a:lnSpc>
              <a:spcBef>
                <a:spcPts val="120"/>
              </a:spcBef>
            </a:pPr>
            <a:r>
              <a:rPr dirty="0" sz="1800" i="1">
                <a:latin typeface="Times New Roman"/>
                <a:cs typeface="Times New Roman"/>
              </a:rPr>
              <a:t>–</a:t>
            </a:r>
            <a:r>
              <a:rPr dirty="0" sz="1800" spc="30" i="1">
                <a:latin typeface="Times New Roman"/>
                <a:cs typeface="Times New Roman"/>
              </a:rPr>
              <a:t> </a:t>
            </a:r>
            <a:r>
              <a:rPr dirty="0" sz="1800" spc="60" i="1">
                <a:latin typeface="Times New Roman"/>
                <a:cs typeface="Times New Roman"/>
              </a:rPr>
              <a:t>Bahá’u’lláh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07234" y="304281"/>
            <a:ext cx="8298180" cy="5936615"/>
            <a:chOff x="2307234" y="304281"/>
            <a:chExt cx="8298180" cy="59366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1103" y="2768650"/>
              <a:ext cx="3853180" cy="34717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0159" y="900010"/>
              <a:ext cx="4244911" cy="43771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7234" y="304281"/>
              <a:ext cx="6288506" cy="576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0039" y="1116051"/>
            <a:ext cx="3949700" cy="5621020"/>
          </a:xfrm>
          <a:prstGeom prst="rect">
            <a:avLst/>
          </a:prstGeom>
          <a:solidFill>
            <a:srgbClr val="FFE199"/>
          </a:solidFill>
          <a:ln w="51680">
            <a:solidFill>
              <a:srgbClr val="A1887F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7950" marR="938530">
              <a:lnSpc>
                <a:spcPts val="2400"/>
              </a:lnSpc>
              <a:spcBef>
                <a:spcPts val="1445"/>
              </a:spcBef>
            </a:pPr>
            <a:r>
              <a:rPr dirty="0" sz="2400" spc="85" i="1">
                <a:latin typeface="Times New Roman"/>
                <a:cs typeface="Times New Roman"/>
              </a:rPr>
              <a:t>Bahá’u’lláhs </a:t>
            </a:r>
            <a:r>
              <a:rPr dirty="0" sz="2400" spc="145" i="1">
                <a:latin typeface="Times New Roman"/>
                <a:cs typeface="Times New Roman"/>
              </a:rPr>
              <a:t>lära </a:t>
            </a:r>
            <a:r>
              <a:rPr dirty="0" sz="2400" spc="150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förespråkar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295" i="1">
                <a:latin typeface="Times New Roman"/>
                <a:cs typeface="Times New Roman"/>
              </a:rPr>
              <a:t>man</a:t>
            </a:r>
            <a:endParaRPr sz="2400">
              <a:latin typeface="Times New Roman"/>
              <a:cs typeface="Times New Roman"/>
            </a:endParaRPr>
          </a:p>
          <a:p>
            <a:pPr marL="107950" marR="100965">
              <a:lnSpc>
                <a:spcPts val="2400"/>
              </a:lnSpc>
            </a:pPr>
            <a:r>
              <a:rPr dirty="0" sz="2400" spc="135" i="1">
                <a:latin typeface="Times New Roman"/>
                <a:cs typeface="Times New Roman"/>
              </a:rPr>
              <a:t>delar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25" i="1">
                <a:latin typeface="Times New Roman"/>
                <a:cs typeface="Times New Roman"/>
              </a:rPr>
              <a:t>med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05" i="1">
                <a:latin typeface="Times New Roman"/>
                <a:cs typeface="Times New Roman"/>
              </a:rPr>
              <a:t>sig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25" i="1">
                <a:latin typeface="Times New Roman"/>
                <a:cs typeface="Times New Roman"/>
              </a:rPr>
              <a:t>frivilligt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det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204" i="1">
                <a:latin typeface="Times New Roman"/>
                <a:cs typeface="Times New Roman"/>
              </a:rPr>
              <a:t>en </a:t>
            </a:r>
            <a:r>
              <a:rPr dirty="0" sz="2400" spc="145" i="1">
                <a:latin typeface="Times New Roman"/>
                <a:cs typeface="Times New Roman"/>
              </a:rPr>
              <a:t>större </a:t>
            </a:r>
            <a:r>
              <a:rPr dirty="0" sz="2400" spc="165" i="1">
                <a:latin typeface="Times New Roman"/>
                <a:cs typeface="Times New Roman"/>
              </a:rPr>
              <a:t>sak </a:t>
            </a:r>
            <a:r>
              <a:rPr dirty="0" sz="2400" spc="250" i="1">
                <a:latin typeface="Times New Roman"/>
                <a:cs typeface="Times New Roman"/>
              </a:rPr>
              <a:t>än </a:t>
            </a:r>
            <a:r>
              <a:rPr dirty="0" sz="2400" spc="254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förmögenhetsutjämning.</a:t>
            </a:r>
            <a:endParaRPr sz="2400">
              <a:latin typeface="Times New Roman"/>
              <a:cs typeface="Times New Roman"/>
            </a:endParaRPr>
          </a:p>
          <a:p>
            <a:pPr marL="107950" marR="137795">
              <a:lnSpc>
                <a:spcPts val="2400"/>
              </a:lnSpc>
            </a:pPr>
            <a:r>
              <a:rPr dirty="0" sz="2400" spc="-30" i="1">
                <a:latin typeface="Times New Roman"/>
                <a:cs typeface="Times New Roman"/>
              </a:rPr>
              <a:t>Ty </a:t>
            </a:r>
            <a:r>
              <a:rPr dirty="0" sz="2400" spc="229" i="1">
                <a:latin typeface="Times New Roman"/>
                <a:cs typeface="Times New Roman"/>
              </a:rPr>
              <a:t>utjämning </a:t>
            </a:r>
            <a:r>
              <a:rPr dirty="0" sz="2400" spc="210" i="1">
                <a:latin typeface="Times New Roman"/>
                <a:cs typeface="Times New Roman"/>
              </a:rPr>
              <a:t>måste </a:t>
            </a:r>
            <a:r>
              <a:rPr dirty="0" sz="2400" spc="215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påtvingas </a:t>
            </a:r>
            <a:r>
              <a:rPr dirty="0" sz="2400" spc="195" i="1">
                <a:latin typeface="Times New Roman"/>
                <a:cs typeface="Times New Roman"/>
              </a:rPr>
              <a:t>utifrån, </a:t>
            </a:r>
            <a:r>
              <a:rPr dirty="0" sz="2400" spc="235" i="1">
                <a:latin typeface="Times New Roman"/>
                <a:cs typeface="Times New Roman"/>
              </a:rPr>
              <a:t>medan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30" i="1">
                <a:latin typeface="Times New Roman"/>
                <a:cs typeface="Times New Roman"/>
              </a:rPr>
              <a:t>dela </a:t>
            </a:r>
            <a:r>
              <a:rPr dirty="0" sz="2400" spc="225" i="1">
                <a:latin typeface="Times New Roman"/>
                <a:cs typeface="Times New Roman"/>
              </a:rPr>
              <a:t>med </a:t>
            </a:r>
            <a:r>
              <a:rPr dirty="0" sz="2400" spc="105" i="1">
                <a:latin typeface="Times New Roman"/>
                <a:cs typeface="Times New Roman"/>
              </a:rPr>
              <a:t>sig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204" i="1">
                <a:latin typeface="Times New Roman"/>
                <a:cs typeface="Times New Roman"/>
              </a:rPr>
              <a:t>en </a:t>
            </a:r>
            <a:r>
              <a:rPr dirty="0" sz="2400" spc="210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fråga </a:t>
            </a:r>
            <a:r>
              <a:rPr dirty="0" sz="2400" spc="260" i="1">
                <a:latin typeface="Times New Roman"/>
                <a:cs typeface="Times New Roman"/>
              </a:rPr>
              <a:t>om </a:t>
            </a:r>
            <a:r>
              <a:rPr dirty="0" sz="2400" spc="204" i="1">
                <a:latin typeface="Times New Roman"/>
                <a:cs typeface="Times New Roman"/>
              </a:rPr>
              <a:t>fritt </a:t>
            </a:r>
            <a:r>
              <a:rPr dirty="0" sz="2400" spc="120" i="1">
                <a:latin typeface="Times New Roman"/>
                <a:cs typeface="Times New Roman"/>
              </a:rPr>
              <a:t>val. </a:t>
            </a:r>
            <a:r>
              <a:rPr dirty="0" sz="2400" spc="100" i="1">
                <a:latin typeface="Times New Roman"/>
                <a:cs typeface="Times New Roman"/>
              </a:rPr>
              <a:t>...de </a:t>
            </a:r>
            <a:r>
              <a:rPr dirty="0" sz="2400" spc="105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rika bör </a:t>
            </a:r>
            <a:r>
              <a:rPr dirty="0" sz="2400" spc="140" i="1">
                <a:latin typeface="Times New Roman"/>
                <a:cs typeface="Times New Roman"/>
              </a:rPr>
              <a:t>giva </a:t>
            </a:r>
            <a:r>
              <a:rPr dirty="0" sz="2400" spc="185" i="1">
                <a:latin typeface="Times New Roman"/>
                <a:cs typeface="Times New Roman"/>
              </a:rPr>
              <a:t>bistånd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120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de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fattiga,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75" i="1">
                <a:latin typeface="Times New Roman"/>
                <a:cs typeface="Times New Roman"/>
              </a:rPr>
              <a:t>...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65" i="1">
                <a:latin typeface="Times New Roman"/>
                <a:cs typeface="Times New Roman"/>
              </a:rPr>
              <a:t>men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av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egen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fri </a:t>
            </a:r>
            <a:r>
              <a:rPr dirty="0" sz="2400" spc="114" i="1">
                <a:latin typeface="Times New Roman"/>
                <a:cs typeface="Times New Roman"/>
              </a:rPr>
              <a:t>vilja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05" i="1">
                <a:latin typeface="Times New Roman"/>
                <a:cs typeface="Times New Roman"/>
              </a:rPr>
              <a:t>ej </a:t>
            </a:r>
            <a:r>
              <a:rPr dirty="0" sz="2400" spc="165" i="1">
                <a:latin typeface="Times New Roman"/>
                <a:cs typeface="Times New Roman"/>
              </a:rPr>
              <a:t>för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45" i="1">
                <a:latin typeface="Times New Roman"/>
                <a:cs typeface="Times New Roman"/>
              </a:rPr>
              <a:t>de </a:t>
            </a:r>
            <a:r>
              <a:rPr dirty="0" sz="2400" spc="150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fattiga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har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50" i="1">
                <a:latin typeface="Times New Roman"/>
                <a:cs typeface="Times New Roman"/>
              </a:rPr>
              <a:t>uppnått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detta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25" i="1">
                <a:latin typeface="Times New Roman"/>
                <a:cs typeface="Times New Roman"/>
              </a:rPr>
              <a:t>med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30" i="1">
                <a:latin typeface="Times New Roman"/>
                <a:cs typeface="Times New Roman"/>
              </a:rPr>
              <a:t>våld.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-30" i="1">
                <a:latin typeface="Times New Roman"/>
                <a:cs typeface="Times New Roman"/>
              </a:rPr>
              <a:t>Ty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våldets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skörd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155" i="1">
                <a:latin typeface="Times New Roman"/>
                <a:cs typeface="Times New Roman"/>
              </a:rPr>
              <a:t>kaos </a:t>
            </a:r>
            <a:r>
              <a:rPr dirty="0" sz="2400" spc="160" i="1">
                <a:latin typeface="Times New Roman"/>
                <a:cs typeface="Times New Roman"/>
              </a:rPr>
              <a:t>och raserande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den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10" i="1">
                <a:latin typeface="Times New Roman"/>
                <a:cs typeface="Times New Roman"/>
              </a:rPr>
              <a:t>sociala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ordningen.</a:t>
            </a:r>
            <a:endParaRPr sz="2400">
              <a:latin typeface="Times New Roman"/>
              <a:cs typeface="Times New Roman"/>
            </a:endParaRPr>
          </a:p>
          <a:p>
            <a:pPr marL="1479550">
              <a:lnSpc>
                <a:spcPct val="100000"/>
              </a:lnSpc>
              <a:spcBef>
                <a:spcPts val="1320"/>
              </a:spcBef>
            </a:pPr>
            <a:r>
              <a:rPr dirty="0" sz="1800" i="1">
                <a:latin typeface="Times New Roman"/>
                <a:cs typeface="Times New Roman"/>
              </a:rPr>
              <a:t>–</a:t>
            </a:r>
            <a:r>
              <a:rPr dirty="0" sz="1800" spc="15" i="1">
                <a:latin typeface="Times New Roman"/>
                <a:cs typeface="Times New Roman"/>
              </a:rPr>
              <a:t> </a:t>
            </a:r>
            <a:r>
              <a:rPr dirty="0" sz="1800" spc="45" i="1">
                <a:latin typeface="Times New Roman"/>
                <a:cs typeface="Times New Roman"/>
              </a:rPr>
              <a:t>‘Abdu’l-Bahá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7127" y="303913"/>
            <a:ext cx="4881918" cy="493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6800" y="2343150"/>
            <a:ext cx="316865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305" y="1042720"/>
            <a:ext cx="5546090" cy="3134360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664210">
              <a:lnSpc>
                <a:spcPts val="2400"/>
              </a:lnSpc>
              <a:spcBef>
                <a:spcPts val="580"/>
              </a:spcBef>
            </a:pPr>
            <a:r>
              <a:rPr dirty="0" spc="80"/>
              <a:t>Tack </a:t>
            </a:r>
            <a:r>
              <a:rPr dirty="0" spc="135"/>
              <a:t>vare </a:t>
            </a:r>
            <a:r>
              <a:rPr dirty="0" spc="85"/>
              <a:t>Bahá’u’lláhs </a:t>
            </a:r>
            <a:r>
              <a:rPr dirty="0" spc="165"/>
              <a:t>andliga </a:t>
            </a:r>
            <a:r>
              <a:rPr dirty="0" spc="170"/>
              <a:t> </a:t>
            </a:r>
            <a:r>
              <a:rPr dirty="0" spc="185"/>
              <a:t>inflytande </a:t>
            </a:r>
            <a:r>
              <a:rPr dirty="0" spc="125"/>
              <a:t>”kommer </a:t>
            </a:r>
            <a:r>
              <a:rPr dirty="0" spc="120"/>
              <a:t>Guds </a:t>
            </a:r>
            <a:r>
              <a:rPr dirty="0" spc="180"/>
              <a:t>rättvisa </a:t>
            </a:r>
            <a:r>
              <a:rPr dirty="0" spc="-585"/>
              <a:t> </a:t>
            </a:r>
            <a:r>
              <a:rPr dirty="0" spc="260"/>
              <a:t>att</a:t>
            </a:r>
            <a:r>
              <a:rPr dirty="0" spc="70"/>
              <a:t> </a:t>
            </a:r>
            <a:r>
              <a:rPr dirty="0" spc="145"/>
              <a:t>förverkligas</a:t>
            </a:r>
            <a:r>
              <a:rPr dirty="0" spc="70"/>
              <a:t> </a:t>
            </a:r>
            <a:r>
              <a:rPr dirty="0" spc="215"/>
              <a:t>när</a:t>
            </a:r>
            <a:r>
              <a:rPr dirty="0" spc="70"/>
              <a:t> </a:t>
            </a:r>
            <a:r>
              <a:rPr dirty="0" spc="195"/>
              <a:t>det</a:t>
            </a:r>
            <a:r>
              <a:rPr dirty="0" spc="70"/>
              <a:t> </a:t>
            </a:r>
            <a:r>
              <a:rPr dirty="0" spc="114"/>
              <a:t>gäller</a:t>
            </a:r>
            <a:r>
              <a:rPr dirty="0" spc="70"/>
              <a:t> </a:t>
            </a:r>
            <a:r>
              <a:rPr dirty="0" spc="120"/>
              <a:t>alla </a:t>
            </a:r>
            <a:r>
              <a:rPr dirty="0" spc="-585"/>
              <a:t> </a:t>
            </a:r>
            <a:r>
              <a:rPr dirty="0" spc="185"/>
              <a:t>mänskliga</a:t>
            </a:r>
            <a:r>
              <a:rPr dirty="0" spc="55"/>
              <a:t> </a:t>
            </a:r>
            <a:r>
              <a:rPr dirty="0" spc="185"/>
              <a:t>angelägenheter…</a:t>
            </a:r>
            <a:r>
              <a:rPr dirty="0" spc="60"/>
              <a:t> </a:t>
            </a:r>
            <a:r>
              <a:rPr dirty="0" spc="30"/>
              <a:t>För</a:t>
            </a:r>
          </a:p>
          <a:p>
            <a:pPr marL="12700" marR="5080">
              <a:lnSpc>
                <a:spcPts val="2400"/>
              </a:lnSpc>
            </a:pPr>
            <a:r>
              <a:rPr dirty="0" spc="215"/>
              <a:t>fastän</a:t>
            </a:r>
            <a:r>
              <a:rPr dirty="0" spc="60"/>
              <a:t> </a:t>
            </a:r>
            <a:r>
              <a:rPr dirty="0" spc="165"/>
              <a:t>för</a:t>
            </a:r>
            <a:r>
              <a:rPr dirty="0" spc="60"/>
              <a:t> </a:t>
            </a:r>
            <a:r>
              <a:rPr dirty="0" spc="200"/>
              <a:t>närvarande</a:t>
            </a:r>
            <a:r>
              <a:rPr dirty="0" spc="60"/>
              <a:t> </a:t>
            </a:r>
            <a:r>
              <a:rPr dirty="0" spc="145"/>
              <a:t>de</a:t>
            </a:r>
            <a:r>
              <a:rPr dirty="0" spc="60"/>
              <a:t> </a:t>
            </a:r>
            <a:r>
              <a:rPr dirty="0" spc="155"/>
              <a:t>rika</a:t>
            </a:r>
            <a:r>
              <a:rPr dirty="0" spc="60"/>
              <a:t> </a:t>
            </a:r>
            <a:r>
              <a:rPr dirty="0" spc="215"/>
              <a:t>åtnjuter </a:t>
            </a:r>
            <a:r>
              <a:rPr dirty="0" spc="-585"/>
              <a:t> </a:t>
            </a:r>
            <a:r>
              <a:rPr dirty="0" spc="200"/>
              <a:t>den</a:t>
            </a:r>
            <a:r>
              <a:rPr dirty="0" spc="180"/>
              <a:t> </a:t>
            </a:r>
            <a:r>
              <a:rPr dirty="0" spc="175"/>
              <a:t>största</a:t>
            </a:r>
            <a:r>
              <a:rPr dirty="0" spc="185"/>
              <a:t> </a:t>
            </a:r>
            <a:r>
              <a:rPr dirty="0" spc="100"/>
              <a:t>lyx</a:t>
            </a:r>
            <a:r>
              <a:rPr dirty="0" spc="180"/>
              <a:t> </a:t>
            </a:r>
            <a:r>
              <a:rPr dirty="0" spc="160"/>
              <a:t>och</a:t>
            </a:r>
            <a:r>
              <a:rPr dirty="0" spc="185"/>
              <a:t> </a:t>
            </a:r>
            <a:r>
              <a:rPr dirty="0" spc="175"/>
              <a:t>bekvämlighet,</a:t>
            </a:r>
            <a:r>
              <a:rPr dirty="0" spc="185"/>
              <a:t> </a:t>
            </a:r>
            <a:r>
              <a:rPr dirty="0" spc="170"/>
              <a:t>är </a:t>
            </a:r>
            <a:r>
              <a:rPr dirty="0" spc="175"/>
              <a:t> </a:t>
            </a:r>
            <a:r>
              <a:rPr dirty="0" spc="145"/>
              <a:t>de </a:t>
            </a:r>
            <a:r>
              <a:rPr dirty="0" spc="190"/>
              <a:t>inte </a:t>
            </a:r>
            <a:r>
              <a:rPr dirty="0" spc="160"/>
              <a:t>desto </a:t>
            </a:r>
            <a:r>
              <a:rPr dirty="0" spc="190"/>
              <a:t>mindre </a:t>
            </a:r>
            <a:r>
              <a:rPr dirty="0" spc="60"/>
              <a:t>i </a:t>
            </a:r>
            <a:r>
              <a:rPr dirty="0" spc="190"/>
              <a:t>avsaknad </a:t>
            </a:r>
            <a:r>
              <a:rPr dirty="0" spc="170"/>
              <a:t>av </a:t>
            </a:r>
            <a:r>
              <a:rPr dirty="0" spc="175"/>
              <a:t> </a:t>
            </a:r>
            <a:r>
              <a:rPr dirty="0" spc="120"/>
              <a:t>evig </a:t>
            </a:r>
            <a:r>
              <a:rPr dirty="0" spc="90"/>
              <a:t>lycka; </a:t>
            </a:r>
            <a:r>
              <a:rPr dirty="0" spc="165"/>
              <a:t>för </a:t>
            </a:r>
            <a:r>
              <a:rPr dirty="0" spc="120"/>
              <a:t>evig </a:t>
            </a:r>
            <a:r>
              <a:rPr dirty="0" spc="130"/>
              <a:t>lycka </a:t>
            </a:r>
            <a:r>
              <a:rPr dirty="0" spc="135"/>
              <a:t>beror </a:t>
            </a:r>
            <a:r>
              <a:rPr dirty="0" spc="195"/>
              <a:t>på </a:t>
            </a:r>
            <a:r>
              <a:rPr dirty="0" spc="260"/>
              <a:t>att </a:t>
            </a:r>
            <a:r>
              <a:rPr dirty="0" spc="265"/>
              <a:t> </a:t>
            </a:r>
            <a:r>
              <a:rPr dirty="0" spc="130"/>
              <a:t>ge </a:t>
            </a:r>
            <a:r>
              <a:rPr dirty="0" spc="160"/>
              <a:t>och </a:t>
            </a:r>
            <a:r>
              <a:rPr dirty="0" spc="145"/>
              <a:t>de </a:t>
            </a:r>
            <a:r>
              <a:rPr dirty="0" spc="200"/>
              <a:t>fattiga </a:t>
            </a:r>
            <a:r>
              <a:rPr dirty="0" spc="170"/>
              <a:t>är </a:t>
            </a:r>
            <a:r>
              <a:rPr dirty="0" spc="140"/>
              <a:t>överallt </a:t>
            </a:r>
            <a:r>
              <a:rPr dirty="0" spc="60"/>
              <a:t>i </a:t>
            </a:r>
            <a:r>
              <a:rPr dirty="0" spc="229"/>
              <a:t>ett </a:t>
            </a:r>
            <a:r>
              <a:rPr dirty="0" spc="235"/>
              <a:t> </a:t>
            </a:r>
            <a:r>
              <a:rPr dirty="0" spc="170"/>
              <a:t>tillstånd</a:t>
            </a:r>
            <a:r>
              <a:rPr dirty="0" spc="70"/>
              <a:t> </a:t>
            </a:r>
            <a:r>
              <a:rPr dirty="0" spc="170"/>
              <a:t>av</a:t>
            </a:r>
            <a:r>
              <a:rPr dirty="0" spc="75"/>
              <a:t> </a:t>
            </a:r>
            <a:r>
              <a:rPr dirty="0" spc="210"/>
              <a:t>nöd</a:t>
            </a:r>
            <a:r>
              <a:rPr dirty="0" spc="70"/>
              <a:t> </a:t>
            </a:r>
            <a:r>
              <a:rPr dirty="0" spc="160"/>
              <a:t>och</a:t>
            </a:r>
            <a:r>
              <a:rPr dirty="0" spc="75"/>
              <a:t> </a:t>
            </a:r>
            <a:r>
              <a:rPr dirty="0" spc="145"/>
              <a:t>elände.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305" y="4243120"/>
            <a:ext cx="5236845" cy="23571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  <a:tabLst>
                <a:tab pos="1881505" algn="l"/>
              </a:tabLst>
            </a:pPr>
            <a:r>
              <a:rPr dirty="0" sz="2400" spc="175" i="1">
                <a:latin typeface="Times New Roman"/>
                <a:cs typeface="Times New Roman"/>
              </a:rPr>
              <a:t>Genom </a:t>
            </a:r>
            <a:r>
              <a:rPr dirty="0" sz="2400" spc="170" i="1">
                <a:latin typeface="Times New Roman"/>
                <a:cs typeface="Times New Roman"/>
              </a:rPr>
              <a:t>förverkligandet av </a:t>
            </a:r>
            <a:r>
              <a:rPr dirty="0" sz="2400" spc="120" i="1">
                <a:latin typeface="Times New Roman"/>
                <a:cs typeface="Times New Roman"/>
              </a:rPr>
              <a:t>Guds </a:t>
            </a:r>
            <a:r>
              <a:rPr dirty="0" sz="2400" spc="12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stora </a:t>
            </a:r>
            <a:r>
              <a:rPr dirty="0" sz="2400" spc="200" i="1">
                <a:latin typeface="Times New Roman"/>
                <a:cs typeface="Times New Roman"/>
              </a:rPr>
              <a:t>rättvisa…kommer </a:t>
            </a:r>
            <a:r>
              <a:rPr dirty="0" sz="2400" spc="195" i="1">
                <a:latin typeface="Times New Roman"/>
                <a:cs typeface="Times New Roman"/>
              </a:rPr>
              <a:t>det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20" i="1">
                <a:latin typeface="Times New Roman"/>
                <a:cs typeface="Times New Roman"/>
              </a:rPr>
              <a:t>ske </a:t>
            </a:r>
            <a:r>
              <a:rPr dirty="0" sz="2400" spc="12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en </a:t>
            </a:r>
            <a:r>
              <a:rPr dirty="0" sz="2400" spc="190" i="1">
                <a:latin typeface="Times New Roman"/>
                <a:cs typeface="Times New Roman"/>
              </a:rPr>
              <a:t>anpassning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190" i="1">
                <a:latin typeface="Times New Roman"/>
                <a:cs typeface="Times New Roman"/>
              </a:rPr>
              <a:t>mänsklighetens </a:t>
            </a:r>
            <a:r>
              <a:rPr dirty="0" sz="2400" spc="195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ekonomiska </a:t>
            </a:r>
            <a:r>
              <a:rPr dirty="0" sz="2400" spc="110" i="1">
                <a:latin typeface="Times New Roman"/>
                <a:cs typeface="Times New Roman"/>
              </a:rPr>
              <a:t>villkor </a:t>
            </a:r>
            <a:r>
              <a:rPr dirty="0" sz="2400" spc="140" i="1">
                <a:latin typeface="Times New Roman"/>
                <a:cs typeface="Times New Roman"/>
              </a:rPr>
              <a:t>så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95" i="1">
                <a:latin typeface="Times New Roman"/>
                <a:cs typeface="Times New Roman"/>
              </a:rPr>
              <a:t>det </a:t>
            </a:r>
            <a:r>
              <a:rPr dirty="0" sz="2400" spc="60" i="1">
                <a:latin typeface="Times New Roman"/>
                <a:cs typeface="Times New Roman"/>
              </a:rPr>
              <a:t>i 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framtiden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varken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20" i="1">
                <a:latin typeface="Times New Roman"/>
                <a:cs typeface="Times New Roman"/>
              </a:rPr>
              <a:t>kommer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finnas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29" i="1">
                <a:latin typeface="Times New Roman"/>
                <a:cs typeface="Times New Roman"/>
              </a:rPr>
              <a:t>enormt</a:t>
            </a:r>
            <a:r>
              <a:rPr dirty="0" sz="2400" spc="75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rika	</a:t>
            </a:r>
            <a:r>
              <a:rPr dirty="0" sz="2400" spc="90" i="1">
                <a:latin typeface="Times New Roman"/>
                <a:cs typeface="Times New Roman"/>
              </a:rPr>
              <a:t>eller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eländigt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10" i="1">
                <a:latin typeface="Times New Roman"/>
                <a:cs typeface="Times New Roman"/>
              </a:rPr>
              <a:t>fattiga.”</a:t>
            </a:r>
            <a:endParaRPr sz="2400">
              <a:latin typeface="Times New Roman"/>
              <a:cs typeface="Times New Roman"/>
            </a:endParaRPr>
          </a:p>
          <a:p>
            <a:pPr marL="2298065">
              <a:lnSpc>
                <a:spcPct val="100000"/>
              </a:lnSpc>
              <a:spcBef>
                <a:spcPts val="1320"/>
              </a:spcBef>
            </a:pPr>
            <a:r>
              <a:rPr dirty="0" sz="1800" i="1">
                <a:latin typeface="Times New Roman"/>
                <a:cs typeface="Times New Roman"/>
              </a:rPr>
              <a:t>–</a:t>
            </a:r>
            <a:r>
              <a:rPr dirty="0" sz="1800" spc="15" i="1">
                <a:latin typeface="Times New Roman"/>
                <a:cs typeface="Times New Roman"/>
              </a:rPr>
              <a:t> </a:t>
            </a:r>
            <a:r>
              <a:rPr dirty="0" sz="1800" spc="45" i="1">
                <a:latin typeface="Times New Roman"/>
                <a:cs typeface="Times New Roman"/>
              </a:rPr>
              <a:t>‘Abdu’l-Bahá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7414" y="297992"/>
            <a:ext cx="6174663" cy="4882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7886" y="3402876"/>
            <a:ext cx="1967445" cy="1849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1782" y="1022337"/>
            <a:ext cx="5762625" cy="31343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100" i="1">
                <a:latin typeface="Times New Roman"/>
                <a:cs typeface="Times New Roman"/>
              </a:rPr>
              <a:t>”De </a:t>
            </a:r>
            <a:r>
              <a:rPr dirty="0" sz="2400" spc="135" i="1">
                <a:latin typeface="Times New Roman"/>
                <a:cs typeface="Times New Roman"/>
              </a:rPr>
              <a:t>rika, </a:t>
            </a:r>
            <a:r>
              <a:rPr dirty="0" sz="2400" spc="120" i="1">
                <a:latin typeface="Times New Roman"/>
                <a:cs typeface="Times New Roman"/>
              </a:rPr>
              <a:t>likväl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145" i="1">
                <a:latin typeface="Times New Roman"/>
                <a:cs typeface="Times New Roman"/>
              </a:rPr>
              <a:t>de </a:t>
            </a:r>
            <a:r>
              <a:rPr dirty="0" sz="2400" spc="185" i="1">
                <a:latin typeface="Times New Roman"/>
                <a:cs typeface="Times New Roman"/>
              </a:rPr>
              <a:t>fattiga,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22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240" i="1">
                <a:latin typeface="Times New Roman"/>
                <a:cs typeface="Times New Roman"/>
              </a:rPr>
              <a:t>ha </a:t>
            </a:r>
            <a:r>
              <a:rPr dirty="0" sz="2400" spc="130" i="1">
                <a:latin typeface="Times New Roman"/>
                <a:cs typeface="Times New Roman"/>
              </a:rPr>
              <a:t>fördel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130" i="1">
                <a:latin typeface="Times New Roman"/>
                <a:cs typeface="Times New Roman"/>
              </a:rPr>
              <a:t>dessa </a:t>
            </a:r>
            <a:r>
              <a:rPr dirty="0" sz="2400" spc="204" i="1">
                <a:latin typeface="Times New Roman"/>
                <a:cs typeface="Times New Roman"/>
              </a:rPr>
              <a:t>nya </a:t>
            </a:r>
            <a:r>
              <a:rPr dirty="0" sz="2400" spc="180" i="1">
                <a:latin typeface="Times New Roman"/>
                <a:cs typeface="Times New Roman"/>
              </a:rPr>
              <a:t>ekonomiska </a:t>
            </a:r>
            <a:r>
              <a:rPr dirty="0" sz="2400" spc="185" i="1">
                <a:latin typeface="Times New Roman"/>
                <a:cs typeface="Times New Roman"/>
              </a:rPr>
              <a:t> </a:t>
            </a:r>
            <a:r>
              <a:rPr dirty="0" sz="2400" spc="75" i="1">
                <a:latin typeface="Times New Roman"/>
                <a:cs typeface="Times New Roman"/>
              </a:rPr>
              <a:t>villkor. </a:t>
            </a:r>
            <a:r>
              <a:rPr dirty="0" sz="2400" spc="30" i="1">
                <a:latin typeface="Times New Roman"/>
                <a:cs typeface="Times New Roman"/>
              </a:rPr>
              <a:t>För </a:t>
            </a:r>
            <a:r>
              <a:rPr dirty="0" sz="2400" spc="195" i="1">
                <a:latin typeface="Times New Roman"/>
                <a:cs typeface="Times New Roman"/>
              </a:rPr>
              <a:t>på </a:t>
            </a:r>
            <a:r>
              <a:rPr dirty="0" sz="2400" spc="220" i="1">
                <a:latin typeface="Times New Roman"/>
                <a:cs typeface="Times New Roman"/>
              </a:rPr>
              <a:t>grund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120" i="1">
                <a:latin typeface="Times New Roman"/>
                <a:cs typeface="Times New Roman"/>
              </a:rPr>
              <a:t>vissa </a:t>
            </a:r>
            <a:r>
              <a:rPr dirty="0" sz="2400" spc="170" i="1">
                <a:latin typeface="Times New Roman"/>
                <a:cs typeface="Times New Roman"/>
              </a:rPr>
              <a:t>åtgärder </a:t>
            </a:r>
            <a:r>
              <a:rPr dirty="0" sz="2400" spc="175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80" i="1">
                <a:latin typeface="Times New Roman"/>
                <a:cs typeface="Times New Roman"/>
              </a:rPr>
              <a:t>begränsningar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145" i="1">
                <a:latin typeface="Times New Roman"/>
                <a:cs typeface="Times New Roman"/>
              </a:rPr>
              <a:t>de </a:t>
            </a:r>
            <a:r>
              <a:rPr dirty="0" sz="2400" spc="190" i="1">
                <a:latin typeface="Times New Roman"/>
                <a:cs typeface="Times New Roman"/>
              </a:rPr>
              <a:t>inte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265" i="1">
                <a:latin typeface="Times New Roman"/>
                <a:cs typeface="Times New Roman"/>
              </a:rPr>
              <a:t> </a:t>
            </a:r>
            <a:r>
              <a:rPr dirty="0" sz="2400" spc="245" i="1">
                <a:latin typeface="Times New Roman"/>
                <a:cs typeface="Times New Roman"/>
              </a:rPr>
              <a:t>kunna </a:t>
            </a:r>
            <a:r>
              <a:rPr dirty="0" sz="2400" spc="180" i="1">
                <a:latin typeface="Times New Roman"/>
                <a:cs typeface="Times New Roman"/>
              </a:rPr>
              <a:t>ackumulera </a:t>
            </a:r>
            <a:r>
              <a:rPr dirty="0" sz="2400" spc="140" i="1">
                <a:latin typeface="Times New Roman"/>
                <a:cs typeface="Times New Roman"/>
              </a:rPr>
              <a:t>så </a:t>
            </a:r>
            <a:r>
              <a:rPr dirty="0" sz="2400" spc="190" i="1">
                <a:latin typeface="Times New Roman"/>
                <a:cs typeface="Times New Roman"/>
              </a:rPr>
              <a:t>mycket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26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hanteringen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därav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10" i="1">
                <a:latin typeface="Times New Roman"/>
                <a:cs typeface="Times New Roman"/>
              </a:rPr>
              <a:t>blir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en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börda,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235" i="1">
                <a:latin typeface="Times New Roman"/>
                <a:cs typeface="Times New Roman"/>
              </a:rPr>
              <a:t>medan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de </a:t>
            </a:r>
            <a:r>
              <a:rPr dirty="0" sz="2400" spc="200" i="1">
                <a:latin typeface="Times New Roman"/>
                <a:cs typeface="Times New Roman"/>
              </a:rPr>
              <a:t>fattiga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40" i="1">
                <a:latin typeface="Times New Roman"/>
                <a:cs typeface="Times New Roman"/>
              </a:rPr>
              <a:t>befrias </a:t>
            </a:r>
            <a:r>
              <a:rPr dirty="0" sz="2400" spc="215" i="1">
                <a:latin typeface="Times New Roman"/>
                <a:cs typeface="Times New Roman"/>
              </a:rPr>
              <a:t>från </a:t>
            </a:r>
            <a:r>
              <a:rPr dirty="0" sz="2400" spc="210" i="1">
                <a:latin typeface="Times New Roman"/>
                <a:cs typeface="Times New Roman"/>
              </a:rPr>
              <a:t>nöd </a:t>
            </a:r>
            <a:r>
              <a:rPr dirty="0" sz="2400" spc="215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45" i="1">
                <a:latin typeface="Times New Roman"/>
                <a:cs typeface="Times New Roman"/>
              </a:rPr>
              <a:t>elände. </a:t>
            </a:r>
            <a:r>
              <a:rPr dirty="0" sz="2400" spc="155" i="1">
                <a:latin typeface="Times New Roman"/>
                <a:cs typeface="Times New Roman"/>
              </a:rPr>
              <a:t>Den </a:t>
            </a:r>
            <a:r>
              <a:rPr dirty="0" sz="2400" spc="120" i="1">
                <a:latin typeface="Times New Roman"/>
                <a:cs typeface="Times New Roman"/>
              </a:rPr>
              <a:t>rike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229" i="1">
                <a:latin typeface="Times New Roman"/>
                <a:cs typeface="Times New Roman"/>
              </a:rPr>
              <a:t>njuta </a:t>
            </a:r>
            <a:r>
              <a:rPr dirty="0" sz="2400" spc="23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av </a:t>
            </a:r>
            <a:r>
              <a:rPr dirty="0" sz="2400" spc="185" i="1">
                <a:latin typeface="Times New Roman"/>
                <a:cs typeface="Times New Roman"/>
              </a:rPr>
              <a:t>sitt </a:t>
            </a:r>
            <a:r>
              <a:rPr dirty="0" sz="2400" spc="170" i="1">
                <a:latin typeface="Times New Roman"/>
                <a:cs typeface="Times New Roman"/>
              </a:rPr>
              <a:t>palats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200" i="1">
                <a:latin typeface="Times New Roman"/>
                <a:cs typeface="Times New Roman"/>
              </a:rPr>
              <a:t>den </a:t>
            </a:r>
            <a:r>
              <a:rPr dirty="0" sz="2400" spc="185" i="1">
                <a:latin typeface="Times New Roman"/>
                <a:cs typeface="Times New Roman"/>
              </a:rPr>
              <a:t>fattige </a:t>
            </a:r>
            <a:r>
              <a:rPr dirty="0" sz="2400" spc="220" i="1">
                <a:latin typeface="Times New Roman"/>
                <a:cs typeface="Times New Roman"/>
              </a:rPr>
              <a:t>kommer </a:t>
            </a:r>
            <a:r>
              <a:rPr dirty="0" sz="2400" spc="22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att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240" i="1">
                <a:latin typeface="Times New Roman"/>
                <a:cs typeface="Times New Roman"/>
              </a:rPr>
              <a:t>ha</a:t>
            </a:r>
            <a:r>
              <a:rPr dirty="0" sz="2400" spc="75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sin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bekväma</a:t>
            </a:r>
            <a:r>
              <a:rPr dirty="0" sz="2400" spc="75" i="1">
                <a:latin typeface="Times New Roman"/>
                <a:cs typeface="Times New Roman"/>
              </a:rPr>
              <a:t> </a:t>
            </a:r>
            <a:r>
              <a:rPr dirty="0" sz="2400" spc="85" i="1">
                <a:latin typeface="Times New Roman"/>
                <a:cs typeface="Times New Roman"/>
              </a:rPr>
              <a:t>stuga.”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–</a:t>
            </a:r>
            <a:r>
              <a:rPr dirty="0" sz="1800" spc="55" i="1">
                <a:latin typeface="Times New Roman"/>
                <a:cs typeface="Times New Roman"/>
              </a:rPr>
              <a:t> </a:t>
            </a:r>
            <a:r>
              <a:rPr dirty="0" sz="1800" spc="45" i="1">
                <a:latin typeface="Times New Roman"/>
                <a:cs typeface="Times New Roman"/>
              </a:rPr>
              <a:t>‘Abdu’l-Bahá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481" y="4686855"/>
            <a:ext cx="2611755" cy="2160270"/>
          </a:xfrm>
          <a:prstGeom prst="rect">
            <a:avLst/>
          </a:prstGeom>
          <a:solidFill>
            <a:srgbClr val="FFE199"/>
          </a:solidFill>
          <a:ln w="51680">
            <a:solidFill>
              <a:srgbClr val="A1887F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107950">
              <a:lnSpc>
                <a:spcPts val="2735"/>
              </a:lnSpc>
              <a:spcBef>
                <a:spcPts val="135"/>
              </a:spcBef>
            </a:pPr>
            <a:r>
              <a:rPr dirty="0" sz="2400" spc="-60" i="1">
                <a:latin typeface="Times New Roman"/>
                <a:cs typeface="Times New Roman"/>
              </a:rPr>
              <a:t>”Vid</a:t>
            </a:r>
            <a:r>
              <a:rPr dirty="0" sz="2400" spc="30" i="1">
                <a:latin typeface="Times New Roman"/>
                <a:cs typeface="Times New Roman"/>
              </a:rPr>
              <a:t> </a:t>
            </a:r>
            <a:r>
              <a:rPr dirty="0" sz="2400" spc="70" i="1">
                <a:latin typeface="Times New Roman"/>
                <a:cs typeface="Times New Roman"/>
              </a:rPr>
              <a:t>Gud!</a:t>
            </a:r>
            <a:endParaRPr sz="2400">
              <a:latin typeface="Times New Roman"/>
              <a:cs typeface="Times New Roman"/>
            </a:endParaRPr>
          </a:p>
          <a:p>
            <a:pPr marL="193675" marR="942340">
              <a:lnSpc>
                <a:spcPts val="2590"/>
              </a:lnSpc>
              <a:spcBef>
                <a:spcPts val="180"/>
              </a:spcBef>
            </a:pPr>
            <a:r>
              <a:rPr dirty="0" sz="2400" spc="70" i="1">
                <a:latin typeface="Times New Roman"/>
                <a:cs typeface="Times New Roman"/>
              </a:rPr>
              <a:t>I </a:t>
            </a:r>
            <a:r>
              <a:rPr dirty="0" sz="2400" spc="135" i="1">
                <a:latin typeface="Times New Roman"/>
                <a:cs typeface="Times New Roman"/>
              </a:rPr>
              <a:t>jordiska </a:t>
            </a:r>
            <a:r>
              <a:rPr dirty="0" sz="2400" spc="140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r</a:t>
            </a:r>
            <a:r>
              <a:rPr dirty="0" sz="2400" spc="60" i="1">
                <a:latin typeface="Times New Roman"/>
                <a:cs typeface="Times New Roman"/>
              </a:rPr>
              <a:t>i</a:t>
            </a:r>
            <a:r>
              <a:rPr dirty="0" sz="2400" spc="170" i="1">
                <a:latin typeface="Times New Roman"/>
                <a:cs typeface="Times New Roman"/>
              </a:rPr>
              <a:t>k</a:t>
            </a:r>
            <a:r>
              <a:rPr dirty="0" sz="2400" spc="100" i="1">
                <a:latin typeface="Times New Roman"/>
                <a:cs typeface="Times New Roman"/>
              </a:rPr>
              <a:t>e</a:t>
            </a:r>
            <a:r>
              <a:rPr dirty="0" sz="2400" spc="185" i="1">
                <a:latin typeface="Times New Roman"/>
                <a:cs typeface="Times New Roman"/>
              </a:rPr>
              <a:t>d</a:t>
            </a:r>
            <a:r>
              <a:rPr dirty="0" sz="2400" spc="135" i="1">
                <a:latin typeface="Times New Roman"/>
                <a:cs typeface="Times New Roman"/>
              </a:rPr>
              <a:t>o</a:t>
            </a:r>
            <a:r>
              <a:rPr dirty="0" sz="2400" spc="385" i="1">
                <a:latin typeface="Times New Roman"/>
                <a:cs typeface="Times New Roman"/>
              </a:rPr>
              <a:t>m</a:t>
            </a:r>
            <a:r>
              <a:rPr dirty="0" sz="2400" spc="185" i="1">
                <a:latin typeface="Times New Roman"/>
                <a:cs typeface="Times New Roman"/>
              </a:rPr>
              <a:t>a</a:t>
            </a:r>
            <a:r>
              <a:rPr dirty="0" sz="2400" spc="150" i="1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  <a:p>
            <a:pPr marL="193675" marR="145415">
              <a:lnSpc>
                <a:spcPts val="2590"/>
              </a:lnSpc>
            </a:pP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140" i="1">
                <a:latin typeface="Times New Roman"/>
                <a:cs typeface="Times New Roman"/>
              </a:rPr>
              <a:t>rädsla dold </a:t>
            </a:r>
            <a:r>
              <a:rPr dirty="0" sz="2400" spc="145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och</a:t>
            </a:r>
            <a:r>
              <a:rPr dirty="0" sz="2400" spc="35" i="1">
                <a:latin typeface="Times New Roman"/>
                <a:cs typeface="Times New Roman"/>
              </a:rPr>
              <a:t> </a:t>
            </a:r>
            <a:r>
              <a:rPr dirty="0" sz="2400" spc="185" i="1">
                <a:latin typeface="Times New Roman"/>
                <a:cs typeface="Times New Roman"/>
              </a:rPr>
              <a:t>fara</a:t>
            </a:r>
            <a:r>
              <a:rPr dirty="0" sz="2400" spc="40" i="1">
                <a:latin typeface="Times New Roman"/>
                <a:cs typeface="Times New Roman"/>
              </a:rPr>
              <a:t> </a:t>
            </a:r>
            <a:r>
              <a:rPr dirty="0" sz="2400" spc="80" i="1">
                <a:latin typeface="Times New Roman"/>
                <a:cs typeface="Times New Roman"/>
              </a:rPr>
              <a:t>gömd.”</a:t>
            </a:r>
            <a:endParaRPr sz="2400">
              <a:latin typeface="Times New Roman"/>
              <a:cs typeface="Times New Roman"/>
            </a:endParaRPr>
          </a:p>
          <a:p>
            <a:pPr marL="793750">
              <a:lnSpc>
                <a:spcPct val="100000"/>
              </a:lnSpc>
              <a:spcBef>
                <a:spcPts val="425"/>
              </a:spcBef>
              <a:tabLst>
                <a:tab pos="1036955" algn="l"/>
              </a:tabLst>
            </a:pPr>
            <a:r>
              <a:rPr dirty="0" sz="1800" i="1">
                <a:latin typeface="Times New Roman"/>
                <a:cs typeface="Times New Roman"/>
              </a:rPr>
              <a:t>–	</a:t>
            </a:r>
            <a:r>
              <a:rPr dirty="0" sz="1800" spc="60" i="1">
                <a:latin typeface="Times New Roman"/>
                <a:cs typeface="Times New Roman"/>
              </a:rPr>
              <a:t>Bahá’u’lláh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679" y="341181"/>
            <a:ext cx="5543378" cy="372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0854" y="3688270"/>
            <a:ext cx="2848058" cy="28480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7620" y="5112308"/>
            <a:ext cx="1941706" cy="14531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8168" y="1179105"/>
            <a:ext cx="4084954" cy="17068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 marR="701675">
              <a:lnSpc>
                <a:spcPts val="2590"/>
              </a:lnSpc>
              <a:spcBef>
                <a:spcPts val="425"/>
              </a:spcBef>
            </a:pPr>
            <a:r>
              <a:rPr dirty="0" sz="2400" spc="120" i="1">
                <a:latin typeface="Times New Roman"/>
                <a:cs typeface="Times New Roman"/>
              </a:rPr>
              <a:t>Guds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rätt,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30" i="1">
                <a:latin typeface="Times New Roman"/>
                <a:cs typeface="Times New Roman"/>
              </a:rPr>
              <a:t>Huqúqu’lláh, </a:t>
            </a:r>
            <a:r>
              <a:rPr dirty="0" sz="2400" spc="-590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är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en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15" i="1">
                <a:latin typeface="Times New Roman"/>
                <a:cs typeface="Times New Roman"/>
              </a:rPr>
              <a:t>mäktig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lag,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unik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60" i="1">
                <a:latin typeface="Times New Roman"/>
                <a:cs typeface="Times New Roman"/>
              </a:rPr>
              <a:t>i </a:t>
            </a:r>
            <a:r>
              <a:rPr dirty="0" sz="2400" spc="-590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religionshistorien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–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-15" i="1">
                <a:latin typeface="Times New Roman"/>
                <a:cs typeface="Times New Roman"/>
              </a:rPr>
              <a:t>”en</a:t>
            </a:r>
            <a:endParaRPr sz="2400">
              <a:latin typeface="Times New Roman"/>
              <a:cs typeface="Times New Roman"/>
            </a:endParaRPr>
          </a:p>
          <a:p>
            <a:pPr algn="just" marL="12700" marR="5080">
              <a:lnSpc>
                <a:spcPts val="2590"/>
              </a:lnSpc>
            </a:pPr>
            <a:r>
              <a:rPr dirty="0" sz="2400" spc="140" i="1">
                <a:latin typeface="Times New Roman"/>
                <a:cs typeface="Times New Roman"/>
              </a:rPr>
              <a:t>källa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190" i="1">
                <a:latin typeface="Times New Roman"/>
                <a:cs typeface="Times New Roman"/>
              </a:rPr>
              <a:t>nåd, </a:t>
            </a:r>
            <a:r>
              <a:rPr dirty="0" sz="2400" spc="185" i="1">
                <a:latin typeface="Times New Roman"/>
                <a:cs typeface="Times New Roman"/>
              </a:rPr>
              <a:t>välstånd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65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allt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80" i="1">
                <a:latin typeface="Times New Roman"/>
                <a:cs typeface="Times New Roman"/>
              </a:rPr>
              <a:t>gott,”</a:t>
            </a:r>
            <a:r>
              <a:rPr dirty="0" sz="2400" spc="740" i="1">
                <a:latin typeface="Times New Roman"/>
                <a:cs typeface="Times New Roman"/>
              </a:rPr>
              <a:t> </a:t>
            </a:r>
            <a:r>
              <a:rPr dirty="0" sz="2400" spc="135" i="1">
                <a:latin typeface="Times New Roman"/>
                <a:cs typeface="Times New Roman"/>
              </a:rPr>
              <a:t>säger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85" i="1">
                <a:latin typeface="Times New Roman"/>
                <a:cs typeface="Times New Roman"/>
              </a:rPr>
              <a:t>Bahá’u’lláh.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3100" y="296677"/>
            <a:ext cx="3603910" cy="359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160" y="1199922"/>
            <a:ext cx="2791326" cy="2969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42863" y="1635874"/>
            <a:ext cx="4273550" cy="5144770"/>
          </a:xfrm>
          <a:prstGeom prst="rect">
            <a:avLst/>
          </a:prstGeom>
          <a:solidFill>
            <a:srgbClr val="FFE199"/>
          </a:solidFill>
          <a:ln w="51680">
            <a:solidFill>
              <a:srgbClr val="A1887F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107950" marR="162560">
              <a:lnSpc>
                <a:spcPts val="2590"/>
              </a:lnSpc>
              <a:spcBef>
                <a:spcPts val="459"/>
              </a:spcBef>
              <a:buAutoNum type="arabicPeriod"/>
              <a:tabLst>
                <a:tab pos="564515" algn="l"/>
                <a:tab pos="565785" algn="l"/>
              </a:tabLst>
            </a:pPr>
            <a:r>
              <a:rPr dirty="0" sz="2400" spc="135" i="1">
                <a:latin typeface="Times New Roman"/>
                <a:cs typeface="Times New Roman"/>
              </a:rPr>
              <a:t>Obligatorisk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för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alla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som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10" i="1">
                <a:latin typeface="Times New Roman"/>
                <a:cs typeface="Times New Roman"/>
              </a:rPr>
              <a:t>har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229" i="1">
                <a:latin typeface="Times New Roman"/>
                <a:cs typeface="Times New Roman"/>
              </a:rPr>
              <a:t>ett</a:t>
            </a:r>
            <a:r>
              <a:rPr dirty="0" sz="2400" spc="70" i="1">
                <a:latin typeface="Times New Roman"/>
                <a:cs typeface="Times New Roman"/>
              </a:rPr>
              <a:t> </a:t>
            </a:r>
            <a:r>
              <a:rPr dirty="0" sz="2400" spc="160" i="1">
                <a:latin typeface="Times New Roman"/>
                <a:cs typeface="Times New Roman"/>
              </a:rPr>
              <a:t>överskott.</a:t>
            </a:r>
            <a:endParaRPr sz="2400">
              <a:latin typeface="Times New Roman"/>
              <a:cs typeface="Times New Roman"/>
            </a:endParaRPr>
          </a:p>
          <a:p>
            <a:pPr marL="107950" marR="656590">
              <a:lnSpc>
                <a:spcPts val="2590"/>
              </a:lnSpc>
              <a:spcBef>
                <a:spcPts val="800"/>
              </a:spcBef>
              <a:buAutoNum type="arabicPeriod"/>
              <a:tabLst>
                <a:tab pos="564515" algn="l"/>
                <a:tab pos="565785" algn="l"/>
              </a:tabLst>
            </a:pPr>
            <a:r>
              <a:rPr dirty="0" sz="2400" spc="114" i="1">
                <a:latin typeface="Times New Roman"/>
                <a:cs typeface="Times New Roman"/>
              </a:rPr>
              <a:t>Privat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195" i="1">
                <a:latin typeface="Times New Roman"/>
                <a:cs typeface="Times New Roman"/>
              </a:rPr>
              <a:t>ytterst </a:t>
            </a:r>
            <a:r>
              <a:rPr dirty="0" sz="2400" spc="200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konfidentiell </a:t>
            </a:r>
            <a:r>
              <a:rPr dirty="0" sz="2400" i="1">
                <a:latin typeface="Times New Roman"/>
                <a:cs typeface="Times New Roman"/>
              </a:rPr>
              <a:t>– </a:t>
            </a:r>
            <a:r>
              <a:rPr dirty="0" sz="2400" spc="190" i="1">
                <a:latin typeface="Times New Roman"/>
                <a:cs typeface="Times New Roman"/>
              </a:rPr>
              <a:t>ingen </a:t>
            </a:r>
            <a:r>
              <a:rPr dirty="0" sz="2400" spc="195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kontroll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90" i="1">
                <a:latin typeface="Times New Roman"/>
                <a:cs typeface="Times New Roman"/>
              </a:rPr>
              <a:t>eller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sanktioner.</a:t>
            </a:r>
            <a:endParaRPr sz="2400">
              <a:latin typeface="Times New Roman"/>
              <a:cs typeface="Times New Roman"/>
            </a:endParaRPr>
          </a:p>
          <a:p>
            <a:pPr marL="107950" marR="189865">
              <a:lnSpc>
                <a:spcPts val="2590"/>
              </a:lnSpc>
              <a:spcBef>
                <a:spcPts val="800"/>
              </a:spcBef>
              <a:buAutoNum type="arabicPeriod"/>
              <a:tabLst>
                <a:tab pos="564515" algn="l"/>
                <a:tab pos="565785" algn="l"/>
              </a:tabLst>
            </a:pPr>
            <a:r>
              <a:rPr dirty="0" sz="2400" spc="160" i="1">
                <a:latin typeface="Times New Roman"/>
                <a:cs typeface="Times New Roman"/>
              </a:rPr>
              <a:t>Individen </a:t>
            </a:r>
            <a:r>
              <a:rPr dirty="0" sz="2400" spc="180" i="1">
                <a:latin typeface="Times New Roman"/>
                <a:cs typeface="Times New Roman"/>
              </a:rPr>
              <a:t>får </a:t>
            </a:r>
            <a:r>
              <a:rPr dirty="0" sz="2400" spc="120" i="1">
                <a:latin typeface="Times New Roman"/>
                <a:cs typeface="Times New Roman"/>
              </a:rPr>
              <a:t>själv </a:t>
            </a:r>
            <a:r>
              <a:rPr dirty="0" sz="2400" spc="125" i="1">
                <a:latin typeface="Times New Roman"/>
                <a:cs typeface="Times New Roman"/>
              </a:rPr>
              <a:t> </a:t>
            </a:r>
            <a:r>
              <a:rPr dirty="0" sz="2400" spc="195" i="1">
                <a:latin typeface="Times New Roman"/>
                <a:cs typeface="Times New Roman"/>
              </a:rPr>
              <a:t>bedöma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35" i="1">
                <a:latin typeface="Times New Roman"/>
                <a:cs typeface="Times New Roman"/>
              </a:rPr>
              <a:t>hur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mycket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35" i="1">
                <a:latin typeface="Times New Roman"/>
                <a:cs typeface="Times New Roman"/>
              </a:rPr>
              <a:t>hen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ska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55" i="1">
                <a:latin typeface="Times New Roman"/>
                <a:cs typeface="Times New Roman"/>
              </a:rPr>
              <a:t>betala.</a:t>
            </a:r>
            <a:endParaRPr sz="2400">
              <a:latin typeface="Times New Roman"/>
              <a:cs typeface="Times New Roman"/>
            </a:endParaRPr>
          </a:p>
          <a:p>
            <a:pPr marL="107950" marR="446405">
              <a:lnSpc>
                <a:spcPts val="2590"/>
              </a:lnSpc>
              <a:spcBef>
                <a:spcPts val="800"/>
              </a:spcBef>
              <a:buAutoNum type="arabicPeriod"/>
              <a:tabLst>
                <a:tab pos="564515" algn="l"/>
                <a:tab pos="565785" algn="l"/>
              </a:tabLst>
            </a:pPr>
            <a:r>
              <a:rPr dirty="0" sz="2400" spc="250" i="1">
                <a:latin typeface="Times New Roman"/>
                <a:cs typeface="Times New Roman"/>
              </a:rPr>
              <a:t>Man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80" i="1">
                <a:latin typeface="Times New Roman"/>
                <a:cs typeface="Times New Roman"/>
              </a:rPr>
              <a:t>får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inte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50" i="1">
                <a:latin typeface="Times New Roman"/>
                <a:cs typeface="Times New Roman"/>
              </a:rPr>
              <a:t>uppmana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220" i="1">
                <a:latin typeface="Times New Roman"/>
                <a:cs typeface="Times New Roman"/>
              </a:rPr>
              <a:t>någon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40" i="1">
                <a:latin typeface="Times New Roman"/>
                <a:cs typeface="Times New Roman"/>
              </a:rPr>
              <a:t>erlägga </a:t>
            </a:r>
            <a:r>
              <a:rPr dirty="0" sz="2400" spc="120" i="1">
                <a:latin typeface="Times New Roman"/>
                <a:cs typeface="Times New Roman"/>
              </a:rPr>
              <a:t>Guds </a:t>
            </a:r>
            <a:r>
              <a:rPr dirty="0" sz="2400" spc="12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rätt.</a:t>
            </a:r>
            <a:endParaRPr sz="2400">
              <a:latin typeface="Times New Roman"/>
              <a:cs typeface="Times New Roman"/>
            </a:endParaRPr>
          </a:p>
          <a:p>
            <a:pPr marL="107950" marR="226695">
              <a:lnSpc>
                <a:spcPts val="2590"/>
              </a:lnSpc>
              <a:spcBef>
                <a:spcPts val="800"/>
              </a:spcBef>
              <a:buAutoNum type="arabicPeriod"/>
              <a:tabLst>
                <a:tab pos="564515" algn="l"/>
                <a:tab pos="565785" algn="l"/>
              </a:tabLst>
            </a:pPr>
            <a:r>
              <a:rPr dirty="0" sz="2400" spc="155" i="1">
                <a:latin typeface="Times New Roman"/>
                <a:cs typeface="Times New Roman"/>
              </a:rPr>
              <a:t>Den </a:t>
            </a:r>
            <a:r>
              <a:rPr dirty="0" sz="2400" spc="210" i="1">
                <a:latin typeface="Times New Roman"/>
                <a:cs typeface="Times New Roman"/>
              </a:rPr>
              <a:t>måste </a:t>
            </a:r>
            <a:r>
              <a:rPr dirty="0" sz="2400" spc="155" i="1">
                <a:latin typeface="Times New Roman"/>
                <a:cs typeface="Times New Roman"/>
              </a:rPr>
              <a:t>betalas </a:t>
            </a:r>
            <a:r>
              <a:rPr dirty="0" sz="2400" spc="225" i="1">
                <a:latin typeface="Times New Roman"/>
                <a:cs typeface="Times New Roman"/>
              </a:rPr>
              <a:t>med </a:t>
            </a:r>
            <a:r>
              <a:rPr dirty="0" sz="2400" spc="229" i="1">
                <a:latin typeface="Times New Roman"/>
                <a:cs typeface="Times New Roman"/>
              </a:rPr>
              <a:t> </a:t>
            </a:r>
            <a:r>
              <a:rPr dirty="0" sz="2400" spc="120" i="1">
                <a:latin typeface="Times New Roman"/>
                <a:cs typeface="Times New Roman"/>
              </a:rPr>
              <a:t>”yttersta </a:t>
            </a:r>
            <a:r>
              <a:rPr dirty="0" sz="2400" spc="165" i="1">
                <a:latin typeface="Times New Roman"/>
                <a:cs typeface="Times New Roman"/>
              </a:rPr>
              <a:t>nöje </a:t>
            </a:r>
            <a:r>
              <a:rPr dirty="0" sz="2400" spc="160" i="1">
                <a:latin typeface="Times New Roman"/>
                <a:cs typeface="Times New Roman"/>
              </a:rPr>
              <a:t>och </a:t>
            </a:r>
            <a:r>
              <a:rPr dirty="0" sz="2400" spc="50" i="1">
                <a:latin typeface="Times New Roman"/>
                <a:cs typeface="Times New Roman"/>
              </a:rPr>
              <a:t>glädje,” 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annars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145" i="1">
                <a:latin typeface="Times New Roman"/>
                <a:cs typeface="Times New Roman"/>
              </a:rPr>
              <a:t>accepteras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200" i="1">
                <a:latin typeface="Times New Roman"/>
                <a:cs typeface="Times New Roman"/>
              </a:rPr>
              <a:t>den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inte.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04" y="3042443"/>
            <a:ext cx="4120515" cy="3748404"/>
          </a:xfrm>
          <a:prstGeom prst="rect">
            <a:avLst/>
          </a:prstGeom>
          <a:solidFill>
            <a:srgbClr val="FFE199"/>
          </a:solidFill>
          <a:ln w="51680">
            <a:solidFill>
              <a:srgbClr val="A1887F"/>
            </a:solidFill>
          </a:ln>
        </p:spPr>
        <p:txBody>
          <a:bodyPr wrap="square" lIns="0" tIns="289560" rIns="0" bIns="0" rtlCol="0" vert="horz">
            <a:spAutoFit/>
          </a:bodyPr>
          <a:lstStyle/>
          <a:p>
            <a:pPr marL="54610" marR="81280">
              <a:lnSpc>
                <a:spcPts val="2590"/>
              </a:lnSpc>
              <a:spcBef>
                <a:spcPts val="2280"/>
              </a:spcBef>
            </a:pPr>
            <a:r>
              <a:rPr dirty="0" sz="2400" spc="215" i="1">
                <a:latin typeface="Times New Roman"/>
                <a:cs typeface="Times New Roman"/>
              </a:rPr>
              <a:t>Om </a:t>
            </a:r>
            <a:r>
              <a:rPr dirty="0" sz="2400" spc="110" i="1">
                <a:latin typeface="Times New Roman"/>
                <a:cs typeface="Times New Roman"/>
              </a:rPr>
              <a:t>vi </a:t>
            </a:r>
            <a:r>
              <a:rPr dirty="0" sz="2400" spc="200" i="1">
                <a:latin typeface="Times New Roman"/>
                <a:cs typeface="Times New Roman"/>
              </a:rPr>
              <a:t>under </a:t>
            </a:r>
            <a:r>
              <a:rPr dirty="0" sz="2400" spc="229" i="1">
                <a:latin typeface="Times New Roman"/>
                <a:cs typeface="Times New Roman"/>
              </a:rPr>
              <a:t>ett </a:t>
            </a:r>
            <a:r>
              <a:rPr dirty="0" sz="2400" spc="170" i="1">
                <a:latin typeface="Times New Roman"/>
                <a:cs typeface="Times New Roman"/>
              </a:rPr>
              <a:t>år </a:t>
            </a:r>
            <a:r>
              <a:rPr dirty="0" sz="2400" spc="210" i="1">
                <a:latin typeface="Times New Roman"/>
                <a:cs typeface="Times New Roman"/>
              </a:rPr>
              <a:t>har mer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90" i="1">
                <a:latin typeface="Times New Roman"/>
                <a:cs typeface="Times New Roman"/>
              </a:rPr>
              <a:t>inkomster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50" i="1">
                <a:latin typeface="Times New Roman"/>
                <a:cs typeface="Times New Roman"/>
              </a:rPr>
              <a:t>än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04" i="1">
                <a:latin typeface="Times New Roman"/>
                <a:cs typeface="Times New Roman"/>
              </a:rPr>
              <a:t>som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går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40" i="1">
                <a:latin typeface="Times New Roman"/>
                <a:cs typeface="Times New Roman"/>
              </a:rPr>
              <a:t>åt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våra </a:t>
            </a:r>
            <a:r>
              <a:rPr dirty="0" sz="2400" spc="160" i="1">
                <a:latin typeface="Times New Roman"/>
                <a:cs typeface="Times New Roman"/>
              </a:rPr>
              <a:t>levnadsomkostnader, </a:t>
            </a:r>
            <a:r>
              <a:rPr dirty="0" sz="2400" spc="165" i="1">
                <a:latin typeface="Times New Roman"/>
                <a:cs typeface="Times New Roman"/>
              </a:rPr>
              <a:t> </a:t>
            </a:r>
            <a:r>
              <a:rPr dirty="0" sz="2400" spc="140" i="1">
                <a:latin typeface="Times New Roman"/>
                <a:cs typeface="Times New Roman"/>
              </a:rPr>
              <a:t>så </a:t>
            </a:r>
            <a:r>
              <a:rPr dirty="0" sz="2400" spc="165" i="1">
                <a:latin typeface="Times New Roman"/>
                <a:cs typeface="Times New Roman"/>
              </a:rPr>
              <a:t>ska </a:t>
            </a:r>
            <a:r>
              <a:rPr dirty="0" sz="2400" spc="110" i="1">
                <a:latin typeface="Times New Roman"/>
                <a:cs typeface="Times New Roman"/>
              </a:rPr>
              <a:t>vi </a:t>
            </a:r>
            <a:r>
              <a:rPr dirty="0" sz="2400" spc="140" i="1">
                <a:latin typeface="Times New Roman"/>
                <a:cs typeface="Times New Roman"/>
              </a:rPr>
              <a:t>erlägga </a:t>
            </a:r>
            <a:r>
              <a:rPr dirty="0" sz="2400" spc="-10" i="1">
                <a:latin typeface="Times New Roman"/>
                <a:cs typeface="Times New Roman"/>
              </a:rPr>
              <a:t>19% </a:t>
            </a:r>
            <a:r>
              <a:rPr dirty="0" sz="2400" spc="175" i="1">
                <a:latin typeface="Times New Roman"/>
                <a:cs typeface="Times New Roman"/>
              </a:rPr>
              <a:t>därav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14" i="1">
                <a:latin typeface="Times New Roman"/>
                <a:cs typeface="Times New Roman"/>
              </a:rPr>
              <a:t>till </a:t>
            </a:r>
            <a:r>
              <a:rPr dirty="0" sz="2400" spc="120" i="1">
                <a:latin typeface="Times New Roman"/>
                <a:cs typeface="Times New Roman"/>
              </a:rPr>
              <a:t>Universella </a:t>
            </a:r>
            <a:r>
              <a:rPr dirty="0" sz="2400" spc="175" i="1">
                <a:latin typeface="Times New Roman"/>
                <a:cs typeface="Times New Roman"/>
              </a:rPr>
              <a:t>Rättvisans </a:t>
            </a:r>
            <a:r>
              <a:rPr dirty="0" sz="2400" spc="180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Hus </a:t>
            </a:r>
            <a:r>
              <a:rPr dirty="0" sz="2400" spc="165" i="1">
                <a:latin typeface="Times New Roman"/>
                <a:cs typeface="Times New Roman"/>
              </a:rPr>
              <a:t>för </a:t>
            </a:r>
            <a:r>
              <a:rPr dirty="0" sz="2400" spc="260" i="1">
                <a:latin typeface="Times New Roman"/>
                <a:cs typeface="Times New Roman"/>
              </a:rPr>
              <a:t>att </a:t>
            </a:r>
            <a:r>
              <a:rPr dirty="0" sz="2400" spc="170" i="1">
                <a:latin typeface="Times New Roman"/>
                <a:cs typeface="Times New Roman"/>
              </a:rPr>
              <a:t>hjälpa </a:t>
            </a:r>
            <a:r>
              <a:rPr dirty="0" sz="2400" spc="175" i="1">
                <a:latin typeface="Times New Roman"/>
                <a:cs typeface="Times New Roman"/>
              </a:rPr>
              <a:t> </a:t>
            </a:r>
            <a:r>
              <a:rPr dirty="0" sz="2400" spc="170" i="1">
                <a:latin typeface="Times New Roman"/>
                <a:cs typeface="Times New Roman"/>
              </a:rPr>
              <a:t>behövande.</a:t>
            </a:r>
            <a:endParaRPr sz="2400">
              <a:latin typeface="Times New Roman"/>
              <a:cs typeface="Times New Roman"/>
            </a:endParaRPr>
          </a:p>
          <a:p>
            <a:pPr marL="54610" marR="81915">
              <a:lnSpc>
                <a:spcPts val="2590"/>
              </a:lnSpc>
              <a:spcBef>
                <a:spcPts val="800"/>
              </a:spcBef>
            </a:pPr>
            <a:r>
              <a:rPr dirty="0" sz="2400" spc="105" i="1">
                <a:latin typeface="Times New Roman"/>
                <a:cs typeface="Times New Roman"/>
              </a:rPr>
              <a:t>Dessa </a:t>
            </a:r>
            <a:r>
              <a:rPr dirty="0" sz="2400" spc="-10" i="1">
                <a:latin typeface="Times New Roman"/>
                <a:cs typeface="Times New Roman"/>
              </a:rPr>
              <a:t>19% </a:t>
            </a:r>
            <a:r>
              <a:rPr dirty="0" sz="2400" spc="170" i="1">
                <a:latin typeface="Times New Roman"/>
                <a:cs typeface="Times New Roman"/>
              </a:rPr>
              <a:t>är </a:t>
            </a:r>
            <a:r>
              <a:rPr dirty="0" sz="2400" spc="190" i="1">
                <a:latin typeface="Times New Roman"/>
                <a:cs typeface="Times New Roman"/>
              </a:rPr>
              <a:t>inte </a:t>
            </a:r>
            <a:r>
              <a:rPr dirty="0" sz="2400" spc="204" i="1">
                <a:latin typeface="Times New Roman"/>
                <a:cs typeface="Times New Roman"/>
              </a:rPr>
              <a:t>en </a:t>
            </a:r>
            <a:r>
              <a:rPr dirty="0" sz="2400" spc="150" i="1">
                <a:latin typeface="Times New Roman"/>
                <a:cs typeface="Times New Roman"/>
              </a:rPr>
              <a:t>gåva, </a:t>
            </a:r>
            <a:r>
              <a:rPr dirty="0" sz="2400" spc="155" i="1">
                <a:latin typeface="Times New Roman"/>
                <a:cs typeface="Times New Roman"/>
              </a:rPr>
              <a:t> </a:t>
            </a:r>
            <a:r>
              <a:rPr dirty="0" sz="2400" spc="260" i="1">
                <a:latin typeface="Times New Roman"/>
                <a:cs typeface="Times New Roman"/>
              </a:rPr>
              <a:t>utan</a:t>
            </a:r>
            <a:r>
              <a:rPr dirty="0" sz="2400" spc="55" i="1">
                <a:latin typeface="Times New Roman"/>
                <a:cs typeface="Times New Roman"/>
              </a:rPr>
              <a:t> </a:t>
            </a:r>
            <a:r>
              <a:rPr dirty="0" sz="2400" spc="150" i="1">
                <a:latin typeface="Times New Roman"/>
                <a:cs typeface="Times New Roman"/>
              </a:rPr>
              <a:t>tillhör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65" i="1">
                <a:latin typeface="Times New Roman"/>
                <a:cs typeface="Times New Roman"/>
              </a:rPr>
              <a:t>egentligen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114" i="1">
                <a:latin typeface="Times New Roman"/>
                <a:cs typeface="Times New Roman"/>
              </a:rPr>
              <a:t>Gud, </a:t>
            </a:r>
            <a:r>
              <a:rPr dirty="0" sz="2400" spc="-585" i="1">
                <a:latin typeface="Times New Roman"/>
                <a:cs typeface="Times New Roman"/>
              </a:rPr>
              <a:t> </a:t>
            </a:r>
            <a:r>
              <a:rPr dirty="0" sz="2400" spc="175" i="1">
                <a:latin typeface="Times New Roman"/>
                <a:cs typeface="Times New Roman"/>
              </a:rPr>
              <a:t>därav</a:t>
            </a:r>
            <a:r>
              <a:rPr dirty="0" sz="2400" spc="60" i="1">
                <a:latin typeface="Times New Roman"/>
                <a:cs typeface="Times New Roman"/>
              </a:rPr>
              <a:t> </a:t>
            </a:r>
            <a:r>
              <a:rPr dirty="0" sz="2400" spc="265" i="1">
                <a:latin typeface="Times New Roman"/>
                <a:cs typeface="Times New Roman"/>
              </a:rPr>
              <a:t>namnet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5" i="1">
                <a:latin typeface="Times New Roman"/>
                <a:cs typeface="Times New Roman"/>
              </a:rPr>
              <a:t>”Guds</a:t>
            </a:r>
            <a:r>
              <a:rPr dirty="0" sz="2400" spc="65" i="1">
                <a:latin typeface="Times New Roman"/>
                <a:cs typeface="Times New Roman"/>
              </a:rPr>
              <a:t> </a:t>
            </a:r>
            <a:r>
              <a:rPr dirty="0" sz="2400" spc="90" i="1">
                <a:latin typeface="Times New Roman"/>
                <a:cs typeface="Times New Roman"/>
              </a:rPr>
              <a:t>rätt”.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A4 Powerpoint</dc:title>
  <dcterms:created xsi:type="dcterms:W3CDTF">2021-06-21T14:29:50Z</dcterms:created>
  <dcterms:modified xsi:type="dcterms:W3CDTF">2021-06-21T14:29:50Z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Serif Affinity Publisher 1.8.5</vt:lpwstr>
  </property>
  <property fmtid="{D5CDD505-2E9C-101B-9397-08002B2CF9AE}" pid="4" name="LastSaved">
    <vt:filetime>2021-06-21T00:00:00Z</vt:filetime>
  </property>
</Properties>
</file>