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3400" cy="7562850"/>
  <p:notesSz cx="10693400" cy="75628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8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DE46-E94E-4932-A38B-033174E16025}" type="datetimeFigureOut">
              <a:rPr lang="sv-SE" smtClean="0"/>
              <a:t>2021-06-01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2A6A1-79F8-4A2C-AC88-0B045E8FB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1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55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133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714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03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544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107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665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143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949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4302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04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19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38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570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86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24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625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21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2A6A1-79F8-4A2C-AC88-0B045E8FB56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48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4573131"/>
            <a:ext cx="1482839" cy="17723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0449" y="889815"/>
            <a:ext cx="9979533" cy="616032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4633" y="194843"/>
            <a:ext cx="1272759" cy="942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0361" y="1037831"/>
            <a:ext cx="8972676" cy="1847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4799" y="3015513"/>
            <a:ext cx="7906384" cy="2203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765" y="266268"/>
            <a:ext cx="26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rebuchet MS"/>
                <a:cs typeface="Trebuchet MS"/>
              </a:rPr>
              <a:t>1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571" rIns="0" bIns="0" rtlCol="0">
            <a:spAutoFit/>
          </a:bodyPr>
          <a:lstStyle/>
          <a:p>
            <a:pPr marL="1075690" marR="5080">
              <a:lnSpc>
                <a:spcPts val="2810"/>
              </a:lnSpc>
              <a:spcBef>
                <a:spcPts val="450"/>
              </a:spcBef>
            </a:pPr>
            <a:r>
              <a:rPr spc="40" dirty="0"/>
              <a:t>Under </a:t>
            </a:r>
            <a:r>
              <a:rPr dirty="0"/>
              <a:t>historiens </a:t>
            </a:r>
            <a:r>
              <a:rPr spc="50" dirty="0"/>
              <a:t>lopp </a:t>
            </a:r>
            <a:r>
              <a:rPr spc="-35" dirty="0"/>
              <a:t>har </a:t>
            </a:r>
            <a:r>
              <a:rPr spc="70" dirty="0"/>
              <a:t>Gud </a:t>
            </a:r>
            <a:r>
              <a:rPr dirty="0"/>
              <a:t>uppenbarat </a:t>
            </a:r>
            <a:r>
              <a:rPr spc="35" dirty="0"/>
              <a:t>sig </a:t>
            </a:r>
            <a:r>
              <a:rPr spc="-40" dirty="0"/>
              <a:t>för </a:t>
            </a:r>
            <a:r>
              <a:rPr spc="-35" dirty="0"/>
              <a:t> </a:t>
            </a:r>
            <a:r>
              <a:rPr spc="-5" dirty="0"/>
              <a:t>mänskligheten</a:t>
            </a:r>
            <a:r>
              <a:rPr spc="-10" dirty="0"/>
              <a:t> </a:t>
            </a:r>
            <a:r>
              <a:rPr spc="80" dirty="0"/>
              <a:t>genom</a:t>
            </a:r>
            <a:r>
              <a:rPr spc="-5" dirty="0"/>
              <a:t> </a:t>
            </a:r>
            <a:r>
              <a:rPr spc="10" dirty="0"/>
              <a:t>en</a:t>
            </a:r>
            <a:r>
              <a:rPr spc="-5" dirty="0"/>
              <a:t> </a:t>
            </a:r>
            <a:r>
              <a:rPr spc="-25" dirty="0"/>
              <a:t>serie</a:t>
            </a:r>
            <a:r>
              <a:rPr spc="-10" dirty="0"/>
              <a:t> </a:t>
            </a:r>
            <a:r>
              <a:rPr spc="30" dirty="0"/>
              <a:t>gudomliga</a:t>
            </a:r>
            <a:r>
              <a:rPr spc="-5" dirty="0"/>
              <a:t> </a:t>
            </a:r>
            <a:r>
              <a:rPr spc="-20" dirty="0"/>
              <a:t>budbärare </a:t>
            </a:r>
            <a:r>
              <a:rPr spc="-765" dirty="0"/>
              <a:t> </a:t>
            </a:r>
            <a:r>
              <a:rPr spc="150" dirty="0"/>
              <a:t>som</a:t>
            </a:r>
            <a:r>
              <a:rPr spc="-20" dirty="0"/>
              <a:t> </a:t>
            </a:r>
            <a:r>
              <a:rPr spc="-50" dirty="0"/>
              <a:t>var</a:t>
            </a:r>
            <a:r>
              <a:rPr spc="-15" dirty="0"/>
              <a:t> </a:t>
            </a:r>
            <a:r>
              <a:rPr spc="65" dirty="0"/>
              <a:t>och</a:t>
            </a:r>
            <a:r>
              <a:rPr spc="-15" dirty="0"/>
              <a:t> </a:t>
            </a:r>
            <a:r>
              <a:rPr spc="10" dirty="0"/>
              <a:t>en</a:t>
            </a:r>
            <a:r>
              <a:rPr spc="-15" dirty="0"/>
              <a:t> </a:t>
            </a:r>
            <a:r>
              <a:rPr spc="-5" dirty="0"/>
              <a:t>grundat</a:t>
            </a:r>
            <a:r>
              <a:rPr spc="-15" dirty="0"/>
              <a:t> </a:t>
            </a:r>
            <a:r>
              <a:rPr spc="10" dirty="0"/>
              <a:t>en</a:t>
            </a:r>
            <a:r>
              <a:rPr spc="-20" dirty="0"/>
              <a:t> </a:t>
            </a:r>
            <a:r>
              <a:rPr spc="10" dirty="0"/>
              <a:t>stor</a:t>
            </a:r>
            <a:r>
              <a:rPr spc="-15" dirty="0"/>
              <a:t> </a:t>
            </a:r>
            <a:r>
              <a:rPr spc="-55" dirty="0"/>
              <a:t>religion.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23503" y="2763811"/>
            <a:ext cx="7936865" cy="35775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286385">
              <a:lnSpc>
                <a:spcPts val="2810"/>
              </a:lnSpc>
              <a:spcBef>
                <a:spcPts val="450"/>
              </a:spcBef>
            </a:pPr>
            <a:r>
              <a:rPr sz="2600" spc="130" dirty="0">
                <a:latin typeface="Trebuchet MS"/>
                <a:cs typeface="Trebuchet MS"/>
              </a:rPr>
              <a:t>De </a:t>
            </a:r>
            <a:r>
              <a:rPr sz="2600" spc="-40" dirty="0">
                <a:latin typeface="Trebuchet MS"/>
                <a:cs typeface="Trebuchet MS"/>
              </a:rPr>
              <a:t>viktigaste </a:t>
            </a:r>
            <a:r>
              <a:rPr sz="2600" spc="-15" dirty="0">
                <a:latin typeface="Trebuchet MS"/>
                <a:cs typeface="Trebuchet MS"/>
              </a:rPr>
              <a:t>av </a:t>
            </a:r>
            <a:r>
              <a:rPr sz="2600" spc="75" dirty="0">
                <a:latin typeface="Trebuchet MS"/>
                <a:cs typeface="Trebuchet MS"/>
              </a:rPr>
              <a:t>dessa </a:t>
            </a:r>
            <a:r>
              <a:rPr sz="2600" spc="-75" dirty="0">
                <a:latin typeface="Trebuchet MS"/>
                <a:cs typeface="Trebuchet MS"/>
              </a:rPr>
              <a:t>var: </a:t>
            </a:r>
            <a:r>
              <a:rPr sz="2600" spc="-10" dirty="0">
                <a:latin typeface="Trebuchet MS"/>
                <a:cs typeface="Trebuchet MS"/>
              </a:rPr>
              <a:t>Abraham, </a:t>
            </a:r>
            <a:r>
              <a:rPr sz="2600" spc="-30" dirty="0">
                <a:latin typeface="Trebuchet MS"/>
                <a:cs typeface="Trebuchet MS"/>
              </a:rPr>
              <a:t>Krishna, 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Zoroaster,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40" dirty="0">
                <a:latin typeface="Trebuchet MS"/>
                <a:cs typeface="Trebuchet MS"/>
              </a:rPr>
              <a:t>Moses,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Buddha,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Jesus,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90" dirty="0">
                <a:latin typeface="Trebuchet MS"/>
                <a:cs typeface="Trebuchet MS"/>
              </a:rPr>
              <a:t>Muhammad.</a:t>
            </a:r>
            <a:endParaRPr sz="2600">
              <a:latin typeface="Trebuchet MS"/>
              <a:cs typeface="Trebuchet MS"/>
            </a:endParaRPr>
          </a:p>
          <a:p>
            <a:pPr marL="12700" marR="111125">
              <a:lnSpc>
                <a:spcPts val="2810"/>
              </a:lnSpc>
              <a:spcBef>
                <a:spcPts val="790"/>
              </a:spcBef>
            </a:pPr>
            <a:r>
              <a:rPr sz="2600" spc="110" dirty="0">
                <a:latin typeface="Trebuchet MS"/>
                <a:cs typeface="Trebuchet MS"/>
              </a:rPr>
              <a:t>Dessa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heliga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lärare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har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under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olika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35" dirty="0">
                <a:latin typeface="Trebuchet MS"/>
                <a:cs typeface="Trebuchet MS"/>
              </a:rPr>
              <a:t>skeden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historien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förmedlat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90" dirty="0">
                <a:latin typeface="Trebuchet MS"/>
                <a:cs typeface="Trebuchet MS"/>
              </a:rPr>
              <a:t>Guds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40" dirty="0">
                <a:latin typeface="Trebuchet MS"/>
                <a:cs typeface="Trebuchet MS"/>
              </a:rPr>
              <a:t>vilja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kärlek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människorna.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rebuchet MS"/>
              <a:cs typeface="Trebuchet MS"/>
            </a:endParaRPr>
          </a:p>
          <a:p>
            <a:pPr marL="12700">
              <a:lnSpc>
                <a:spcPts val="2965"/>
              </a:lnSpc>
            </a:pPr>
            <a:r>
              <a:rPr sz="2600" spc="95" dirty="0">
                <a:latin typeface="Trebuchet MS"/>
                <a:cs typeface="Trebuchet MS"/>
              </a:rPr>
              <a:t>Den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senaste</a:t>
            </a:r>
            <a:r>
              <a:rPr sz="2600" spc="-15" dirty="0">
                <a:latin typeface="Trebuchet MS"/>
                <a:cs typeface="Trebuchet MS"/>
              </a:rPr>
              <a:t> av </a:t>
            </a:r>
            <a:r>
              <a:rPr sz="2600" spc="75" dirty="0">
                <a:latin typeface="Trebuchet MS"/>
                <a:cs typeface="Trebuchet MS"/>
              </a:rPr>
              <a:t>dessa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heliga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lärare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är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2810"/>
              </a:lnSpc>
              <a:spcBef>
                <a:spcPts val="195"/>
              </a:spcBef>
            </a:pPr>
            <a:r>
              <a:rPr sz="2600" spc="60" dirty="0">
                <a:latin typeface="Trebuchet MS"/>
                <a:cs typeface="Trebuchet MS"/>
              </a:rPr>
              <a:t>(Guds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Härlighet)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som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kommit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80" dirty="0">
                <a:latin typeface="Trebuchet MS"/>
                <a:cs typeface="Trebuchet MS"/>
              </a:rPr>
              <a:t>med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lära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särskilt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vår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moderna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90" dirty="0">
                <a:latin typeface="Trebuchet MS"/>
                <a:cs typeface="Trebuchet MS"/>
              </a:rPr>
              <a:t>tid.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Huvudsyftet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är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ett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ena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mänsklig- 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heten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skapa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fredlig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rättvis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värld.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34777" y="4724915"/>
            <a:ext cx="2279989" cy="6428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8658" y="273427"/>
            <a:ext cx="2435723" cy="4345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10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81961" y="1330096"/>
            <a:ext cx="4074795" cy="184721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80" dirty="0">
                <a:latin typeface="Trebuchet MS"/>
                <a:cs typeface="Trebuchet MS"/>
              </a:rPr>
              <a:t>Genom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uppfylls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profetior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alla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de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tidigare 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religionerna,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särskilt 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profetian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om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750"/>
              </a:lnSpc>
            </a:pPr>
            <a:r>
              <a:rPr sz="2600" spc="-60" dirty="0">
                <a:latin typeface="Trebuchet MS"/>
                <a:cs typeface="Trebuchet MS"/>
              </a:rPr>
              <a:t>Kristi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återkomst.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0259" y="3589502"/>
            <a:ext cx="1092200" cy="42290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latin typeface="Arial"/>
                <a:cs typeface="Arial"/>
              </a:rPr>
              <a:t>Bahá’u’lláhs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huvudbona</a:t>
            </a:r>
            <a:r>
              <a:rPr sz="1400" b="1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93836" y="4850822"/>
            <a:ext cx="6236970" cy="1911350"/>
            <a:chOff x="1993836" y="4850822"/>
            <a:chExt cx="6236970" cy="1911350"/>
          </a:xfrm>
        </p:grpSpPr>
        <p:sp>
          <p:nvSpPr>
            <p:cNvPr id="8" name="object 8"/>
            <p:cNvSpPr/>
            <p:nvPr/>
          </p:nvSpPr>
          <p:spPr>
            <a:xfrm>
              <a:off x="2014143" y="4871129"/>
              <a:ext cx="6196330" cy="1870710"/>
            </a:xfrm>
            <a:custGeom>
              <a:avLst/>
              <a:gdLst/>
              <a:ahLst/>
              <a:cxnLst/>
              <a:rect l="l" t="t" r="r" b="b"/>
              <a:pathLst>
                <a:path w="6196330" h="1870709">
                  <a:moveTo>
                    <a:pt x="6196075" y="0"/>
                  </a:moveTo>
                  <a:lnTo>
                    <a:pt x="0" y="0"/>
                  </a:lnTo>
                  <a:lnTo>
                    <a:pt x="0" y="1870519"/>
                  </a:lnTo>
                  <a:lnTo>
                    <a:pt x="6196075" y="1870519"/>
                  </a:lnTo>
                  <a:lnTo>
                    <a:pt x="6196075" y="0"/>
                  </a:lnTo>
                  <a:close/>
                </a:path>
              </a:pathLst>
            </a:custGeom>
            <a:solidFill>
              <a:srgbClr val="0083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14143" y="4871129"/>
              <a:ext cx="6196330" cy="1870710"/>
            </a:xfrm>
            <a:custGeom>
              <a:avLst/>
              <a:gdLst/>
              <a:ahLst/>
              <a:cxnLst/>
              <a:rect l="l" t="t" r="r" b="b"/>
              <a:pathLst>
                <a:path w="6196330" h="1870709">
                  <a:moveTo>
                    <a:pt x="0" y="1870519"/>
                  </a:moveTo>
                  <a:lnTo>
                    <a:pt x="6196075" y="1870519"/>
                  </a:lnTo>
                  <a:lnTo>
                    <a:pt x="6196075" y="0"/>
                  </a:lnTo>
                  <a:lnTo>
                    <a:pt x="0" y="0"/>
                  </a:lnTo>
                  <a:lnTo>
                    <a:pt x="0" y="1870519"/>
                  </a:lnTo>
                  <a:close/>
                </a:path>
              </a:pathLst>
            </a:custGeom>
            <a:ln w="40614">
              <a:solidFill>
                <a:srgbClr val="FFED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7661" y="5097237"/>
              <a:ext cx="5636752" cy="155927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72390" y="1240631"/>
            <a:ext cx="3834774" cy="30319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9883" y="295563"/>
            <a:ext cx="4693043" cy="57914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952726" y="4204068"/>
            <a:ext cx="77597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tillkännager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sin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ställning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50" dirty="0">
                <a:latin typeface="Trebuchet MS"/>
                <a:cs typeface="Trebuchet MS"/>
              </a:rPr>
              <a:t>på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följande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sätt: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8776" y="5258739"/>
            <a:ext cx="1238209" cy="1232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11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9428" y="3686641"/>
            <a:ext cx="4461367" cy="28968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33603" y="6502437"/>
            <a:ext cx="2159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Resan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till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Konstantinopel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3763" y="1086535"/>
            <a:ext cx="7821930" cy="53155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hade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efter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hand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blivit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mycket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uppskattad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60" dirty="0">
                <a:latin typeface="Trebuchet MS"/>
                <a:cs typeface="Trebuchet MS"/>
              </a:rPr>
              <a:t>Baghdad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avreste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under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triumfartade</a:t>
            </a:r>
            <a:r>
              <a:rPr sz="2600" spc="-15" dirty="0">
                <a:latin typeface="Trebuchet MS"/>
                <a:cs typeface="Trebuchet MS"/>
              </a:rPr>
              <a:t> former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605"/>
              </a:lnSpc>
            </a:pP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15" dirty="0">
                <a:latin typeface="Trebuchet MS"/>
                <a:cs typeface="Trebuchet MS"/>
              </a:rPr>
              <a:t> Konstantinopel. </a:t>
            </a:r>
            <a:r>
              <a:rPr sz="2600" spc="45" dirty="0">
                <a:latin typeface="Trebuchet MS"/>
                <a:cs typeface="Trebuchet MS"/>
              </a:rPr>
              <a:t>Där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förväntades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Han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göra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visit</a:t>
            </a:r>
            <a:endParaRPr sz="2600">
              <a:latin typeface="Trebuchet MS"/>
              <a:cs typeface="Trebuchet MS"/>
            </a:endParaRPr>
          </a:p>
          <a:p>
            <a:pPr marL="12700" marR="16510">
              <a:lnSpc>
                <a:spcPts val="2810"/>
              </a:lnSpc>
              <a:spcBef>
                <a:spcPts val="195"/>
              </a:spcBef>
            </a:pPr>
            <a:r>
              <a:rPr sz="2600" spc="110" dirty="0">
                <a:latin typeface="Trebuchet MS"/>
                <a:cs typeface="Trebuchet MS"/>
              </a:rPr>
              <a:t>hos </a:t>
            </a:r>
            <a:r>
              <a:rPr sz="2600" spc="-15" dirty="0">
                <a:latin typeface="Trebuchet MS"/>
                <a:cs typeface="Trebuchet MS"/>
              </a:rPr>
              <a:t>sultanen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-35" dirty="0">
                <a:latin typeface="Trebuchet MS"/>
                <a:cs typeface="Trebuchet MS"/>
              </a:rPr>
              <a:t>fiska </a:t>
            </a:r>
            <a:r>
              <a:rPr sz="2600" spc="-85" dirty="0">
                <a:latin typeface="Trebuchet MS"/>
                <a:cs typeface="Trebuchet MS"/>
              </a:rPr>
              <a:t>efter </a:t>
            </a:r>
            <a:r>
              <a:rPr sz="2600" spc="-60" dirty="0">
                <a:latin typeface="Trebuchet MS"/>
                <a:cs typeface="Trebuchet MS"/>
              </a:rPr>
              <a:t>förmåner. </a:t>
            </a:r>
            <a:r>
              <a:rPr sz="2600" spc="-10" dirty="0">
                <a:latin typeface="Trebuchet MS"/>
                <a:cs typeface="Trebuchet MS"/>
              </a:rPr>
              <a:t>Detta </a:t>
            </a:r>
            <a:r>
              <a:rPr sz="2600" dirty="0">
                <a:latin typeface="Trebuchet MS"/>
                <a:cs typeface="Trebuchet MS"/>
              </a:rPr>
              <a:t>vägrade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-20" dirty="0">
                <a:latin typeface="Trebuchet MS"/>
                <a:cs typeface="Trebuchet MS"/>
              </a:rPr>
              <a:t>göra. </a:t>
            </a:r>
            <a:r>
              <a:rPr sz="2600" spc="-90" dirty="0">
                <a:latin typeface="Trebuchet MS"/>
                <a:cs typeface="Trebuchet MS"/>
              </a:rPr>
              <a:t>Efter </a:t>
            </a:r>
            <a:r>
              <a:rPr sz="2600" spc="175" dirty="0">
                <a:latin typeface="Trebuchet MS"/>
                <a:cs typeface="Trebuchet MS"/>
              </a:rPr>
              <a:t>4 </a:t>
            </a:r>
            <a:r>
              <a:rPr sz="2600" spc="15" dirty="0">
                <a:latin typeface="Trebuchet MS"/>
                <a:cs typeface="Trebuchet MS"/>
              </a:rPr>
              <a:t>månader </a:t>
            </a:r>
            <a:r>
              <a:rPr sz="2600" spc="-50" dirty="0">
                <a:latin typeface="Trebuchet MS"/>
                <a:cs typeface="Trebuchet MS"/>
              </a:rPr>
              <a:t>blev </a:t>
            </a:r>
            <a:r>
              <a:rPr sz="2600" spc="105" dirty="0">
                <a:latin typeface="Trebuchet MS"/>
                <a:cs typeface="Trebuchet MS"/>
              </a:rPr>
              <a:t>Han </a:t>
            </a:r>
            <a:r>
              <a:rPr sz="2600" spc="45" dirty="0">
                <a:latin typeface="Trebuchet MS"/>
                <a:cs typeface="Trebuchet MS"/>
              </a:rPr>
              <a:t>då </a:t>
            </a:r>
            <a:r>
              <a:rPr sz="2600" spc="-30" dirty="0">
                <a:latin typeface="Trebuchet MS"/>
                <a:cs typeface="Trebuchet MS"/>
              </a:rPr>
              <a:t>för- 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visad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ännu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längre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bort,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Adrianopel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(Edirne).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>
              <a:latin typeface="Trebuchet MS"/>
              <a:cs typeface="Trebuchet MS"/>
            </a:endParaRPr>
          </a:p>
          <a:p>
            <a:pPr marL="60960" marR="4549140" algn="just">
              <a:lnSpc>
                <a:spcPts val="2810"/>
              </a:lnSpc>
            </a:pPr>
            <a:r>
              <a:rPr sz="2600" spc="105" dirty="0">
                <a:latin typeface="Trebuchet MS"/>
                <a:cs typeface="Trebuchet MS"/>
              </a:rPr>
              <a:t>Han </a:t>
            </a:r>
            <a:r>
              <a:rPr sz="2600" spc="25" dirty="0">
                <a:latin typeface="Trebuchet MS"/>
                <a:cs typeface="Trebuchet MS"/>
              </a:rPr>
              <a:t>måste </a:t>
            </a:r>
            <a:r>
              <a:rPr sz="2600" spc="30" dirty="0">
                <a:latin typeface="Trebuchet MS"/>
                <a:cs typeface="Trebuchet MS"/>
              </a:rPr>
              <a:t>nu </a:t>
            </a:r>
            <a:r>
              <a:rPr sz="2600" spc="-25" dirty="0">
                <a:latin typeface="Trebuchet MS"/>
                <a:cs typeface="Trebuchet MS"/>
              </a:rPr>
              <a:t>hastigt </a:t>
            </a:r>
            <a:r>
              <a:rPr sz="2600" spc="-77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ge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35" dirty="0">
                <a:latin typeface="Trebuchet MS"/>
                <a:cs typeface="Trebuchet MS"/>
              </a:rPr>
              <a:t>sig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iväg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mitt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under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vintern</a:t>
            </a:r>
            <a:r>
              <a:rPr sz="2600" spc="-25" dirty="0">
                <a:latin typeface="Trebuchet MS"/>
                <a:cs typeface="Trebuchet MS"/>
              </a:rPr>
              <a:t> utan </a:t>
            </a:r>
            <a:r>
              <a:rPr sz="2600" spc="-5" dirty="0">
                <a:latin typeface="Trebuchet MS"/>
                <a:cs typeface="Trebuchet MS"/>
              </a:rPr>
              <a:t>varma</a:t>
            </a:r>
            <a:endParaRPr sz="2600">
              <a:latin typeface="Trebuchet MS"/>
              <a:cs typeface="Trebuchet MS"/>
            </a:endParaRPr>
          </a:p>
          <a:p>
            <a:pPr marL="60960">
              <a:lnSpc>
                <a:spcPts val="2755"/>
              </a:lnSpc>
            </a:pPr>
            <a:r>
              <a:rPr sz="2600" spc="-45" dirty="0">
                <a:latin typeface="Trebuchet MS"/>
                <a:cs typeface="Trebuchet MS"/>
              </a:rPr>
              <a:t>kläder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förnödenheter.</a:t>
            </a:r>
            <a:endParaRPr sz="2600">
              <a:latin typeface="Trebuchet MS"/>
              <a:cs typeface="Trebuchet MS"/>
            </a:endParaRPr>
          </a:p>
          <a:p>
            <a:pPr marL="60960" marR="4812030">
              <a:lnSpc>
                <a:spcPts val="2810"/>
              </a:lnSpc>
              <a:spcBef>
                <a:spcPts val="840"/>
              </a:spcBef>
            </a:pPr>
            <a:r>
              <a:rPr sz="2600" spc="-70" dirty="0">
                <a:solidFill>
                  <a:srgbClr val="A01000"/>
                </a:solidFill>
                <a:latin typeface="Trebuchet MS"/>
                <a:cs typeface="Trebuchet MS"/>
              </a:rPr>
              <a:t>”Våra 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fienders </a:t>
            </a:r>
            <a:r>
              <a:rPr sz="2600" spc="105" dirty="0">
                <a:solidFill>
                  <a:srgbClr val="A01000"/>
                </a:solidFill>
                <a:latin typeface="Trebuchet MS"/>
                <a:cs typeface="Trebuchet MS"/>
              </a:rPr>
              <a:t>ögon </a:t>
            </a:r>
            <a:r>
              <a:rPr sz="2600" spc="-770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A01000"/>
                </a:solidFill>
                <a:latin typeface="Trebuchet MS"/>
                <a:cs typeface="Trebuchet MS"/>
              </a:rPr>
              <a:t>grät</a:t>
            </a:r>
            <a:r>
              <a:rPr sz="2600" spc="-2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A01000"/>
                </a:solidFill>
                <a:latin typeface="Trebuchet MS"/>
                <a:cs typeface="Trebuchet MS"/>
              </a:rPr>
              <a:t>över</a:t>
            </a:r>
            <a:r>
              <a:rPr sz="2600" spc="-20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15" dirty="0">
                <a:solidFill>
                  <a:srgbClr val="A01000"/>
                </a:solidFill>
                <a:latin typeface="Trebuchet MS"/>
                <a:cs typeface="Trebuchet MS"/>
              </a:rPr>
              <a:t>oss.”</a:t>
            </a:r>
            <a:endParaRPr sz="2600">
              <a:latin typeface="Trebuchet MS"/>
              <a:cs typeface="Trebuchet MS"/>
            </a:endParaRPr>
          </a:p>
          <a:p>
            <a:pPr marL="60960">
              <a:lnSpc>
                <a:spcPct val="100000"/>
              </a:lnSpc>
              <a:spcBef>
                <a:spcPts val="434"/>
              </a:spcBef>
            </a:pPr>
            <a:r>
              <a:rPr sz="2600" spc="15" dirty="0">
                <a:latin typeface="Trebuchet MS"/>
                <a:cs typeface="Trebuchet MS"/>
              </a:rPr>
              <a:t>säger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Bahá’u’lláh.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2049" y="300599"/>
            <a:ext cx="6317113" cy="5753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600" spc="-20" dirty="0"/>
              <a:t>12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23503" y="1144994"/>
            <a:ext cx="4212590" cy="14909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70" dirty="0">
                <a:latin typeface="Trebuchet MS"/>
                <a:cs typeface="Trebuchet MS"/>
              </a:rPr>
              <a:t>Trots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svåra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förhållanden 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fortsatte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Bahá’u’lláhs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verser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flöda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nådde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ända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Egypten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Indien.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3503" y="3129902"/>
            <a:ext cx="4070985" cy="14909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40" dirty="0">
                <a:latin typeface="Trebuchet MS"/>
                <a:cs typeface="Trebuchet MS"/>
              </a:rPr>
              <a:t>Det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var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Adrianopel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15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började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skriva 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brev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all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världens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kungar 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härskare: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70" dirty="0">
                <a:latin typeface="Trebuchet MS"/>
                <a:cs typeface="Trebuchet MS"/>
              </a:rPr>
              <a:t>Napoleon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III,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3503" y="5267947"/>
            <a:ext cx="4104004" cy="11347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60" dirty="0">
                <a:latin typeface="Trebuchet MS"/>
                <a:cs typeface="Trebuchet MS"/>
              </a:rPr>
              <a:t>kejsare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Franz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Joseph,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Påven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Pius </a:t>
            </a:r>
            <a:r>
              <a:rPr sz="2600" spc="-30" dirty="0">
                <a:latin typeface="Trebuchet MS"/>
                <a:cs typeface="Trebuchet MS"/>
              </a:rPr>
              <a:t>IX, </a:t>
            </a:r>
            <a:r>
              <a:rPr sz="2600" spc="-15" dirty="0">
                <a:latin typeface="Trebuchet MS"/>
                <a:cs typeface="Trebuchet MS"/>
              </a:rPr>
              <a:t>Sultan </a:t>
            </a:r>
            <a:r>
              <a:rPr sz="2600" spc="-10" dirty="0">
                <a:latin typeface="Trebuchet MS"/>
                <a:cs typeface="Trebuchet MS"/>
              </a:rPr>
              <a:t>Abdul-Aziz, 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35" dirty="0">
                <a:latin typeface="Trebuchet MS"/>
                <a:cs typeface="Trebuchet MS"/>
              </a:rPr>
              <a:t>Nasiri'd-Din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Shah.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49613" y="1093288"/>
            <a:ext cx="4058116" cy="31817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49073" y="4145713"/>
            <a:ext cx="3507104" cy="4203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40"/>
              </a:spcBef>
            </a:pPr>
            <a:r>
              <a:rPr sz="1400" b="1" spc="-10" dirty="0">
                <a:latin typeface="Arial"/>
                <a:cs typeface="Arial"/>
              </a:rPr>
              <a:t>Ett </a:t>
            </a:r>
            <a:r>
              <a:rPr sz="1400" b="1" spc="-5" dirty="0">
                <a:latin typeface="Arial"/>
                <a:cs typeface="Arial"/>
              </a:rPr>
              <a:t>av </a:t>
            </a:r>
            <a:r>
              <a:rPr sz="1400" b="1" spc="-10" dirty="0">
                <a:latin typeface="Arial"/>
                <a:cs typeface="Arial"/>
              </a:rPr>
              <a:t>de hus </a:t>
            </a:r>
            <a:r>
              <a:rPr sz="1400" b="1" spc="-5" dirty="0">
                <a:latin typeface="Arial"/>
                <a:cs typeface="Arial"/>
              </a:rPr>
              <a:t>i </a:t>
            </a:r>
            <a:r>
              <a:rPr sz="1400" b="1" spc="-10" dirty="0">
                <a:latin typeface="Arial"/>
                <a:cs typeface="Arial"/>
              </a:rPr>
              <a:t>Adrianopel där </a:t>
            </a:r>
            <a:r>
              <a:rPr sz="1400" b="1" spc="-5" dirty="0">
                <a:latin typeface="Arial"/>
                <a:cs typeface="Arial"/>
              </a:rPr>
              <a:t>Bahá’u’lláh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och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Hans </a:t>
            </a:r>
            <a:r>
              <a:rPr sz="1400" b="1" spc="-5" dirty="0">
                <a:latin typeface="Arial"/>
                <a:cs typeface="Arial"/>
              </a:rPr>
              <a:t>famlj</a:t>
            </a:r>
            <a:r>
              <a:rPr sz="1400" b="1" spc="-10" dirty="0">
                <a:latin typeface="Arial"/>
                <a:cs typeface="Arial"/>
              </a:rPr>
              <a:t> och </a:t>
            </a:r>
            <a:r>
              <a:rPr sz="1400" b="1" spc="-5" dirty="0">
                <a:latin typeface="Arial"/>
                <a:cs typeface="Arial"/>
              </a:rPr>
              <a:t>följeslagare</a:t>
            </a:r>
            <a:r>
              <a:rPr sz="1400" b="1" spc="-10" dirty="0">
                <a:latin typeface="Arial"/>
                <a:cs typeface="Arial"/>
              </a:rPr>
              <a:t> bodde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3503" y="4555261"/>
            <a:ext cx="7721600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-15" dirty="0">
                <a:latin typeface="Trebuchet MS"/>
                <a:cs typeface="Trebuchet MS"/>
              </a:rPr>
              <a:t>drottning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Victoria,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Kaiser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965"/>
              </a:lnSpc>
              <a:tabLst>
                <a:tab pos="4337685" algn="l"/>
              </a:tabLst>
            </a:pPr>
            <a:r>
              <a:rPr sz="2600" spc="-30" dirty="0">
                <a:latin typeface="Trebuchet MS"/>
                <a:cs typeface="Trebuchet MS"/>
              </a:rPr>
              <a:t>Wilhelm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I,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Tsar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Alexander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II,	</a:t>
            </a:r>
            <a:r>
              <a:rPr sz="3900" spc="89" baseline="-2136" dirty="0">
                <a:latin typeface="Trebuchet MS"/>
                <a:cs typeface="Trebuchet MS"/>
              </a:rPr>
              <a:t>I</a:t>
            </a:r>
            <a:r>
              <a:rPr sz="3900" spc="-37" baseline="-2136" dirty="0">
                <a:latin typeface="Trebuchet MS"/>
                <a:cs typeface="Trebuchet MS"/>
              </a:rPr>
              <a:t> </a:t>
            </a:r>
            <a:r>
              <a:rPr sz="3900" spc="112" baseline="-2136" dirty="0">
                <a:latin typeface="Trebuchet MS"/>
                <a:cs typeface="Trebuchet MS"/>
              </a:rPr>
              <a:t>dessa</a:t>
            </a:r>
            <a:r>
              <a:rPr sz="3900" spc="-44" baseline="-2136" dirty="0">
                <a:latin typeface="Trebuchet MS"/>
                <a:cs typeface="Trebuchet MS"/>
              </a:rPr>
              <a:t> </a:t>
            </a:r>
            <a:r>
              <a:rPr sz="3900" spc="-60" baseline="-2136" dirty="0">
                <a:latin typeface="Trebuchet MS"/>
                <a:cs typeface="Trebuchet MS"/>
              </a:rPr>
              <a:t>brev</a:t>
            </a:r>
            <a:r>
              <a:rPr sz="3900" spc="-44" baseline="-2136" dirty="0">
                <a:latin typeface="Trebuchet MS"/>
                <a:cs typeface="Trebuchet MS"/>
              </a:rPr>
              <a:t> </a:t>
            </a:r>
            <a:r>
              <a:rPr sz="3900" spc="-60" baseline="-2136" dirty="0">
                <a:latin typeface="Trebuchet MS"/>
                <a:cs typeface="Trebuchet MS"/>
              </a:rPr>
              <a:t>förklarade</a:t>
            </a:r>
            <a:endParaRPr sz="3900" baseline="-2136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49073" y="5281333"/>
            <a:ext cx="3417570" cy="14909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-100" dirty="0">
                <a:latin typeface="Trebuchet MS"/>
                <a:cs typeface="Trebuchet MS"/>
              </a:rPr>
              <a:t>att </a:t>
            </a:r>
            <a:r>
              <a:rPr sz="2600" spc="105" dirty="0">
                <a:latin typeface="Trebuchet MS"/>
                <a:cs typeface="Trebuchet MS"/>
              </a:rPr>
              <a:t>Han </a:t>
            </a:r>
            <a:r>
              <a:rPr sz="2600" spc="-50" dirty="0">
                <a:latin typeface="Trebuchet MS"/>
                <a:cs typeface="Trebuchet MS"/>
              </a:rPr>
              <a:t>var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90" dirty="0">
                <a:latin typeface="Trebuchet MS"/>
                <a:cs typeface="Trebuchet MS"/>
              </a:rPr>
              <a:t>Guds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uppenbarare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manade </a:t>
            </a:r>
            <a:r>
              <a:rPr sz="2600" spc="80" dirty="0">
                <a:latin typeface="Trebuchet MS"/>
                <a:cs typeface="Trebuchet MS"/>
              </a:rPr>
              <a:t>dem </a:t>
            </a:r>
            <a:r>
              <a:rPr sz="2600" spc="-155" dirty="0">
                <a:latin typeface="Trebuchet MS"/>
                <a:cs typeface="Trebuchet MS"/>
              </a:rPr>
              <a:t>till </a:t>
            </a:r>
            <a:r>
              <a:rPr sz="2600" spc="-45" dirty="0">
                <a:latin typeface="Trebuchet MS"/>
                <a:cs typeface="Trebuchet MS"/>
              </a:rPr>
              <a:t>fred 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rättvisa.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61985" y="281561"/>
            <a:ext cx="5476379" cy="5800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rebuchet MS"/>
                <a:cs typeface="Trebuchet MS"/>
              </a:rPr>
              <a:t>13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4575" y="281701"/>
            <a:ext cx="8246211" cy="65764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14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7945" y="4557140"/>
            <a:ext cx="6560467" cy="23513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13819" y="6649195"/>
            <a:ext cx="18376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Fängelsestaden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Akka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0160" y="1154734"/>
            <a:ext cx="7719059" cy="35115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12700">
              <a:lnSpc>
                <a:spcPts val="2810"/>
              </a:lnSpc>
              <a:spcBef>
                <a:spcPts val="450"/>
              </a:spcBef>
            </a:pPr>
            <a:r>
              <a:rPr sz="2600" spc="-30" dirty="0">
                <a:latin typeface="Trebuchet MS"/>
                <a:cs typeface="Trebuchet MS"/>
              </a:rPr>
              <a:t>År </a:t>
            </a:r>
            <a:r>
              <a:rPr sz="2600" spc="175" dirty="0">
                <a:latin typeface="Trebuchet MS"/>
                <a:cs typeface="Trebuchet MS"/>
              </a:rPr>
              <a:t>1868 </a:t>
            </a:r>
            <a:r>
              <a:rPr sz="2600" spc="-50" dirty="0">
                <a:latin typeface="Trebuchet MS"/>
                <a:cs typeface="Trebuchet MS"/>
              </a:rPr>
              <a:t>blev </a:t>
            </a: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114" dirty="0">
                <a:latin typeface="Trebuchet MS"/>
                <a:cs typeface="Trebuchet MS"/>
              </a:rPr>
              <a:t>Hans </a:t>
            </a:r>
            <a:r>
              <a:rPr sz="2600" spc="-55" dirty="0">
                <a:latin typeface="Trebuchet MS"/>
                <a:cs typeface="Trebuchet MS"/>
              </a:rPr>
              <a:t>följeslagare 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landsförvisade </a:t>
            </a:r>
            <a:r>
              <a:rPr sz="2600" spc="10" dirty="0">
                <a:latin typeface="Trebuchet MS"/>
                <a:cs typeface="Trebuchet MS"/>
              </a:rPr>
              <a:t>en sist </a:t>
            </a:r>
            <a:r>
              <a:rPr sz="2600" spc="45" dirty="0">
                <a:latin typeface="Trebuchet MS"/>
                <a:cs typeface="Trebuchet MS"/>
              </a:rPr>
              <a:t>gång </a:t>
            </a:r>
            <a:r>
              <a:rPr sz="2600" spc="345" dirty="0">
                <a:latin typeface="Trebuchet MS"/>
                <a:cs typeface="Trebuchet MS"/>
              </a:rPr>
              <a:t>– </a:t>
            </a:r>
            <a:r>
              <a:rPr sz="2600" spc="-155" dirty="0">
                <a:latin typeface="Trebuchet MS"/>
                <a:cs typeface="Trebuchet MS"/>
              </a:rPr>
              <a:t>till </a:t>
            </a:r>
            <a:r>
              <a:rPr sz="2600" dirty="0">
                <a:latin typeface="Trebuchet MS"/>
                <a:cs typeface="Trebuchet MS"/>
              </a:rPr>
              <a:t>fängelsestaden </a:t>
            </a:r>
            <a:r>
              <a:rPr sz="2600" spc="5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Akka,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som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kallat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”Det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största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fängelset”.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2810"/>
              </a:lnSpc>
              <a:spcBef>
                <a:spcPts val="1864"/>
              </a:spcBef>
            </a:pPr>
            <a:r>
              <a:rPr sz="2600" spc="-10" dirty="0">
                <a:latin typeface="Trebuchet MS"/>
                <a:cs typeface="Trebuchet MS"/>
              </a:rPr>
              <a:t>Akka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var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mycket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smutsigt,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full</a:t>
            </a:r>
            <a:r>
              <a:rPr sz="2600" spc="-15" dirty="0">
                <a:latin typeface="Trebuchet MS"/>
                <a:cs typeface="Trebuchet MS"/>
              </a:rPr>
              <a:t> av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ohyra,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omgär-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dad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av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mur.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80" dirty="0">
                <a:latin typeface="Trebuchet MS"/>
                <a:cs typeface="Trebuchet MS"/>
              </a:rPr>
              <a:t>Till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Akka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deporterades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de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värsta 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förbrytarna,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politiska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motståndare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55" dirty="0">
                <a:latin typeface="Trebuchet MS"/>
                <a:cs typeface="Trebuchet MS"/>
              </a:rPr>
              <a:t>man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ville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bli 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av </a:t>
            </a:r>
            <a:r>
              <a:rPr sz="2600" spc="10" dirty="0">
                <a:latin typeface="Trebuchet MS"/>
                <a:cs typeface="Trebuchet MS"/>
              </a:rPr>
              <a:t>med. </a:t>
            </a:r>
            <a:r>
              <a:rPr sz="2600" spc="-30" dirty="0">
                <a:latin typeface="Trebuchet MS"/>
                <a:cs typeface="Trebuchet MS"/>
              </a:rPr>
              <a:t>Drickbart </a:t>
            </a:r>
            <a:r>
              <a:rPr sz="2600" spc="-50" dirty="0">
                <a:latin typeface="Trebuchet MS"/>
                <a:cs typeface="Trebuchet MS"/>
              </a:rPr>
              <a:t>vatten </a:t>
            </a:r>
            <a:r>
              <a:rPr sz="2600" spc="45" dirty="0">
                <a:latin typeface="Trebuchet MS"/>
                <a:cs typeface="Trebuchet MS"/>
              </a:rPr>
              <a:t>saknades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-70" dirty="0">
                <a:latin typeface="Trebuchet MS"/>
                <a:cs typeface="Trebuchet MS"/>
              </a:rPr>
              <a:t>luften </a:t>
            </a:r>
            <a:r>
              <a:rPr sz="2600" spc="-50" dirty="0">
                <a:latin typeface="Trebuchet MS"/>
                <a:cs typeface="Trebuchet MS"/>
              </a:rPr>
              <a:t>var </a:t>
            </a:r>
            <a:r>
              <a:rPr sz="2600" spc="70" dirty="0">
                <a:latin typeface="Trebuchet MS"/>
                <a:cs typeface="Trebuchet MS"/>
              </a:rPr>
              <a:t>så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dålig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15" dirty="0">
                <a:latin typeface="Trebuchet MS"/>
                <a:cs typeface="Trebuchet MS"/>
              </a:rPr>
              <a:t> det </a:t>
            </a:r>
            <a:r>
              <a:rPr sz="2600" spc="95" dirty="0">
                <a:latin typeface="Trebuchet MS"/>
                <a:cs typeface="Trebuchet MS"/>
              </a:rPr>
              <a:t>sas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fågel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skulle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falla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20" dirty="0">
                <a:latin typeface="Trebuchet MS"/>
                <a:cs typeface="Trebuchet MS"/>
              </a:rPr>
              <a:t>död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ned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om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den</a:t>
            </a:r>
            <a:r>
              <a:rPr sz="2600" spc="-20" dirty="0">
                <a:latin typeface="Trebuchet MS"/>
                <a:cs typeface="Trebuchet MS"/>
              </a:rPr>
              <a:t> flög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över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staden.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50313" y="343441"/>
            <a:ext cx="4893002" cy="4726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15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31375" y="3487959"/>
            <a:ext cx="4059602" cy="32214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5058" y="1057312"/>
            <a:ext cx="8101965" cy="53206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40" dirty="0">
                <a:latin typeface="Trebuchet MS"/>
                <a:cs typeface="Trebuchet MS"/>
              </a:rPr>
              <a:t>Det </a:t>
            </a:r>
            <a:r>
              <a:rPr sz="2600" spc="-50" dirty="0">
                <a:latin typeface="Trebuchet MS"/>
                <a:cs typeface="Trebuchet MS"/>
              </a:rPr>
              <a:t>var </a:t>
            </a:r>
            <a:r>
              <a:rPr sz="2600" spc="80" dirty="0">
                <a:latin typeface="Trebuchet MS"/>
                <a:cs typeface="Trebuchet MS"/>
              </a:rPr>
              <a:t>genom </a:t>
            </a:r>
            <a:r>
              <a:rPr sz="2600" spc="45" dirty="0">
                <a:latin typeface="Trebuchet MS"/>
                <a:cs typeface="Trebuchet MS"/>
              </a:rPr>
              <a:t>de </a:t>
            </a:r>
            <a:r>
              <a:rPr sz="2600" dirty="0">
                <a:latin typeface="Trebuchet MS"/>
                <a:cs typeface="Trebuchet MS"/>
              </a:rPr>
              <a:t>förenade </a:t>
            </a:r>
            <a:r>
              <a:rPr sz="2600" spc="-65" dirty="0">
                <a:latin typeface="Trebuchet MS"/>
                <a:cs typeface="Trebuchet MS"/>
              </a:rPr>
              <a:t>krafterna </a:t>
            </a:r>
            <a:r>
              <a:rPr sz="2600" spc="110" dirty="0">
                <a:latin typeface="Trebuchet MS"/>
                <a:cs typeface="Trebuchet MS"/>
              </a:rPr>
              <a:t>hos </a:t>
            </a:r>
            <a:r>
              <a:rPr sz="2600" spc="20" dirty="0">
                <a:latin typeface="Trebuchet MS"/>
                <a:cs typeface="Trebuchet MS"/>
              </a:rPr>
              <a:t>Orientens </a:t>
            </a:r>
            <a:r>
              <a:rPr sz="2600" spc="2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två </a:t>
            </a:r>
            <a:r>
              <a:rPr sz="2600" spc="-10" dirty="0">
                <a:latin typeface="Trebuchet MS"/>
                <a:cs typeface="Trebuchet MS"/>
              </a:rPr>
              <a:t>mäktigaste </a:t>
            </a:r>
            <a:r>
              <a:rPr sz="2600" spc="-40" dirty="0">
                <a:latin typeface="Trebuchet MS"/>
                <a:cs typeface="Trebuchet MS"/>
              </a:rPr>
              <a:t>härskare, </a:t>
            </a:r>
            <a:r>
              <a:rPr sz="2600" spc="35" dirty="0">
                <a:latin typeface="Trebuchet MS"/>
                <a:cs typeface="Trebuchet MS"/>
              </a:rPr>
              <a:t>shahen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-30" dirty="0">
                <a:latin typeface="Trebuchet MS"/>
                <a:cs typeface="Trebuchet MS"/>
              </a:rPr>
              <a:t>sultanen,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15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Bahá’u’lláh, </a:t>
            </a:r>
            <a:r>
              <a:rPr sz="2600" spc="114" dirty="0">
                <a:latin typeface="Trebuchet MS"/>
                <a:cs typeface="Trebuchet MS"/>
              </a:rPr>
              <a:t>Hans </a:t>
            </a:r>
            <a:r>
              <a:rPr sz="2600" spc="-110" dirty="0">
                <a:latin typeface="Trebuchet MS"/>
                <a:cs typeface="Trebuchet MS"/>
              </a:rPr>
              <a:t>familj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-65" dirty="0">
                <a:latin typeface="Trebuchet MS"/>
                <a:cs typeface="Trebuchet MS"/>
              </a:rPr>
              <a:t>följeslagare, </a:t>
            </a:r>
            <a:r>
              <a:rPr sz="2600" spc="20" dirty="0">
                <a:latin typeface="Trebuchet MS"/>
                <a:cs typeface="Trebuchet MS"/>
              </a:rPr>
              <a:t>fördes </a:t>
            </a:r>
            <a:r>
              <a:rPr sz="2600" spc="-155" dirty="0">
                <a:latin typeface="Trebuchet MS"/>
                <a:cs typeface="Trebuchet MS"/>
              </a:rPr>
              <a:t>till </a:t>
            </a:r>
            <a:r>
              <a:rPr sz="2600" spc="-15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Akka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15" dirty="0">
                <a:latin typeface="Trebuchet MS"/>
                <a:cs typeface="Trebuchet MS"/>
              </a:rPr>
              <a:t> det </a:t>
            </a:r>
            <a:r>
              <a:rPr sz="2600" spc="10" dirty="0">
                <a:latin typeface="Trebuchet MS"/>
                <a:cs typeface="Trebuchet MS"/>
              </a:rPr>
              <a:t>Heliga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landet,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förfallen</a:t>
            </a:r>
            <a:r>
              <a:rPr sz="2600" spc="-15" dirty="0">
                <a:latin typeface="Trebuchet MS"/>
                <a:cs typeface="Trebuchet MS"/>
              </a:rPr>
              <a:t> fästning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155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användes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-30" dirty="0">
                <a:latin typeface="Trebuchet MS"/>
                <a:cs typeface="Trebuchet MS"/>
              </a:rPr>
              <a:t>fängelse. </a:t>
            </a:r>
            <a:r>
              <a:rPr sz="2600" spc="-60" dirty="0">
                <a:latin typeface="Trebuchet MS"/>
                <a:cs typeface="Trebuchet MS"/>
              </a:rPr>
              <a:t>Enligt </a:t>
            </a:r>
            <a:r>
              <a:rPr sz="2600" spc="5" dirty="0">
                <a:latin typeface="Trebuchet MS"/>
                <a:cs typeface="Trebuchet MS"/>
              </a:rPr>
              <a:t>sultanens </a:t>
            </a:r>
            <a:r>
              <a:rPr sz="2600" dirty="0">
                <a:latin typeface="Trebuchet MS"/>
                <a:cs typeface="Trebuchet MS"/>
              </a:rPr>
              <a:t>order </a:t>
            </a:r>
            <a:r>
              <a:rPr sz="2600" spc="-50" dirty="0">
                <a:latin typeface="Trebuchet MS"/>
                <a:cs typeface="Trebuchet MS"/>
              </a:rPr>
              <a:t>var </a:t>
            </a:r>
            <a:r>
              <a:rPr sz="2600" spc="-95" dirty="0">
                <a:latin typeface="Trebuchet MS"/>
                <a:cs typeface="Trebuchet MS"/>
              </a:rPr>
              <a:t>alla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kontakter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80" dirty="0">
                <a:latin typeface="Trebuchet MS"/>
                <a:cs typeface="Trebuchet MS"/>
              </a:rPr>
              <a:t>med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omvärlden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förbjudna.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200" dirty="0">
                <a:latin typeface="Trebuchet MS"/>
                <a:cs typeface="Trebuchet MS"/>
              </a:rPr>
              <a:t>Men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Bahá’u’lláhs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ord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-25" dirty="0">
                <a:latin typeface="Trebuchet MS"/>
                <a:cs typeface="Trebuchet MS"/>
              </a:rPr>
              <a:t>ädla </a:t>
            </a:r>
            <a:r>
              <a:rPr sz="2600" spc="-35" dirty="0">
                <a:latin typeface="Trebuchet MS"/>
                <a:cs typeface="Trebuchet MS"/>
              </a:rPr>
              <a:t>sätt </a:t>
            </a:r>
            <a:r>
              <a:rPr sz="2600" spc="25" dirty="0">
                <a:latin typeface="Trebuchet MS"/>
                <a:cs typeface="Trebuchet MS"/>
              </a:rPr>
              <a:t>hade </a:t>
            </a:r>
            <a:r>
              <a:rPr sz="2600" spc="10" dirty="0">
                <a:latin typeface="Trebuchet MS"/>
                <a:cs typeface="Trebuchet MS"/>
              </a:rPr>
              <a:t>en stor </a:t>
            </a:r>
            <a:r>
              <a:rPr sz="2600" spc="-10" dirty="0">
                <a:latin typeface="Trebuchet MS"/>
                <a:cs typeface="Trebuchet MS"/>
              </a:rPr>
              <a:t>påverkan </a:t>
            </a:r>
            <a:r>
              <a:rPr sz="2600" spc="50" dirty="0">
                <a:latin typeface="Trebuchet MS"/>
                <a:cs typeface="Trebuchet MS"/>
              </a:rPr>
              <a:t>på </a:t>
            </a:r>
            <a:r>
              <a:rPr sz="2600" spc="-95" dirty="0">
                <a:latin typeface="Trebuchet MS"/>
                <a:cs typeface="Trebuchet MS"/>
              </a:rPr>
              <a:t>alla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1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mötte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00" dirty="0">
                <a:latin typeface="Trebuchet MS"/>
                <a:cs typeface="Trebuchet MS"/>
              </a:rPr>
              <a:t>Honom,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även</a:t>
            </a:r>
            <a:r>
              <a:rPr sz="2600" spc="-15" dirty="0">
                <a:latin typeface="Trebuchet MS"/>
                <a:cs typeface="Trebuchet MS"/>
              </a:rPr>
              <a:t> fångvak-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580"/>
              </a:lnSpc>
            </a:pPr>
            <a:r>
              <a:rPr sz="2600" spc="-70" dirty="0">
                <a:latin typeface="Trebuchet MS"/>
                <a:cs typeface="Trebuchet MS"/>
              </a:rPr>
              <a:t>tare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myndigheter.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Det</a:t>
            </a:r>
            <a:endParaRPr sz="2600">
              <a:latin typeface="Trebuchet MS"/>
              <a:cs typeface="Trebuchet MS"/>
            </a:endParaRPr>
          </a:p>
          <a:p>
            <a:pPr marL="12700" marR="4408170">
              <a:lnSpc>
                <a:spcPts val="2810"/>
              </a:lnSpc>
              <a:spcBef>
                <a:spcPts val="195"/>
              </a:spcBef>
            </a:pPr>
            <a:r>
              <a:rPr sz="2600" dirty="0">
                <a:latin typeface="Trebuchet MS"/>
                <a:cs typeface="Trebuchet MS"/>
              </a:rPr>
              <a:t>ledde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gradvis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fick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mer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mer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frihet.</a:t>
            </a:r>
            <a:endParaRPr sz="2600">
              <a:latin typeface="Trebuchet MS"/>
              <a:cs typeface="Trebuchet MS"/>
            </a:endParaRPr>
          </a:p>
          <a:p>
            <a:pPr marL="12700" marR="3867785">
              <a:lnSpc>
                <a:spcPts val="2810"/>
              </a:lnSpc>
              <a:spcBef>
                <a:spcPts val="2085"/>
              </a:spcBef>
            </a:pPr>
            <a:r>
              <a:rPr sz="2600" spc="135" dirty="0">
                <a:latin typeface="Trebuchet MS"/>
                <a:cs typeface="Trebuchet MS"/>
              </a:rPr>
              <a:t>Många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bahá’íer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vandrade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fots,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månader,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från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Iran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5058" y="6312148"/>
            <a:ext cx="44240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få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70" dirty="0">
                <a:latin typeface="Trebuchet MS"/>
                <a:cs typeface="Trebuchet MS"/>
              </a:rPr>
              <a:t>se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skymt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av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100" dirty="0">
                <a:latin typeface="Trebuchet MS"/>
                <a:cs typeface="Trebuchet MS"/>
              </a:rPr>
              <a:t>Honom.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6440" y="6473152"/>
            <a:ext cx="2864485" cy="42290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latin typeface="Arial"/>
                <a:cs typeface="Arial"/>
              </a:rPr>
              <a:t>Fästningen </a:t>
            </a:r>
            <a:r>
              <a:rPr sz="1400" b="1" dirty="0">
                <a:latin typeface="Arial"/>
                <a:cs typeface="Arial"/>
              </a:rPr>
              <a:t>i </a:t>
            </a:r>
            <a:r>
              <a:rPr sz="1400" b="1" spc="-5" dirty="0">
                <a:latin typeface="Arial"/>
                <a:cs typeface="Arial"/>
              </a:rPr>
              <a:t>Akka där Bahá’u’lláh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hölls inspärrad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6786" y="248495"/>
            <a:ext cx="4549054" cy="5677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16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35566" y="2992823"/>
            <a:ext cx="7585709" cy="3776345"/>
            <a:chOff x="2035566" y="2992823"/>
            <a:chExt cx="7585709" cy="3776345"/>
          </a:xfrm>
        </p:grpSpPr>
        <p:sp>
          <p:nvSpPr>
            <p:cNvPr id="6" name="object 6"/>
            <p:cNvSpPr/>
            <p:nvPr/>
          </p:nvSpPr>
          <p:spPr>
            <a:xfrm>
              <a:off x="2053107" y="3010364"/>
              <a:ext cx="7550784" cy="3741420"/>
            </a:xfrm>
            <a:custGeom>
              <a:avLst/>
              <a:gdLst/>
              <a:ahLst/>
              <a:cxnLst/>
              <a:rect l="l" t="t" r="r" b="b"/>
              <a:pathLst>
                <a:path w="7550784" h="3741420">
                  <a:moveTo>
                    <a:pt x="7550251" y="0"/>
                  </a:moveTo>
                  <a:lnTo>
                    <a:pt x="0" y="0"/>
                  </a:lnTo>
                  <a:lnTo>
                    <a:pt x="0" y="3741026"/>
                  </a:lnTo>
                  <a:lnTo>
                    <a:pt x="7550251" y="3741026"/>
                  </a:lnTo>
                  <a:lnTo>
                    <a:pt x="7550251" y="0"/>
                  </a:lnTo>
                  <a:close/>
                </a:path>
              </a:pathLst>
            </a:custGeom>
            <a:solidFill>
              <a:srgbClr val="0E7B00">
                <a:alpha val="343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3107" y="3010364"/>
              <a:ext cx="7550784" cy="3741420"/>
            </a:xfrm>
            <a:custGeom>
              <a:avLst/>
              <a:gdLst/>
              <a:ahLst/>
              <a:cxnLst/>
              <a:rect l="l" t="t" r="r" b="b"/>
              <a:pathLst>
                <a:path w="7550784" h="3741420">
                  <a:moveTo>
                    <a:pt x="0" y="3741026"/>
                  </a:moveTo>
                  <a:lnTo>
                    <a:pt x="7550251" y="3741026"/>
                  </a:lnTo>
                  <a:lnTo>
                    <a:pt x="7550251" y="0"/>
                  </a:lnTo>
                  <a:lnTo>
                    <a:pt x="0" y="0"/>
                  </a:lnTo>
                  <a:lnTo>
                    <a:pt x="0" y="3741026"/>
                  </a:lnTo>
                  <a:close/>
                </a:path>
              </a:pathLst>
            </a:custGeom>
            <a:ln w="35082">
              <a:solidFill>
                <a:srgbClr val="3369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41245" y="1194536"/>
            <a:ext cx="7736205" cy="54679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50" dirty="0">
                <a:latin typeface="Trebuchet MS"/>
                <a:cs typeface="Trebuchet MS"/>
              </a:rPr>
              <a:t>Liksom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tidigare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gudsmanifestationer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fick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utstå,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55" dirty="0">
                <a:latin typeface="Trebuchet MS"/>
                <a:cs typeface="Trebuchet MS"/>
              </a:rPr>
              <a:t>men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accepterade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villigt,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fruktansvärda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för- 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följelser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ge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90" dirty="0">
                <a:latin typeface="Trebuchet MS"/>
                <a:cs typeface="Trebuchet MS"/>
              </a:rPr>
              <a:t>Guds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nya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budskap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mänsklig- 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heten.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Detta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är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Bahá’u’lláhs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mäktiga </a:t>
            </a:r>
            <a:r>
              <a:rPr sz="2600" spc="45" dirty="0">
                <a:latin typeface="Trebuchet MS"/>
                <a:cs typeface="Trebuchet MS"/>
              </a:rPr>
              <a:t>ord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om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detta: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Trebuchet MS"/>
              <a:cs typeface="Trebuchet MS"/>
            </a:endParaRPr>
          </a:p>
          <a:p>
            <a:pPr marL="119380" marR="451484">
              <a:lnSpc>
                <a:spcPts val="2000"/>
              </a:lnSpc>
              <a:tabLst>
                <a:tab pos="2829560" algn="l"/>
                <a:tab pos="3829050" algn="l"/>
                <a:tab pos="5302885" algn="l"/>
              </a:tabLst>
            </a:pPr>
            <a:r>
              <a:rPr sz="2000" b="1" i="1" spc="140" dirty="0">
                <a:latin typeface="Times New Roman"/>
                <a:cs typeface="Times New Roman"/>
              </a:rPr>
              <a:t>Den </a:t>
            </a:r>
            <a:r>
              <a:rPr sz="2000" b="1" i="1" spc="150" dirty="0">
                <a:latin typeface="Times New Roman"/>
                <a:cs typeface="Times New Roman"/>
              </a:rPr>
              <a:t>uråldriga </a:t>
            </a:r>
            <a:r>
              <a:rPr sz="2000" b="1" i="1" spc="165" dirty="0">
                <a:latin typeface="Times New Roman"/>
                <a:cs typeface="Times New Roman"/>
              </a:rPr>
              <a:t>Skönheten </a:t>
            </a:r>
            <a:r>
              <a:rPr sz="2000" b="1" i="1" spc="170" dirty="0">
                <a:latin typeface="Times New Roman"/>
                <a:cs typeface="Times New Roman"/>
              </a:rPr>
              <a:t>har </a:t>
            </a:r>
            <a:r>
              <a:rPr sz="2000" b="1" i="1" spc="204" dirty="0">
                <a:latin typeface="Times New Roman"/>
                <a:cs typeface="Times New Roman"/>
              </a:rPr>
              <a:t>samtyckt </a:t>
            </a:r>
            <a:r>
              <a:rPr sz="2000" b="1" i="1" spc="135" dirty="0">
                <a:latin typeface="Times New Roman"/>
                <a:cs typeface="Times New Roman"/>
              </a:rPr>
              <a:t>till </a:t>
            </a:r>
            <a:r>
              <a:rPr sz="2000" b="1" i="1" spc="290" dirty="0">
                <a:latin typeface="Times New Roman"/>
                <a:cs typeface="Times New Roman"/>
              </a:rPr>
              <a:t>att </a:t>
            </a:r>
            <a:r>
              <a:rPr sz="2000" b="1" i="1" spc="140" dirty="0">
                <a:latin typeface="Times New Roman"/>
                <a:cs typeface="Times New Roman"/>
              </a:rPr>
              <a:t>slås </a:t>
            </a:r>
            <a:r>
              <a:rPr sz="2000" b="1" i="1" spc="75" dirty="0">
                <a:latin typeface="Times New Roman"/>
                <a:cs typeface="Times New Roman"/>
              </a:rPr>
              <a:t>i </a:t>
            </a:r>
            <a:r>
              <a:rPr sz="2000" b="1" i="1" spc="150" dirty="0">
                <a:latin typeface="Times New Roman"/>
                <a:cs typeface="Times New Roman"/>
              </a:rPr>
              <a:t>järn,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200" dirty="0">
                <a:latin typeface="Times New Roman"/>
                <a:cs typeface="Times New Roman"/>
              </a:rPr>
              <a:t>på</a:t>
            </a:r>
            <a:r>
              <a:rPr sz="2000" b="1" i="1" spc="125" dirty="0">
                <a:latin typeface="Times New Roman"/>
                <a:cs typeface="Times New Roman"/>
              </a:rPr>
              <a:t> </a:t>
            </a:r>
            <a:r>
              <a:rPr sz="2000" b="1" i="1" spc="235" dirty="0">
                <a:latin typeface="Times New Roman"/>
                <a:cs typeface="Times New Roman"/>
              </a:rPr>
              <a:t>det</a:t>
            </a:r>
            <a:r>
              <a:rPr sz="2000" b="1" i="1" spc="125" dirty="0">
                <a:latin typeface="Times New Roman"/>
                <a:cs typeface="Times New Roman"/>
              </a:rPr>
              <a:t> </a:t>
            </a:r>
            <a:r>
              <a:rPr sz="2000" b="1" i="1" spc="290" dirty="0">
                <a:latin typeface="Times New Roman"/>
                <a:cs typeface="Times New Roman"/>
              </a:rPr>
              <a:t>att</a:t>
            </a:r>
            <a:r>
              <a:rPr sz="2000" b="1" i="1" spc="125" dirty="0">
                <a:latin typeface="Times New Roman"/>
                <a:cs typeface="Times New Roman"/>
              </a:rPr>
              <a:t> </a:t>
            </a:r>
            <a:r>
              <a:rPr sz="2000" b="1" i="1" spc="165" dirty="0">
                <a:latin typeface="Times New Roman"/>
                <a:cs typeface="Times New Roman"/>
              </a:rPr>
              <a:t>mänskligheten</a:t>
            </a:r>
            <a:r>
              <a:rPr sz="2000" b="1" i="1" spc="130" dirty="0">
                <a:latin typeface="Times New Roman"/>
                <a:cs typeface="Times New Roman"/>
              </a:rPr>
              <a:t> </a:t>
            </a:r>
            <a:r>
              <a:rPr sz="2000" b="1" i="1" spc="250" dirty="0">
                <a:latin typeface="Times New Roman"/>
                <a:cs typeface="Times New Roman"/>
              </a:rPr>
              <a:t>måtte</a:t>
            </a:r>
            <a:r>
              <a:rPr sz="2000" b="1" i="1" spc="125" dirty="0">
                <a:latin typeface="Times New Roman"/>
                <a:cs typeface="Times New Roman"/>
              </a:rPr>
              <a:t> </a:t>
            </a:r>
            <a:r>
              <a:rPr sz="2000" b="1" i="1" spc="150" dirty="0">
                <a:latin typeface="Times New Roman"/>
                <a:cs typeface="Times New Roman"/>
              </a:rPr>
              <a:t>frigöras</a:t>
            </a:r>
            <a:r>
              <a:rPr sz="2000" b="1" i="1" spc="125" dirty="0">
                <a:latin typeface="Times New Roman"/>
                <a:cs typeface="Times New Roman"/>
              </a:rPr>
              <a:t> </a:t>
            </a:r>
            <a:r>
              <a:rPr sz="2000" b="1" i="1" spc="165" dirty="0">
                <a:latin typeface="Times New Roman"/>
                <a:cs typeface="Times New Roman"/>
              </a:rPr>
              <a:t>från</a:t>
            </a:r>
            <a:r>
              <a:rPr sz="2000" b="1" i="1" spc="130" dirty="0">
                <a:latin typeface="Times New Roman"/>
                <a:cs typeface="Times New Roman"/>
              </a:rPr>
              <a:t> </a:t>
            </a:r>
            <a:r>
              <a:rPr sz="2000" b="1" i="1" spc="125" dirty="0">
                <a:latin typeface="Times New Roman"/>
                <a:cs typeface="Times New Roman"/>
              </a:rPr>
              <a:t>sin </a:t>
            </a:r>
            <a:r>
              <a:rPr sz="2000" b="1" i="1" spc="190" dirty="0">
                <a:latin typeface="Times New Roman"/>
                <a:cs typeface="Times New Roman"/>
              </a:rPr>
              <a:t>träldom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150" dirty="0">
                <a:latin typeface="Times New Roman"/>
                <a:cs typeface="Times New Roman"/>
              </a:rPr>
              <a:t>och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70" dirty="0">
                <a:latin typeface="Times New Roman"/>
                <a:cs typeface="Times New Roman"/>
              </a:rPr>
              <a:t>har</a:t>
            </a:r>
            <a:r>
              <a:rPr sz="2000" b="1" i="1" spc="125" dirty="0">
                <a:latin typeface="Times New Roman"/>
                <a:cs typeface="Times New Roman"/>
              </a:rPr>
              <a:t> </a:t>
            </a:r>
            <a:r>
              <a:rPr sz="2000" b="1" i="1" spc="210" dirty="0">
                <a:latin typeface="Times New Roman"/>
                <a:cs typeface="Times New Roman"/>
              </a:rPr>
              <a:t>godtagit</a:t>
            </a:r>
            <a:r>
              <a:rPr sz="2000" b="1" i="1" spc="125" dirty="0">
                <a:latin typeface="Times New Roman"/>
                <a:cs typeface="Times New Roman"/>
              </a:rPr>
              <a:t> </a:t>
            </a:r>
            <a:r>
              <a:rPr sz="2000" b="1" i="1" spc="290" dirty="0">
                <a:latin typeface="Times New Roman"/>
                <a:cs typeface="Times New Roman"/>
              </a:rPr>
              <a:t>att	</a:t>
            </a:r>
            <a:r>
              <a:rPr sz="2000" b="1" i="1" spc="100" dirty="0">
                <a:latin typeface="Times New Roman"/>
                <a:cs typeface="Times New Roman"/>
              </a:rPr>
              <a:t>bli </a:t>
            </a:r>
            <a:r>
              <a:rPr sz="2000" b="1" i="1" spc="170" dirty="0">
                <a:latin typeface="Times New Roman"/>
                <a:cs typeface="Times New Roman"/>
              </a:rPr>
              <a:t>fånge </a:t>
            </a:r>
            <a:r>
              <a:rPr sz="2000" b="1" i="1" spc="75" dirty="0">
                <a:latin typeface="Times New Roman"/>
                <a:cs typeface="Times New Roman"/>
              </a:rPr>
              <a:t>i </a:t>
            </a:r>
            <a:r>
              <a:rPr sz="2000" b="1" i="1" spc="180" dirty="0">
                <a:latin typeface="Times New Roman"/>
                <a:cs typeface="Times New Roman"/>
              </a:rPr>
              <a:t>denna </a:t>
            </a:r>
            <a:r>
              <a:rPr sz="2000" b="1" i="1" spc="229" dirty="0">
                <a:latin typeface="Times New Roman"/>
                <a:cs typeface="Times New Roman"/>
              </a:rPr>
              <a:t>ytterst </a:t>
            </a:r>
            <a:r>
              <a:rPr sz="2000" b="1" i="1" spc="190" dirty="0">
                <a:latin typeface="Times New Roman"/>
                <a:cs typeface="Times New Roman"/>
              </a:rPr>
              <a:t>mäktiga </a:t>
            </a:r>
            <a:r>
              <a:rPr sz="2000" b="1" i="1" spc="195" dirty="0">
                <a:latin typeface="Times New Roman"/>
                <a:cs typeface="Times New Roman"/>
              </a:rPr>
              <a:t> </a:t>
            </a:r>
            <a:r>
              <a:rPr sz="2000" b="1" i="1" spc="170" dirty="0">
                <a:latin typeface="Times New Roman"/>
                <a:cs typeface="Times New Roman"/>
              </a:rPr>
              <a:t>fästning,</a:t>
            </a:r>
            <a:r>
              <a:rPr sz="2000" b="1" i="1" spc="145" dirty="0">
                <a:latin typeface="Times New Roman"/>
                <a:cs typeface="Times New Roman"/>
              </a:rPr>
              <a:t> </a:t>
            </a:r>
            <a:r>
              <a:rPr sz="2000" b="1" i="1" spc="175" dirty="0">
                <a:latin typeface="Times New Roman"/>
                <a:cs typeface="Times New Roman"/>
              </a:rPr>
              <a:t>så</a:t>
            </a:r>
            <a:r>
              <a:rPr sz="2000" b="1" i="1" spc="145" dirty="0">
                <a:latin typeface="Times New Roman"/>
                <a:cs typeface="Times New Roman"/>
              </a:rPr>
              <a:t> </a:t>
            </a:r>
            <a:r>
              <a:rPr sz="2000" b="1" i="1" spc="290" dirty="0">
                <a:latin typeface="Times New Roman"/>
                <a:cs typeface="Times New Roman"/>
              </a:rPr>
              <a:t>att</a:t>
            </a:r>
            <a:r>
              <a:rPr sz="2000" b="1" i="1" spc="150" dirty="0">
                <a:latin typeface="Times New Roman"/>
                <a:cs typeface="Times New Roman"/>
              </a:rPr>
              <a:t> </a:t>
            </a:r>
            <a:r>
              <a:rPr sz="2000" b="1" i="1" spc="145" dirty="0">
                <a:latin typeface="Times New Roman"/>
                <a:cs typeface="Times New Roman"/>
              </a:rPr>
              <a:t>hela </a:t>
            </a:r>
            <a:r>
              <a:rPr sz="2000" b="1" i="1" spc="160" dirty="0">
                <a:latin typeface="Times New Roman"/>
                <a:cs typeface="Times New Roman"/>
              </a:rPr>
              <a:t>världen	kan</a:t>
            </a:r>
            <a:r>
              <a:rPr sz="2000" b="1" i="1" spc="125" dirty="0">
                <a:latin typeface="Times New Roman"/>
                <a:cs typeface="Times New Roman"/>
              </a:rPr>
              <a:t> </a:t>
            </a:r>
            <a:r>
              <a:rPr sz="2000" b="1" i="1" spc="180" dirty="0">
                <a:latin typeface="Times New Roman"/>
                <a:cs typeface="Times New Roman"/>
              </a:rPr>
              <a:t>uppnå	</a:t>
            </a:r>
            <a:r>
              <a:rPr sz="2000" b="1" i="1" spc="165" dirty="0">
                <a:latin typeface="Times New Roman"/>
                <a:cs typeface="Times New Roman"/>
              </a:rPr>
              <a:t>sann</a:t>
            </a:r>
            <a:r>
              <a:rPr sz="2000" b="1" i="1" spc="110" dirty="0">
                <a:latin typeface="Times New Roman"/>
                <a:cs typeface="Times New Roman"/>
              </a:rPr>
              <a:t> </a:t>
            </a:r>
            <a:r>
              <a:rPr sz="2000" b="1" i="1" spc="165" dirty="0">
                <a:latin typeface="Times New Roman"/>
                <a:cs typeface="Times New Roman"/>
              </a:rPr>
              <a:t>frihet.</a:t>
            </a:r>
            <a:endParaRPr sz="2000">
              <a:latin typeface="Times New Roman"/>
              <a:cs typeface="Times New Roman"/>
            </a:endParaRPr>
          </a:p>
          <a:p>
            <a:pPr marL="119380" marR="487045">
              <a:lnSpc>
                <a:spcPts val="2000"/>
              </a:lnSpc>
            </a:pPr>
            <a:r>
              <a:rPr sz="2000" b="1" i="1" spc="145" dirty="0">
                <a:latin typeface="Times New Roman"/>
                <a:cs typeface="Times New Roman"/>
              </a:rPr>
              <a:t>Han </a:t>
            </a:r>
            <a:r>
              <a:rPr sz="2000" b="1" i="1" spc="170" dirty="0">
                <a:latin typeface="Times New Roman"/>
                <a:cs typeface="Times New Roman"/>
              </a:rPr>
              <a:t>har </a:t>
            </a:r>
            <a:r>
              <a:rPr sz="2000" b="1" i="1" spc="265" dirty="0">
                <a:latin typeface="Times New Roman"/>
                <a:cs typeface="Times New Roman"/>
              </a:rPr>
              <a:t>tömt </a:t>
            </a:r>
            <a:r>
              <a:rPr sz="2000" b="1" i="1" spc="150" dirty="0">
                <a:latin typeface="Times New Roman"/>
                <a:cs typeface="Times New Roman"/>
              </a:rPr>
              <a:t>sorgens </a:t>
            </a:r>
            <a:r>
              <a:rPr sz="2000" b="1" i="1" spc="170" dirty="0">
                <a:latin typeface="Times New Roman"/>
                <a:cs typeface="Times New Roman"/>
              </a:rPr>
              <a:t>bägare </a:t>
            </a:r>
            <a:r>
              <a:rPr sz="2000" b="1" i="1" spc="135" dirty="0">
                <a:latin typeface="Times New Roman"/>
                <a:cs typeface="Times New Roman"/>
              </a:rPr>
              <a:t>till </a:t>
            </a:r>
            <a:r>
              <a:rPr sz="2000" b="1" i="1" spc="180" dirty="0">
                <a:latin typeface="Times New Roman"/>
                <a:cs typeface="Times New Roman"/>
              </a:rPr>
              <a:t>sista </a:t>
            </a:r>
            <a:r>
              <a:rPr sz="2000" b="1" i="1" spc="165" dirty="0">
                <a:latin typeface="Times New Roman"/>
                <a:cs typeface="Times New Roman"/>
              </a:rPr>
              <a:t>droppen, </a:t>
            </a:r>
            <a:r>
              <a:rPr sz="2000" b="1" i="1" spc="175" dirty="0">
                <a:latin typeface="Times New Roman"/>
                <a:cs typeface="Times New Roman"/>
              </a:rPr>
              <a:t>så </a:t>
            </a:r>
            <a:r>
              <a:rPr sz="2000" b="1" i="1" spc="290" dirty="0">
                <a:latin typeface="Times New Roman"/>
                <a:cs typeface="Times New Roman"/>
              </a:rPr>
              <a:t>att </a:t>
            </a:r>
            <a:r>
              <a:rPr sz="2000" b="1" i="1" spc="295" dirty="0">
                <a:latin typeface="Times New Roman"/>
                <a:cs typeface="Times New Roman"/>
              </a:rPr>
              <a:t> </a:t>
            </a:r>
            <a:r>
              <a:rPr sz="2000" b="1" i="1" spc="135" dirty="0">
                <a:latin typeface="Times New Roman"/>
                <a:cs typeface="Times New Roman"/>
              </a:rPr>
              <a:t>alla </a:t>
            </a:r>
            <a:r>
              <a:rPr sz="2000" b="1" i="1" spc="150" dirty="0">
                <a:latin typeface="Times New Roman"/>
                <a:cs typeface="Times New Roman"/>
              </a:rPr>
              <a:t>jordens </a:t>
            </a:r>
            <a:r>
              <a:rPr sz="2000" b="1" i="1" spc="125" dirty="0">
                <a:latin typeface="Times New Roman"/>
                <a:cs typeface="Times New Roman"/>
              </a:rPr>
              <a:t>folk </a:t>
            </a:r>
            <a:r>
              <a:rPr sz="2000" b="1" i="1" spc="215" dirty="0">
                <a:latin typeface="Times New Roman"/>
                <a:cs typeface="Times New Roman"/>
              </a:rPr>
              <a:t>må </a:t>
            </a:r>
            <a:r>
              <a:rPr sz="2000" b="1" i="1" spc="155" dirty="0">
                <a:latin typeface="Times New Roman"/>
                <a:cs typeface="Times New Roman"/>
              </a:rPr>
              <a:t>vinna </a:t>
            </a:r>
            <a:r>
              <a:rPr sz="2000" b="1" i="1" spc="190" dirty="0">
                <a:latin typeface="Times New Roman"/>
                <a:cs typeface="Times New Roman"/>
              </a:rPr>
              <a:t>bestående </a:t>
            </a:r>
            <a:r>
              <a:rPr sz="2000" b="1" i="1" spc="160" dirty="0">
                <a:latin typeface="Times New Roman"/>
                <a:cs typeface="Times New Roman"/>
              </a:rPr>
              <a:t>fröjd </a:t>
            </a:r>
            <a:r>
              <a:rPr sz="2000" b="1" i="1" spc="150" dirty="0">
                <a:latin typeface="Times New Roman"/>
                <a:cs typeface="Times New Roman"/>
              </a:rPr>
              <a:t>och </a:t>
            </a:r>
            <a:r>
              <a:rPr sz="2000" b="1" i="1" spc="145" dirty="0">
                <a:latin typeface="Times New Roman"/>
                <a:cs typeface="Times New Roman"/>
              </a:rPr>
              <a:t>uppfyllas </a:t>
            </a:r>
            <a:r>
              <a:rPr sz="2000" b="1" i="1" spc="150" dirty="0">
                <a:latin typeface="Times New Roman"/>
                <a:cs typeface="Times New Roman"/>
              </a:rPr>
              <a:t> </a:t>
            </a:r>
            <a:r>
              <a:rPr sz="2000" b="1" i="1" spc="185" dirty="0">
                <a:latin typeface="Times New Roman"/>
                <a:cs typeface="Times New Roman"/>
              </a:rPr>
              <a:t>av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50" dirty="0">
                <a:latin typeface="Times New Roman"/>
                <a:cs typeface="Times New Roman"/>
              </a:rPr>
              <a:t>glädje.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229" dirty="0">
                <a:latin typeface="Times New Roman"/>
                <a:cs typeface="Times New Roman"/>
              </a:rPr>
              <a:t>Detta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80" dirty="0">
                <a:latin typeface="Times New Roman"/>
                <a:cs typeface="Times New Roman"/>
              </a:rPr>
              <a:t>är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60" dirty="0">
                <a:latin typeface="Times New Roman"/>
                <a:cs typeface="Times New Roman"/>
              </a:rPr>
              <a:t>er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35" dirty="0">
                <a:latin typeface="Times New Roman"/>
                <a:cs typeface="Times New Roman"/>
              </a:rPr>
              <a:t>Herres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85" dirty="0">
                <a:latin typeface="Times New Roman"/>
                <a:cs typeface="Times New Roman"/>
              </a:rPr>
              <a:t>barmhärtighet,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75" dirty="0">
                <a:latin typeface="Times New Roman"/>
                <a:cs typeface="Times New Roman"/>
              </a:rPr>
              <a:t>den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40" dirty="0">
                <a:latin typeface="Times New Roman"/>
                <a:cs typeface="Times New Roman"/>
              </a:rPr>
              <a:t>Medlid-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180" dirty="0">
                <a:latin typeface="Times New Roman"/>
                <a:cs typeface="Times New Roman"/>
              </a:rPr>
              <a:t>samme, </a:t>
            </a:r>
            <a:r>
              <a:rPr sz="2000" b="1" i="1" spc="175" dirty="0">
                <a:latin typeface="Times New Roman"/>
                <a:cs typeface="Times New Roman"/>
              </a:rPr>
              <a:t>den </a:t>
            </a:r>
            <a:r>
              <a:rPr sz="2000" b="1" i="1" spc="200" dirty="0">
                <a:latin typeface="Times New Roman"/>
                <a:cs typeface="Times New Roman"/>
              </a:rPr>
              <a:t>Mest </a:t>
            </a:r>
            <a:r>
              <a:rPr sz="2000" b="1" i="1" spc="175" dirty="0">
                <a:latin typeface="Times New Roman"/>
                <a:cs typeface="Times New Roman"/>
              </a:rPr>
              <a:t>barmhärtige. </a:t>
            </a:r>
            <a:r>
              <a:rPr sz="2000" b="1" i="1" spc="20" dirty="0">
                <a:latin typeface="Times New Roman"/>
                <a:cs typeface="Times New Roman"/>
              </a:rPr>
              <a:t>Vi </a:t>
            </a:r>
            <a:r>
              <a:rPr sz="2000" b="1" i="1" spc="170" dirty="0">
                <a:latin typeface="Times New Roman"/>
                <a:cs typeface="Times New Roman"/>
              </a:rPr>
              <a:t>har </a:t>
            </a:r>
            <a:r>
              <a:rPr sz="2000" b="1" i="1" spc="210" dirty="0">
                <a:latin typeface="Times New Roman"/>
                <a:cs typeface="Times New Roman"/>
              </a:rPr>
              <a:t>godtagit </a:t>
            </a:r>
            <a:r>
              <a:rPr sz="2000" b="1" i="1" spc="290" dirty="0">
                <a:latin typeface="Times New Roman"/>
                <a:cs typeface="Times New Roman"/>
              </a:rPr>
              <a:t>att </a:t>
            </a:r>
            <a:r>
              <a:rPr sz="2000" b="1" i="1" spc="295" dirty="0">
                <a:latin typeface="Times New Roman"/>
                <a:cs typeface="Times New Roman"/>
              </a:rPr>
              <a:t> </a:t>
            </a:r>
            <a:r>
              <a:rPr sz="2000" b="1" i="1" spc="160" dirty="0">
                <a:latin typeface="Times New Roman"/>
                <a:cs typeface="Times New Roman"/>
              </a:rPr>
              <a:t>förnedras, </a:t>
            </a:r>
            <a:r>
              <a:rPr sz="2000" b="1" i="1" spc="170" dirty="0">
                <a:latin typeface="Times New Roman"/>
                <a:cs typeface="Times New Roman"/>
              </a:rPr>
              <a:t>o </a:t>
            </a:r>
            <a:r>
              <a:rPr sz="2000" b="1" i="1" spc="114" dirty="0">
                <a:latin typeface="Times New Roman"/>
                <a:cs typeface="Times New Roman"/>
              </a:rPr>
              <a:t>ni </a:t>
            </a:r>
            <a:r>
              <a:rPr sz="2000" b="1" i="1" spc="175" dirty="0">
                <a:latin typeface="Times New Roman"/>
                <a:cs typeface="Times New Roman"/>
              </a:rPr>
              <a:t>som </a:t>
            </a:r>
            <a:r>
              <a:rPr sz="2000" b="1" i="1" spc="190" dirty="0">
                <a:latin typeface="Times New Roman"/>
                <a:cs typeface="Times New Roman"/>
              </a:rPr>
              <a:t>tror </a:t>
            </a:r>
            <a:r>
              <a:rPr sz="2000" b="1" i="1" spc="200" dirty="0">
                <a:latin typeface="Times New Roman"/>
                <a:cs typeface="Times New Roman"/>
              </a:rPr>
              <a:t>på </a:t>
            </a:r>
            <a:r>
              <a:rPr sz="2000" b="1" i="1" spc="110" dirty="0">
                <a:latin typeface="Times New Roman"/>
                <a:cs typeface="Times New Roman"/>
              </a:rPr>
              <a:t>Guds </a:t>
            </a:r>
            <a:r>
              <a:rPr sz="2000" b="1" i="1" spc="185" dirty="0">
                <a:latin typeface="Times New Roman"/>
                <a:cs typeface="Times New Roman"/>
              </a:rPr>
              <a:t>enhet, </a:t>
            </a:r>
            <a:r>
              <a:rPr sz="2000" b="1" i="1" spc="175" dirty="0">
                <a:latin typeface="Times New Roman"/>
                <a:cs typeface="Times New Roman"/>
              </a:rPr>
              <a:t>så </a:t>
            </a:r>
            <a:r>
              <a:rPr sz="2000" b="1" i="1" spc="290" dirty="0">
                <a:latin typeface="Times New Roman"/>
                <a:cs typeface="Times New Roman"/>
              </a:rPr>
              <a:t>att </a:t>
            </a:r>
            <a:r>
              <a:rPr sz="2000" b="1" i="1" spc="114" dirty="0">
                <a:latin typeface="Times New Roman"/>
                <a:cs typeface="Times New Roman"/>
              </a:rPr>
              <a:t>ni </a:t>
            </a:r>
            <a:r>
              <a:rPr sz="2000" b="1" i="1" spc="215" dirty="0">
                <a:latin typeface="Times New Roman"/>
                <a:cs typeface="Times New Roman"/>
              </a:rPr>
              <a:t>må </a:t>
            </a:r>
            <a:r>
              <a:rPr sz="2000" b="1" i="1" spc="220" dirty="0">
                <a:latin typeface="Times New Roman"/>
                <a:cs typeface="Times New Roman"/>
              </a:rPr>
              <a:t> </a:t>
            </a:r>
            <a:r>
              <a:rPr sz="2000" b="1" i="1" spc="160" dirty="0">
                <a:latin typeface="Times New Roman"/>
                <a:cs typeface="Times New Roman"/>
              </a:rPr>
              <a:t>upphöjas, </a:t>
            </a:r>
            <a:r>
              <a:rPr sz="2000" b="1" i="1" spc="150" dirty="0">
                <a:latin typeface="Times New Roman"/>
                <a:cs typeface="Times New Roman"/>
              </a:rPr>
              <a:t>och </a:t>
            </a:r>
            <a:r>
              <a:rPr sz="2000" b="1" i="1" spc="170" dirty="0">
                <a:latin typeface="Times New Roman"/>
                <a:cs typeface="Times New Roman"/>
              </a:rPr>
              <a:t>har </a:t>
            </a:r>
            <a:r>
              <a:rPr sz="2000" b="1" i="1" spc="150" dirty="0">
                <a:latin typeface="Times New Roman"/>
                <a:cs typeface="Times New Roman"/>
              </a:rPr>
              <a:t>lidit </a:t>
            </a:r>
            <a:r>
              <a:rPr sz="2000" b="1" i="1" spc="165" dirty="0">
                <a:latin typeface="Times New Roman"/>
                <a:cs typeface="Times New Roman"/>
              </a:rPr>
              <a:t>under mångfaldiga </a:t>
            </a:r>
            <a:r>
              <a:rPr sz="2000" b="1" i="1" spc="145" dirty="0">
                <a:latin typeface="Times New Roman"/>
                <a:cs typeface="Times New Roman"/>
              </a:rPr>
              <a:t>hemsökelser </a:t>
            </a:r>
            <a:r>
              <a:rPr sz="2000" b="1" i="1" spc="150" dirty="0">
                <a:latin typeface="Times New Roman"/>
                <a:cs typeface="Times New Roman"/>
              </a:rPr>
              <a:t> </a:t>
            </a:r>
            <a:r>
              <a:rPr sz="2000" b="1" i="1" spc="200" dirty="0">
                <a:latin typeface="Times New Roman"/>
                <a:cs typeface="Times New Roman"/>
              </a:rPr>
              <a:t>på </a:t>
            </a:r>
            <a:r>
              <a:rPr sz="2000" b="1" i="1" spc="235" dirty="0">
                <a:latin typeface="Times New Roman"/>
                <a:cs typeface="Times New Roman"/>
              </a:rPr>
              <a:t>det </a:t>
            </a:r>
            <a:r>
              <a:rPr sz="2000" b="1" i="1" spc="290" dirty="0">
                <a:latin typeface="Times New Roman"/>
                <a:cs typeface="Times New Roman"/>
              </a:rPr>
              <a:t>att </a:t>
            </a:r>
            <a:r>
              <a:rPr sz="2000" b="1" i="1" spc="114" dirty="0">
                <a:latin typeface="Times New Roman"/>
                <a:cs typeface="Times New Roman"/>
              </a:rPr>
              <a:t>ni </a:t>
            </a:r>
            <a:r>
              <a:rPr sz="2000" b="1" i="1" spc="250" dirty="0">
                <a:latin typeface="Times New Roman"/>
                <a:cs typeface="Times New Roman"/>
              </a:rPr>
              <a:t>måtte </a:t>
            </a:r>
            <a:r>
              <a:rPr sz="2000" b="1" i="1" spc="180" dirty="0">
                <a:latin typeface="Times New Roman"/>
                <a:cs typeface="Times New Roman"/>
              </a:rPr>
              <a:t>ha framgång </a:t>
            </a:r>
            <a:r>
              <a:rPr sz="2000" b="1" i="1" spc="150" dirty="0">
                <a:latin typeface="Times New Roman"/>
                <a:cs typeface="Times New Roman"/>
              </a:rPr>
              <a:t>och leva </a:t>
            </a:r>
            <a:r>
              <a:rPr sz="2000" b="1" i="1" spc="140" dirty="0">
                <a:latin typeface="Times New Roman"/>
                <a:cs typeface="Times New Roman"/>
              </a:rPr>
              <a:t>väl. </a:t>
            </a:r>
            <a:r>
              <a:rPr sz="2000" b="1" i="1" spc="105" dirty="0">
                <a:latin typeface="Times New Roman"/>
                <a:cs typeface="Times New Roman"/>
              </a:rPr>
              <a:t>Se </a:t>
            </a:r>
            <a:r>
              <a:rPr sz="2000" b="1" i="1" spc="150" dirty="0">
                <a:latin typeface="Times New Roman"/>
                <a:cs typeface="Times New Roman"/>
              </a:rPr>
              <a:t>hur </a:t>
            </a:r>
            <a:r>
              <a:rPr sz="2000" b="1" i="1" spc="185" dirty="0">
                <a:latin typeface="Times New Roman"/>
                <a:cs typeface="Times New Roman"/>
              </a:rPr>
              <a:t>de </a:t>
            </a:r>
            <a:r>
              <a:rPr sz="2000" b="1" i="1" spc="190" dirty="0">
                <a:latin typeface="Times New Roman"/>
                <a:cs typeface="Times New Roman"/>
              </a:rPr>
              <a:t> </a:t>
            </a:r>
            <a:r>
              <a:rPr sz="2000" b="1" i="1" spc="175" dirty="0">
                <a:latin typeface="Times New Roman"/>
                <a:cs typeface="Times New Roman"/>
              </a:rPr>
              <a:t>som </a:t>
            </a:r>
            <a:r>
              <a:rPr sz="2000" b="1" i="1" spc="170" dirty="0">
                <a:latin typeface="Times New Roman"/>
                <a:cs typeface="Times New Roman"/>
              </a:rPr>
              <a:t>har </a:t>
            </a:r>
            <a:r>
              <a:rPr sz="2000" b="1" i="1" spc="190" dirty="0">
                <a:latin typeface="Times New Roman"/>
                <a:cs typeface="Times New Roman"/>
              </a:rPr>
              <a:t>gjort </a:t>
            </a:r>
            <a:r>
              <a:rPr sz="2000" b="1" i="1" spc="130" dirty="0">
                <a:latin typeface="Times New Roman"/>
                <a:cs typeface="Times New Roman"/>
              </a:rPr>
              <a:t>sig </a:t>
            </a:r>
            <a:r>
              <a:rPr sz="2000" b="1" i="1" spc="135" dirty="0">
                <a:latin typeface="Times New Roman"/>
                <a:cs typeface="Times New Roman"/>
              </a:rPr>
              <a:t>till </a:t>
            </a:r>
            <a:r>
              <a:rPr sz="2000" b="1" i="1" spc="110" dirty="0">
                <a:latin typeface="Times New Roman"/>
                <a:cs typeface="Times New Roman"/>
              </a:rPr>
              <a:t>Guds </a:t>
            </a:r>
            <a:r>
              <a:rPr sz="2000" b="1" i="1" spc="120" dirty="0">
                <a:latin typeface="Times New Roman"/>
                <a:cs typeface="Times New Roman"/>
              </a:rPr>
              <a:t>likar </a:t>
            </a:r>
            <a:r>
              <a:rPr sz="2000" b="1" i="1" spc="170" dirty="0">
                <a:latin typeface="Times New Roman"/>
                <a:cs typeface="Times New Roman"/>
              </a:rPr>
              <a:t>har </a:t>
            </a:r>
            <a:r>
              <a:rPr sz="2000" b="1" i="1" spc="204" dirty="0">
                <a:latin typeface="Times New Roman"/>
                <a:cs typeface="Times New Roman"/>
              </a:rPr>
              <a:t>tvingat </a:t>
            </a:r>
            <a:r>
              <a:rPr sz="2000" b="1" i="1" spc="150" dirty="0">
                <a:latin typeface="Times New Roman"/>
                <a:cs typeface="Times New Roman"/>
              </a:rPr>
              <a:t>Honom, </a:t>
            </a:r>
            <a:r>
              <a:rPr sz="2000" b="1" i="1" spc="175" dirty="0">
                <a:latin typeface="Times New Roman"/>
                <a:cs typeface="Times New Roman"/>
              </a:rPr>
              <a:t>som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170" dirty="0">
                <a:latin typeface="Times New Roman"/>
                <a:cs typeface="Times New Roman"/>
              </a:rPr>
              <a:t>har </a:t>
            </a:r>
            <a:r>
              <a:rPr sz="2000" b="1" i="1" spc="185" dirty="0">
                <a:latin typeface="Times New Roman"/>
                <a:cs typeface="Times New Roman"/>
              </a:rPr>
              <a:t>kommit </a:t>
            </a:r>
            <a:r>
              <a:rPr sz="2000" b="1" i="1" spc="155" dirty="0">
                <a:latin typeface="Times New Roman"/>
                <a:cs typeface="Times New Roman"/>
              </a:rPr>
              <a:t>för </a:t>
            </a:r>
            <a:r>
              <a:rPr sz="2000" b="1" i="1" spc="290" dirty="0">
                <a:latin typeface="Times New Roman"/>
                <a:cs typeface="Times New Roman"/>
              </a:rPr>
              <a:t>att </a:t>
            </a:r>
            <a:r>
              <a:rPr sz="2000" b="1" i="1" spc="170" dirty="0">
                <a:latin typeface="Times New Roman"/>
                <a:cs typeface="Times New Roman"/>
              </a:rPr>
              <a:t>ånyo </a:t>
            </a:r>
            <a:r>
              <a:rPr sz="2000" b="1" i="1" spc="175" dirty="0">
                <a:latin typeface="Times New Roman"/>
                <a:cs typeface="Times New Roman"/>
              </a:rPr>
              <a:t>uppbygga </a:t>
            </a:r>
            <a:r>
              <a:rPr sz="2000" b="1" i="1" spc="155" dirty="0">
                <a:latin typeface="Times New Roman"/>
                <a:cs typeface="Times New Roman"/>
              </a:rPr>
              <a:t>världen, </a:t>
            </a:r>
            <a:r>
              <a:rPr sz="2000" b="1" i="1" spc="290" dirty="0">
                <a:latin typeface="Times New Roman"/>
                <a:cs typeface="Times New Roman"/>
              </a:rPr>
              <a:t>att </a:t>
            </a:r>
            <a:r>
              <a:rPr sz="2000" b="1" i="1" spc="160" dirty="0">
                <a:latin typeface="Times New Roman"/>
                <a:cs typeface="Times New Roman"/>
              </a:rPr>
              <a:t>dväljas </a:t>
            </a:r>
            <a:r>
              <a:rPr sz="2000" b="1" i="1" spc="75" dirty="0">
                <a:latin typeface="Times New Roman"/>
                <a:cs typeface="Times New Roman"/>
              </a:rPr>
              <a:t>i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175" dirty="0">
                <a:latin typeface="Times New Roman"/>
                <a:cs typeface="Times New Roman"/>
              </a:rPr>
              <a:t>den</a:t>
            </a:r>
            <a:r>
              <a:rPr sz="2000" b="1" i="1" spc="114" dirty="0">
                <a:latin typeface="Times New Roman"/>
                <a:cs typeface="Times New Roman"/>
              </a:rPr>
              <a:t> </a:t>
            </a:r>
            <a:r>
              <a:rPr sz="2000" b="1" i="1" spc="165" dirty="0">
                <a:latin typeface="Times New Roman"/>
                <a:cs typeface="Times New Roman"/>
              </a:rPr>
              <a:t>ödsligaste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85" dirty="0">
                <a:latin typeface="Times New Roman"/>
                <a:cs typeface="Times New Roman"/>
              </a:rPr>
              <a:t>av</a:t>
            </a:r>
            <a:r>
              <a:rPr sz="2000" b="1" i="1" spc="120" dirty="0">
                <a:latin typeface="Times New Roman"/>
                <a:cs typeface="Times New Roman"/>
              </a:rPr>
              <a:t> </a:t>
            </a:r>
            <a:r>
              <a:rPr sz="2000" b="1" i="1" spc="150" dirty="0">
                <a:latin typeface="Times New Roman"/>
                <a:cs typeface="Times New Roman"/>
              </a:rPr>
              <a:t>städer!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8826" y="261630"/>
            <a:ext cx="5611444" cy="5804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17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34418" y="880643"/>
            <a:ext cx="4273829" cy="30296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45564" y="1047572"/>
            <a:ext cx="4097654" cy="39852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90" dirty="0">
                <a:latin typeface="Trebuchet MS"/>
                <a:cs typeface="Trebuchet MS"/>
              </a:rPr>
              <a:t>Efter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två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år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fästningen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 </a:t>
            </a:r>
            <a:r>
              <a:rPr sz="2600" spc="-114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Akka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blev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70" dirty="0">
                <a:latin typeface="Trebuchet MS"/>
                <a:cs typeface="Trebuchet MS"/>
              </a:rPr>
              <a:t> </a:t>
            </a:r>
            <a:r>
              <a:rPr sz="2600" spc="114" dirty="0">
                <a:latin typeface="Trebuchet MS"/>
                <a:cs typeface="Trebuchet MS"/>
              </a:rPr>
              <a:t>Hans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följe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förflyttade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ett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70" dirty="0">
                <a:latin typeface="Trebuchet MS"/>
                <a:cs typeface="Trebuchet MS"/>
              </a:rPr>
              <a:t>hus </a:t>
            </a:r>
            <a:r>
              <a:rPr sz="2600" spc="-120" dirty="0">
                <a:latin typeface="Trebuchet MS"/>
                <a:cs typeface="Trebuchet MS"/>
              </a:rPr>
              <a:t>i </a:t>
            </a:r>
            <a:r>
              <a:rPr sz="2600" spc="-10" dirty="0">
                <a:latin typeface="Trebuchet MS"/>
                <a:cs typeface="Trebuchet MS"/>
              </a:rPr>
              <a:t>staden. </a:t>
            </a:r>
            <a:r>
              <a:rPr sz="2600" spc="40" dirty="0">
                <a:latin typeface="Trebuchet MS"/>
                <a:cs typeface="Trebuchet MS"/>
              </a:rPr>
              <a:t>Det </a:t>
            </a:r>
            <a:r>
              <a:rPr sz="2600" spc="-50" dirty="0">
                <a:latin typeface="Trebuchet MS"/>
                <a:cs typeface="Trebuchet MS"/>
              </a:rPr>
              <a:t>var </a:t>
            </a:r>
            <a:r>
              <a:rPr sz="2600" spc="-15" dirty="0">
                <a:latin typeface="Trebuchet MS"/>
                <a:cs typeface="Trebuchet MS"/>
              </a:rPr>
              <a:t>där 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40" dirty="0">
                <a:latin typeface="Trebuchet MS"/>
                <a:cs typeface="Trebuchet MS"/>
              </a:rPr>
              <a:t>uppenba- </a:t>
            </a:r>
            <a:r>
              <a:rPr sz="2600" spc="4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rade </a:t>
            </a:r>
            <a:r>
              <a:rPr sz="2600" spc="95" dirty="0">
                <a:latin typeface="Trebuchet MS"/>
                <a:cs typeface="Trebuchet MS"/>
              </a:rPr>
              <a:t>Den </a:t>
            </a:r>
            <a:r>
              <a:rPr sz="2600" spc="-25" dirty="0">
                <a:latin typeface="Trebuchet MS"/>
                <a:cs typeface="Trebuchet MS"/>
              </a:rPr>
              <a:t>heligaste </a:t>
            </a:r>
            <a:r>
              <a:rPr sz="2600" spc="25" dirty="0">
                <a:latin typeface="Trebuchet MS"/>
                <a:cs typeface="Trebuchet MS"/>
              </a:rPr>
              <a:t>boken </a:t>
            </a:r>
            <a:r>
              <a:rPr sz="2600" spc="345" dirty="0">
                <a:latin typeface="Trebuchet MS"/>
                <a:cs typeface="Trebuchet MS"/>
              </a:rPr>
              <a:t>–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5" dirty="0">
                <a:solidFill>
                  <a:srgbClr val="A01000"/>
                </a:solidFill>
                <a:latin typeface="Trebuchet MS"/>
                <a:cs typeface="Trebuchet MS"/>
              </a:rPr>
              <a:t>Kitáb-i-Aqdas </a:t>
            </a:r>
            <a:r>
              <a:rPr sz="2600" spc="345" dirty="0">
                <a:latin typeface="Trebuchet MS"/>
                <a:cs typeface="Trebuchet MS"/>
              </a:rPr>
              <a:t>–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5" dirty="0">
                <a:latin typeface="Trebuchet MS"/>
                <a:cs typeface="Trebuchet MS"/>
              </a:rPr>
              <a:t>inne- 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håller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lagar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lärosatser 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det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framtida</a:t>
            </a:r>
            <a:r>
              <a:rPr sz="2600" spc="-20" dirty="0">
                <a:latin typeface="Trebuchet MS"/>
                <a:cs typeface="Trebuchet MS"/>
              </a:rPr>
              <a:t> globala </a:t>
            </a:r>
            <a:r>
              <a:rPr sz="2600" spc="-15" dirty="0">
                <a:latin typeface="Trebuchet MS"/>
                <a:cs typeface="Trebuchet MS"/>
              </a:rPr>
              <a:t> samväldet, </a:t>
            </a:r>
            <a:r>
              <a:rPr sz="2600" spc="45" dirty="0">
                <a:latin typeface="Trebuchet MS"/>
                <a:cs typeface="Trebuchet MS"/>
              </a:rPr>
              <a:t>då </a:t>
            </a:r>
            <a:r>
              <a:rPr sz="2600" spc="-40" dirty="0">
                <a:latin typeface="Trebuchet MS"/>
                <a:cs typeface="Trebuchet MS"/>
              </a:rPr>
              <a:t>hela </a:t>
            </a:r>
            <a:r>
              <a:rPr sz="2600" spc="-30" dirty="0">
                <a:latin typeface="Trebuchet MS"/>
                <a:cs typeface="Trebuchet MS"/>
              </a:rPr>
              <a:t>världen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ska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leva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fred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rättvisa.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2674" y="3653948"/>
            <a:ext cx="3809365" cy="328104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515"/>
              </a:spcBef>
            </a:pPr>
            <a:r>
              <a:rPr sz="1400" b="1" spc="-5" dirty="0">
                <a:latin typeface="Arial"/>
                <a:cs typeface="Arial"/>
              </a:rPr>
              <a:t>Abbuds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hus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där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Bahá’u’lláh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hölls</a:t>
            </a:r>
            <a:r>
              <a:rPr sz="1400" b="1" dirty="0">
                <a:latin typeface="Arial"/>
                <a:cs typeface="Arial"/>
              </a:rPr>
              <a:t> i </a:t>
            </a:r>
            <a:r>
              <a:rPr sz="1400" b="1" spc="-5" dirty="0">
                <a:latin typeface="Arial"/>
                <a:cs typeface="Arial"/>
              </a:rPr>
              <a:t>husarrest</a:t>
            </a:r>
            <a:endParaRPr sz="1400">
              <a:latin typeface="Arial"/>
              <a:cs typeface="Arial"/>
            </a:endParaRPr>
          </a:p>
          <a:p>
            <a:pPr marL="12700" marR="521970" algn="just">
              <a:lnSpc>
                <a:spcPts val="2810"/>
              </a:lnSpc>
              <a:spcBef>
                <a:spcPts val="1130"/>
              </a:spcBef>
            </a:pPr>
            <a:r>
              <a:rPr sz="2600" spc="-90" dirty="0">
                <a:latin typeface="Trebuchet MS"/>
                <a:cs typeface="Trebuchet MS"/>
              </a:rPr>
              <a:t>Efter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sammanlagt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175" dirty="0">
                <a:latin typeface="Trebuchet MS"/>
                <a:cs typeface="Trebuchet MS"/>
              </a:rPr>
              <a:t>9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år </a:t>
            </a:r>
            <a:r>
              <a:rPr sz="2600" spc="-7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 </a:t>
            </a:r>
            <a:r>
              <a:rPr sz="2600" spc="20" dirty="0">
                <a:latin typeface="Trebuchet MS"/>
                <a:cs typeface="Trebuchet MS"/>
              </a:rPr>
              <a:t>staden </a:t>
            </a:r>
            <a:r>
              <a:rPr sz="2600" spc="-10" dirty="0">
                <a:latin typeface="Trebuchet MS"/>
                <a:cs typeface="Trebuchet MS"/>
              </a:rPr>
              <a:t>Akka </a:t>
            </a:r>
            <a:r>
              <a:rPr sz="2600" spc="-50" dirty="0">
                <a:latin typeface="Trebuchet MS"/>
                <a:cs typeface="Trebuchet MS"/>
              </a:rPr>
              <a:t>blev </a:t>
            </a:r>
            <a:r>
              <a:rPr sz="2600" spc="-15" dirty="0">
                <a:latin typeface="Trebuchet MS"/>
                <a:cs typeface="Trebuchet MS"/>
              </a:rPr>
              <a:t>det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möjligt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114" dirty="0">
                <a:latin typeface="Trebuchet MS"/>
                <a:cs typeface="Trebuchet MS"/>
              </a:rPr>
              <a:t>Hans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110" dirty="0">
                <a:latin typeface="Trebuchet MS"/>
                <a:cs typeface="Trebuchet MS"/>
              </a:rPr>
              <a:t>son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600"/>
              </a:lnSpc>
            </a:pPr>
            <a:r>
              <a:rPr sz="2600" spc="-50" dirty="0">
                <a:latin typeface="Trebuchet MS"/>
                <a:cs typeface="Trebuchet MS"/>
              </a:rPr>
              <a:t>‘Abdu’l-Bahá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hyra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endParaRPr sz="2600">
              <a:latin typeface="Trebuchet MS"/>
              <a:cs typeface="Trebuchet MS"/>
            </a:endParaRPr>
          </a:p>
          <a:p>
            <a:pPr marL="12700" marR="52705">
              <a:lnSpc>
                <a:spcPts val="2810"/>
              </a:lnSpc>
              <a:spcBef>
                <a:spcPts val="195"/>
              </a:spcBef>
            </a:pPr>
            <a:r>
              <a:rPr sz="2600" spc="70" dirty="0">
                <a:latin typeface="Trebuchet MS"/>
                <a:cs typeface="Trebuchet MS"/>
              </a:rPr>
              <a:t>egendom </a:t>
            </a:r>
            <a:r>
              <a:rPr sz="2600" spc="-30" dirty="0">
                <a:latin typeface="Trebuchet MS"/>
                <a:cs typeface="Trebuchet MS"/>
              </a:rPr>
              <a:t>utanför </a:t>
            </a:r>
            <a:r>
              <a:rPr sz="2600" spc="-45" dirty="0">
                <a:latin typeface="Trebuchet MS"/>
                <a:cs typeface="Trebuchet MS"/>
              </a:rPr>
              <a:t>Akka, 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kallad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Bahjí.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Där</a:t>
            </a:r>
            <a:r>
              <a:rPr sz="2600" spc="-20" dirty="0">
                <a:latin typeface="Trebuchet MS"/>
                <a:cs typeface="Trebuchet MS"/>
              </a:rPr>
              <a:t> levde 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Sin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hädan-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färd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1892.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69466" y="4977679"/>
            <a:ext cx="2413000" cy="2520315"/>
            <a:chOff x="2669466" y="4977679"/>
            <a:chExt cx="2413000" cy="25203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9466" y="4977679"/>
              <a:ext cx="2412777" cy="20529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6108" y="5118252"/>
              <a:ext cx="2264512" cy="237950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4172" y="304003"/>
            <a:ext cx="4438126" cy="5546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18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8043" y="929201"/>
            <a:ext cx="3544376" cy="23115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74585" y="3054299"/>
            <a:ext cx="2288540" cy="42290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latin typeface="Arial"/>
                <a:cs typeface="Arial"/>
              </a:rPr>
              <a:t>Bahjí där Bahá’u’lláh levde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sina sista år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på jorden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6341" y="1008595"/>
            <a:ext cx="4937760" cy="22034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101600">
              <a:lnSpc>
                <a:spcPts val="2810"/>
              </a:lnSpc>
              <a:spcBef>
                <a:spcPts val="450"/>
              </a:spcBef>
            </a:pPr>
            <a:r>
              <a:rPr sz="2600" spc="40" dirty="0">
                <a:latin typeface="Trebuchet MS"/>
                <a:cs typeface="Trebuchet MS"/>
              </a:rPr>
              <a:t>Det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var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Bahjí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slutet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av </a:t>
            </a:r>
            <a:r>
              <a:rPr sz="2600" spc="-65" dirty="0">
                <a:latin typeface="Trebuchet MS"/>
                <a:cs typeface="Trebuchet MS"/>
              </a:rPr>
              <a:t>sitt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jor-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diska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liv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som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mottog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den </a:t>
            </a:r>
            <a:r>
              <a:rPr sz="2600" spc="30" dirty="0">
                <a:latin typeface="Trebuchet MS"/>
                <a:cs typeface="Trebuchet MS"/>
              </a:rPr>
              <a:t>ende </a:t>
            </a:r>
            <a:r>
              <a:rPr sz="2600" spc="-25" dirty="0">
                <a:latin typeface="Trebuchet MS"/>
                <a:cs typeface="Trebuchet MS"/>
              </a:rPr>
              <a:t>västerlänning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155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träffade </a:t>
            </a:r>
            <a:r>
              <a:rPr sz="2600" spc="105" dirty="0">
                <a:latin typeface="Trebuchet MS"/>
                <a:cs typeface="Trebuchet MS"/>
              </a:rPr>
              <a:t>Honom: </a:t>
            </a:r>
            <a:r>
              <a:rPr sz="2600" spc="-60" dirty="0">
                <a:latin typeface="Trebuchet MS"/>
                <a:cs typeface="Trebuchet MS"/>
              </a:rPr>
              <a:t>Prof. </a:t>
            </a:r>
            <a:r>
              <a:rPr sz="2600" spc="40" dirty="0">
                <a:latin typeface="Trebuchet MS"/>
                <a:cs typeface="Trebuchet MS"/>
              </a:rPr>
              <a:t>Browne </a:t>
            </a:r>
            <a:r>
              <a:rPr sz="2600" spc="45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från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Cambridge.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Han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beskrev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745"/>
              </a:lnSpc>
            </a:pPr>
            <a:r>
              <a:rPr sz="2600" spc="-65" dirty="0">
                <a:latin typeface="Trebuchet MS"/>
                <a:cs typeface="Trebuchet MS"/>
              </a:rPr>
              <a:t>sitt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35" dirty="0">
                <a:latin typeface="Trebuchet MS"/>
                <a:cs typeface="Trebuchet MS"/>
              </a:rPr>
              <a:t>möte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80" dirty="0">
                <a:latin typeface="Trebuchet MS"/>
                <a:cs typeface="Trebuchet MS"/>
              </a:rPr>
              <a:t>med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70" dirty="0">
                <a:latin typeface="Trebuchet MS"/>
                <a:cs typeface="Trebuchet MS"/>
              </a:rPr>
              <a:t>så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här: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87715" y="3556149"/>
            <a:ext cx="7998459" cy="3312160"/>
            <a:chOff x="1887715" y="3556149"/>
            <a:chExt cx="7998459" cy="3312160"/>
          </a:xfrm>
        </p:grpSpPr>
        <p:sp>
          <p:nvSpPr>
            <p:cNvPr id="9" name="object 9"/>
            <p:cNvSpPr/>
            <p:nvPr/>
          </p:nvSpPr>
          <p:spPr>
            <a:xfrm>
              <a:off x="1897240" y="3565674"/>
              <a:ext cx="7979409" cy="3293110"/>
            </a:xfrm>
            <a:custGeom>
              <a:avLst/>
              <a:gdLst/>
              <a:ahLst/>
              <a:cxnLst/>
              <a:rect l="l" t="t" r="r" b="b"/>
              <a:pathLst>
                <a:path w="7979409" h="3293109">
                  <a:moveTo>
                    <a:pt x="7978914" y="0"/>
                  </a:moveTo>
                  <a:lnTo>
                    <a:pt x="0" y="0"/>
                  </a:lnTo>
                  <a:lnTo>
                    <a:pt x="0" y="3292881"/>
                  </a:lnTo>
                  <a:lnTo>
                    <a:pt x="7978914" y="3292881"/>
                  </a:lnTo>
                  <a:lnTo>
                    <a:pt x="7978914" y="0"/>
                  </a:lnTo>
                  <a:close/>
                </a:path>
              </a:pathLst>
            </a:custGeom>
            <a:solidFill>
              <a:srgbClr val="FFEC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7240" y="3565674"/>
              <a:ext cx="7979409" cy="3293110"/>
            </a:xfrm>
            <a:custGeom>
              <a:avLst/>
              <a:gdLst/>
              <a:ahLst/>
              <a:cxnLst/>
              <a:rect l="l" t="t" r="r" b="b"/>
              <a:pathLst>
                <a:path w="7979409" h="3293109">
                  <a:moveTo>
                    <a:pt x="0" y="3292881"/>
                  </a:moveTo>
                  <a:lnTo>
                    <a:pt x="7978914" y="3292881"/>
                  </a:lnTo>
                  <a:lnTo>
                    <a:pt x="7978914" y="0"/>
                  </a:lnTo>
                  <a:lnTo>
                    <a:pt x="0" y="0"/>
                  </a:lnTo>
                  <a:lnTo>
                    <a:pt x="0" y="3292881"/>
                  </a:lnTo>
                  <a:close/>
                </a:path>
              </a:pathLst>
            </a:custGeom>
            <a:ln w="19050">
              <a:solidFill>
                <a:srgbClr val="004D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92541" y="3605034"/>
            <a:ext cx="7771765" cy="31546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540"/>
              </a:spcBef>
            </a:pPr>
            <a:r>
              <a:rPr sz="2200" spc="30" dirty="0">
                <a:solidFill>
                  <a:srgbClr val="004100"/>
                </a:solidFill>
                <a:latin typeface="Arial"/>
                <a:cs typeface="Arial"/>
              </a:rPr>
              <a:t>I </a:t>
            </a:r>
            <a:r>
              <a:rPr sz="2200" dirty="0">
                <a:solidFill>
                  <a:srgbClr val="004100"/>
                </a:solidFill>
                <a:latin typeface="Arial"/>
                <a:cs typeface="Arial"/>
              </a:rPr>
              <a:t>hörnet 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där </a:t>
            </a:r>
            <a:r>
              <a:rPr sz="2200" spc="-15" dirty="0">
                <a:solidFill>
                  <a:srgbClr val="004100"/>
                </a:solidFill>
                <a:latin typeface="Arial"/>
                <a:cs typeface="Arial"/>
              </a:rPr>
              <a:t>divanen </a:t>
            </a:r>
            <a:r>
              <a:rPr sz="2200" spc="-55" dirty="0">
                <a:solidFill>
                  <a:srgbClr val="004100"/>
                </a:solidFill>
                <a:latin typeface="Arial"/>
                <a:cs typeface="Arial"/>
              </a:rPr>
              <a:t>mötte 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väggen </a:t>
            </a:r>
            <a:r>
              <a:rPr sz="2200" spc="-100" dirty="0">
                <a:solidFill>
                  <a:srgbClr val="004100"/>
                </a:solidFill>
                <a:latin typeface="Arial"/>
                <a:cs typeface="Arial"/>
              </a:rPr>
              <a:t>satt </a:t>
            </a:r>
            <a:r>
              <a:rPr sz="2200" spc="-35" dirty="0">
                <a:solidFill>
                  <a:srgbClr val="004100"/>
                </a:solidFill>
                <a:latin typeface="Arial"/>
                <a:cs typeface="Arial"/>
              </a:rPr>
              <a:t>en </a:t>
            </a:r>
            <a:r>
              <a:rPr sz="2200" spc="15" dirty="0">
                <a:solidFill>
                  <a:srgbClr val="004100"/>
                </a:solidFill>
                <a:latin typeface="Arial"/>
                <a:cs typeface="Arial"/>
              </a:rPr>
              <a:t>underbar 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och </a:t>
            </a:r>
            <a:r>
              <a:rPr sz="2200" spc="-35" dirty="0">
                <a:solidFill>
                  <a:srgbClr val="004100"/>
                </a:solidFill>
                <a:latin typeface="Arial"/>
                <a:cs typeface="Arial"/>
              </a:rPr>
              <a:t>vörd- </a:t>
            </a:r>
            <a:r>
              <a:rPr sz="2200" spc="-3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nadsbjudande 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Gestalt, </a:t>
            </a:r>
            <a:r>
              <a:rPr sz="2200" spc="-125" dirty="0">
                <a:solidFill>
                  <a:srgbClr val="004100"/>
                </a:solidFill>
                <a:latin typeface="Arial"/>
                <a:cs typeface="Arial"/>
              </a:rPr>
              <a:t>som </a:t>
            </a:r>
            <a:r>
              <a:rPr sz="2200" spc="25" dirty="0">
                <a:solidFill>
                  <a:srgbClr val="004100"/>
                </a:solidFill>
                <a:latin typeface="Arial"/>
                <a:cs typeface="Arial"/>
              </a:rPr>
              <a:t>bar </a:t>
            </a:r>
            <a:r>
              <a:rPr sz="2200" spc="-35" dirty="0">
                <a:solidFill>
                  <a:srgbClr val="004100"/>
                </a:solidFill>
                <a:latin typeface="Arial"/>
                <a:cs typeface="Arial"/>
              </a:rPr>
              <a:t>en 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huvudbonad </a:t>
            </a:r>
            <a:r>
              <a:rPr sz="2200" spc="-30" dirty="0">
                <a:solidFill>
                  <a:srgbClr val="004100"/>
                </a:solidFill>
                <a:latin typeface="Arial"/>
                <a:cs typeface="Arial"/>
              </a:rPr>
              <a:t>av </a:t>
            </a:r>
            <a:r>
              <a:rPr sz="2200" spc="25" dirty="0">
                <a:solidFill>
                  <a:srgbClr val="004100"/>
                </a:solidFill>
                <a:latin typeface="Arial"/>
                <a:cs typeface="Arial"/>
              </a:rPr>
              <a:t>filt </a:t>
            </a:r>
            <a:r>
              <a:rPr sz="2200" spc="-55" dirty="0">
                <a:solidFill>
                  <a:srgbClr val="004100"/>
                </a:solidFill>
                <a:latin typeface="Arial"/>
                <a:cs typeface="Arial"/>
              </a:rPr>
              <a:t>...kring 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04100"/>
                </a:solidFill>
                <a:latin typeface="Arial"/>
                <a:cs typeface="Arial"/>
              </a:rPr>
              <a:t>vars </a:t>
            </a:r>
            <a:r>
              <a:rPr sz="2200" spc="-25" dirty="0">
                <a:solidFill>
                  <a:srgbClr val="004100"/>
                </a:solidFill>
                <a:latin typeface="Arial"/>
                <a:cs typeface="Arial"/>
              </a:rPr>
              <a:t>nedre del </a:t>
            </a:r>
            <a:r>
              <a:rPr sz="2200" spc="-35" dirty="0">
                <a:solidFill>
                  <a:srgbClr val="004100"/>
                </a:solidFill>
                <a:latin typeface="Arial"/>
                <a:cs typeface="Arial"/>
              </a:rPr>
              <a:t>en 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liten vit </a:t>
            </a:r>
            <a:r>
              <a:rPr sz="2200" spc="20" dirty="0">
                <a:solidFill>
                  <a:srgbClr val="004100"/>
                </a:solidFill>
                <a:latin typeface="Arial"/>
                <a:cs typeface="Arial"/>
              </a:rPr>
              <a:t>turban var </a:t>
            </a:r>
            <a:r>
              <a:rPr sz="2200" spc="-10" dirty="0">
                <a:solidFill>
                  <a:srgbClr val="004100"/>
                </a:solidFill>
                <a:latin typeface="Arial"/>
                <a:cs typeface="Arial"/>
              </a:rPr>
              <a:t>virad. </a:t>
            </a:r>
            <a:r>
              <a:rPr sz="2200" spc="-55" dirty="0">
                <a:solidFill>
                  <a:srgbClr val="004100"/>
                </a:solidFill>
                <a:latin typeface="Arial"/>
                <a:cs typeface="Arial"/>
              </a:rPr>
              <a:t>Det 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ansikte </a:t>
            </a:r>
            <a:r>
              <a:rPr sz="2200" spc="-70" dirty="0">
                <a:solidFill>
                  <a:srgbClr val="004100"/>
                </a:solidFill>
                <a:latin typeface="Arial"/>
                <a:cs typeface="Arial"/>
              </a:rPr>
              <a:t>jag </a:t>
            </a:r>
            <a:r>
              <a:rPr sz="2200" spc="-155" dirty="0">
                <a:solidFill>
                  <a:srgbClr val="004100"/>
                </a:solidFill>
                <a:latin typeface="Arial"/>
                <a:cs typeface="Arial"/>
              </a:rPr>
              <a:t>såg </a:t>
            </a:r>
            <a:r>
              <a:rPr sz="2200" spc="-15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04100"/>
                </a:solidFill>
                <a:latin typeface="Arial"/>
                <a:cs typeface="Arial"/>
              </a:rPr>
              <a:t>kan </a:t>
            </a:r>
            <a:r>
              <a:rPr sz="2200" spc="-70" dirty="0">
                <a:solidFill>
                  <a:srgbClr val="004100"/>
                </a:solidFill>
                <a:latin typeface="Arial"/>
                <a:cs typeface="Arial"/>
              </a:rPr>
              <a:t>jag </a:t>
            </a:r>
            <a:r>
              <a:rPr sz="2200" dirty="0">
                <a:solidFill>
                  <a:srgbClr val="004100"/>
                </a:solidFill>
                <a:latin typeface="Arial"/>
                <a:cs typeface="Arial"/>
              </a:rPr>
              <a:t>aldrig 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glömma, </a:t>
            </a:r>
            <a:r>
              <a:rPr sz="2200" spc="-10" dirty="0">
                <a:solidFill>
                  <a:srgbClr val="004100"/>
                </a:solidFill>
                <a:latin typeface="Arial"/>
                <a:cs typeface="Arial"/>
              </a:rPr>
              <a:t>fastän </a:t>
            </a:r>
            <a:r>
              <a:rPr sz="2200" spc="-70" dirty="0">
                <a:solidFill>
                  <a:srgbClr val="004100"/>
                </a:solidFill>
                <a:latin typeface="Arial"/>
                <a:cs typeface="Arial"/>
              </a:rPr>
              <a:t>jag </a:t>
            </a:r>
            <a:r>
              <a:rPr sz="2200" spc="-15" dirty="0">
                <a:solidFill>
                  <a:srgbClr val="004100"/>
                </a:solidFill>
                <a:latin typeface="Arial"/>
                <a:cs typeface="Arial"/>
              </a:rPr>
              <a:t>inte </a:t>
            </a:r>
            <a:r>
              <a:rPr sz="2200" spc="-30" dirty="0">
                <a:solidFill>
                  <a:srgbClr val="004100"/>
                </a:solidFill>
                <a:latin typeface="Arial"/>
                <a:cs typeface="Arial"/>
              </a:rPr>
              <a:t>kan 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beskriva </a:t>
            </a:r>
            <a:r>
              <a:rPr sz="2200" spc="-85" dirty="0">
                <a:solidFill>
                  <a:srgbClr val="004100"/>
                </a:solidFill>
                <a:latin typeface="Arial"/>
                <a:cs typeface="Arial"/>
              </a:rPr>
              <a:t>det. </a:t>
            </a:r>
            <a:r>
              <a:rPr sz="2200" spc="-145" dirty="0">
                <a:solidFill>
                  <a:srgbClr val="004100"/>
                </a:solidFill>
                <a:latin typeface="Arial"/>
                <a:cs typeface="Arial"/>
              </a:rPr>
              <a:t>Dessa </a:t>
            </a:r>
            <a:r>
              <a:rPr sz="2200" spc="-14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genomträngande 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ögon </a:t>
            </a:r>
            <a:r>
              <a:rPr sz="2200" spc="-80" dirty="0">
                <a:solidFill>
                  <a:srgbClr val="004100"/>
                </a:solidFill>
                <a:latin typeface="Arial"/>
                <a:cs typeface="Arial"/>
              </a:rPr>
              <a:t>tycktes </a:t>
            </a:r>
            <a:r>
              <a:rPr sz="2200" spc="-70" dirty="0">
                <a:solidFill>
                  <a:srgbClr val="004100"/>
                </a:solidFill>
                <a:latin typeface="Arial"/>
                <a:cs typeface="Arial"/>
              </a:rPr>
              <a:t>läsa </a:t>
            </a:r>
            <a:r>
              <a:rPr sz="2200" spc="-114" dirty="0">
                <a:solidFill>
                  <a:srgbClr val="004100"/>
                </a:solidFill>
                <a:latin typeface="Arial"/>
                <a:cs typeface="Arial"/>
              </a:rPr>
              <a:t>ens </a:t>
            </a:r>
            <a:r>
              <a:rPr sz="2200" spc="-35" dirty="0">
                <a:solidFill>
                  <a:srgbClr val="004100"/>
                </a:solidFill>
                <a:latin typeface="Arial"/>
                <a:cs typeface="Arial"/>
              </a:rPr>
              <a:t>innersta, </a:t>
            </a:r>
            <a:r>
              <a:rPr sz="2200" spc="55" dirty="0">
                <a:solidFill>
                  <a:srgbClr val="004100"/>
                </a:solidFill>
                <a:latin typeface="Arial"/>
                <a:cs typeface="Arial"/>
              </a:rPr>
              <a:t>kraft 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och </a:t>
            </a:r>
            <a:r>
              <a:rPr sz="2200" spc="-55" dirty="0">
                <a:solidFill>
                  <a:srgbClr val="004100"/>
                </a:solidFill>
                <a:latin typeface="Arial"/>
                <a:cs typeface="Arial"/>
              </a:rPr>
              <a:t>myn- 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dighet </a:t>
            </a:r>
            <a:r>
              <a:rPr sz="2200" spc="-10" dirty="0">
                <a:solidFill>
                  <a:srgbClr val="004100"/>
                </a:solidFill>
                <a:latin typeface="Arial"/>
                <a:cs typeface="Arial"/>
              </a:rPr>
              <a:t>vilade </a:t>
            </a:r>
            <a:r>
              <a:rPr sz="2200" spc="-15" dirty="0">
                <a:solidFill>
                  <a:srgbClr val="004100"/>
                </a:solidFill>
                <a:latin typeface="Arial"/>
                <a:cs typeface="Arial"/>
              </a:rPr>
              <a:t>över 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den </a:t>
            </a:r>
            <a:r>
              <a:rPr sz="2200" spc="-20" dirty="0">
                <a:solidFill>
                  <a:srgbClr val="004100"/>
                </a:solidFill>
                <a:latin typeface="Arial"/>
                <a:cs typeface="Arial"/>
              </a:rPr>
              <a:t>breda </a:t>
            </a:r>
            <a:r>
              <a:rPr sz="2200" spc="-15" dirty="0">
                <a:solidFill>
                  <a:srgbClr val="004100"/>
                </a:solidFill>
                <a:latin typeface="Arial"/>
                <a:cs typeface="Arial"/>
              </a:rPr>
              <a:t>pannan, 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medan </a:t>
            </a:r>
            <a:r>
              <a:rPr sz="2200" spc="-80" dirty="0">
                <a:solidFill>
                  <a:srgbClr val="004100"/>
                </a:solidFill>
                <a:latin typeface="Arial"/>
                <a:cs typeface="Arial"/>
              </a:rPr>
              <a:t>de </a:t>
            </a:r>
            <a:r>
              <a:rPr sz="2200" spc="-15" dirty="0">
                <a:solidFill>
                  <a:srgbClr val="004100"/>
                </a:solidFill>
                <a:latin typeface="Arial"/>
                <a:cs typeface="Arial"/>
              </a:rPr>
              <a:t>djupa </a:t>
            </a:r>
            <a:r>
              <a:rPr sz="2200" spc="15" dirty="0">
                <a:solidFill>
                  <a:srgbClr val="004100"/>
                </a:solidFill>
                <a:latin typeface="Arial"/>
                <a:cs typeface="Arial"/>
              </a:rPr>
              <a:t>rynkorna </a:t>
            </a:r>
            <a:r>
              <a:rPr sz="2200" spc="-60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004100"/>
                </a:solidFill>
                <a:latin typeface="Arial"/>
                <a:cs typeface="Arial"/>
              </a:rPr>
              <a:t>i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4100"/>
                </a:solidFill>
                <a:latin typeface="Arial"/>
                <a:cs typeface="Arial"/>
              </a:rPr>
              <a:t>p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a</a:t>
            </a:r>
            <a:r>
              <a:rPr sz="2200" spc="30" dirty="0">
                <a:solidFill>
                  <a:srgbClr val="004100"/>
                </a:solidFill>
                <a:latin typeface="Arial"/>
                <a:cs typeface="Arial"/>
              </a:rPr>
              <a:t>nn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a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004100"/>
                </a:solidFill>
                <a:latin typeface="Arial"/>
                <a:cs typeface="Arial"/>
              </a:rPr>
              <a:t>c</a:t>
            </a:r>
            <a:r>
              <a:rPr sz="2200" spc="60" dirty="0">
                <a:solidFill>
                  <a:srgbClr val="004100"/>
                </a:solidFill>
                <a:latin typeface="Arial"/>
                <a:cs typeface="Arial"/>
              </a:rPr>
              <a:t>h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a</a:t>
            </a:r>
            <a:r>
              <a:rPr sz="2200" spc="30" dirty="0">
                <a:solidFill>
                  <a:srgbClr val="004100"/>
                </a:solidFill>
                <a:latin typeface="Arial"/>
                <a:cs typeface="Arial"/>
              </a:rPr>
              <a:t>n</a:t>
            </a:r>
            <a:r>
              <a:rPr sz="2200" spc="-155" dirty="0">
                <a:solidFill>
                  <a:srgbClr val="004100"/>
                </a:solidFill>
                <a:latin typeface="Arial"/>
                <a:cs typeface="Arial"/>
              </a:rPr>
              <a:t>s</a:t>
            </a:r>
            <a:r>
              <a:rPr sz="2200" spc="-75" dirty="0">
                <a:solidFill>
                  <a:srgbClr val="004100"/>
                </a:solidFill>
                <a:latin typeface="Arial"/>
                <a:cs typeface="Arial"/>
              </a:rPr>
              <a:t>i</a:t>
            </a:r>
            <a:r>
              <a:rPr sz="2200" spc="-80" dirty="0">
                <a:solidFill>
                  <a:srgbClr val="004100"/>
                </a:solidFill>
                <a:latin typeface="Arial"/>
                <a:cs typeface="Arial"/>
              </a:rPr>
              <a:t>k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t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e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a</a:t>
            </a:r>
            <a:r>
              <a:rPr sz="2200" spc="25" dirty="0">
                <a:solidFill>
                  <a:srgbClr val="004100"/>
                </a:solidFill>
                <a:latin typeface="Arial"/>
                <a:cs typeface="Arial"/>
              </a:rPr>
              <a:t>n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t</a:t>
            </a:r>
            <a:r>
              <a:rPr sz="2200" spc="-5" dirty="0">
                <a:solidFill>
                  <a:srgbClr val="004100"/>
                </a:solidFill>
                <a:latin typeface="Arial"/>
                <a:cs typeface="Arial"/>
              </a:rPr>
              <a:t>y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dd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e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e</a:t>
            </a:r>
            <a:r>
              <a:rPr sz="2200" spc="35" dirty="0">
                <a:solidFill>
                  <a:srgbClr val="004100"/>
                </a:solidFill>
                <a:latin typeface="Arial"/>
                <a:cs typeface="Arial"/>
              </a:rPr>
              <a:t>n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å</a:t>
            </a:r>
            <a:r>
              <a:rPr sz="2200" spc="80" dirty="0">
                <a:solidFill>
                  <a:srgbClr val="004100"/>
                </a:solidFill>
                <a:latin typeface="Arial"/>
                <a:cs typeface="Arial"/>
              </a:rPr>
              <a:t>l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d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e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r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,</a:t>
            </a:r>
            <a:r>
              <a:rPr sz="2200" spc="-12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004100"/>
                </a:solidFill>
                <a:latin typeface="Arial"/>
                <a:cs typeface="Arial"/>
              </a:rPr>
              <a:t>v</a:t>
            </a:r>
            <a:r>
              <a:rPr sz="2200" spc="55" dirty="0">
                <a:solidFill>
                  <a:srgbClr val="004100"/>
                </a:solidFill>
                <a:latin typeface="Arial"/>
                <a:cs typeface="Arial"/>
              </a:rPr>
              <a:t>i</a:t>
            </a:r>
            <a:r>
              <a:rPr sz="2200" spc="80" dirty="0">
                <a:solidFill>
                  <a:srgbClr val="004100"/>
                </a:solidFill>
                <a:latin typeface="Arial"/>
                <a:cs typeface="Arial"/>
              </a:rPr>
              <a:t>l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ke</a:t>
            </a:r>
            <a:r>
              <a:rPr sz="2200" spc="35" dirty="0">
                <a:solidFill>
                  <a:srgbClr val="004100"/>
                </a:solidFill>
                <a:latin typeface="Arial"/>
                <a:cs typeface="Arial"/>
              </a:rPr>
              <a:t>n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d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e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t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k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o</a:t>
            </a:r>
            <a:r>
              <a:rPr sz="2200" spc="80" dirty="0">
                <a:solidFill>
                  <a:srgbClr val="004100"/>
                </a:solidFill>
                <a:latin typeface="Arial"/>
                <a:cs typeface="Arial"/>
              </a:rPr>
              <a:t>l</a:t>
            </a:r>
            <a:r>
              <a:rPr sz="2200" spc="-135" dirty="0">
                <a:solidFill>
                  <a:srgbClr val="004100"/>
                </a:solidFill>
                <a:latin typeface="Arial"/>
                <a:cs typeface="Arial"/>
              </a:rPr>
              <a:t>s</a:t>
            </a:r>
            <a:r>
              <a:rPr sz="2200" spc="-155" dirty="0">
                <a:solidFill>
                  <a:srgbClr val="004100"/>
                </a:solidFill>
                <a:latin typeface="Arial"/>
                <a:cs typeface="Arial"/>
              </a:rPr>
              <a:t>v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a</a:t>
            </a:r>
            <a:r>
              <a:rPr sz="2200" spc="110" dirty="0">
                <a:solidFill>
                  <a:srgbClr val="004100"/>
                </a:solidFill>
                <a:latin typeface="Arial"/>
                <a:cs typeface="Arial"/>
              </a:rPr>
              <a:t>r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t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a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004100"/>
                </a:solidFill>
                <a:latin typeface="Arial"/>
                <a:cs typeface="Arial"/>
              </a:rPr>
              <a:t>h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å</a:t>
            </a:r>
            <a:r>
              <a:rPr sz="2200" spc="110" dirty="0">
                <a:solidFill>
                  <a:srgbClr val="004100"/>
                </a:solidFill>
                <a:latin typeface="Arial"/>
                <a:cs typeface="Arial"/>
              </a:rPr>
              <a:t>r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e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t  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och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004100"/>
                </a:solidFill>
                <a:latin typeface="Arial"/>
                <a:cs typeface="Arial"/>
              </a:rPr>
              <a:t>skägget,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04100"/>
                </a:solidFill>
                <a:latin typeface="Arial"/>
                <a:cs typeface="Arial"/>
              </a:rPr>
              <a:t>som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004100"/>
                </a:solidFill>
                <a:latin typeface="Arial"/>
                <a:cs typeface="Arial"/>
              </a:rPr>
              <a:t>i</a:t>
            </a:r>
            <a:r>
              <a:rPr sz="2200" spc="-114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4100"/>
                </a:solidFill>
                <a:latin typeface="Arial"/>
                <a:cs typeface="Arial"/>
              </a:rPr>
              <a:t>yppighet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105" dirty="0">
                <a:solidFill>
                  <a:srgbClr val="004100"/>
                </a:solidFill>
                <a:latin typeface="Arial"/>
                <a:cs typeface="Arial"/>
              </a:rPr>
              <a:t>föll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004100"/>
                </a:solidFill>
                <a:latin typeface="Arial"/>
                <a:cs typeface="Arial"/>
              </a:rPr>
              <a:t>nästan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004100"/>
                </a:solidFill>
                <a:latin typeface="Arial"/>
                <a:cs typeface="Arial"/>
              </a:rPr>
              <a:t>ned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004100"/>
                </a:solidFill>
                <a:latin typeface="Arial"/>
                <a:cs typeface="Arial"/>
              </a:rPr>
              <a:t>till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04100"/>
                </a:solidFill>
                <a:latin typeface="Arial"/>
                <a:cs typeface="Arial"/>
              </a:rPr>
              <a:t>midjan,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004100"/>
                </a:solidFill>
                <a:latin typeface="Arial"/>
                <a:cs typeface="Arial"/>
              </a:rPr>
              <a:t>syntes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004100"/>
                </a:solidFill>
                <a:latin typeface="Arial"/>
                <a:cs typeface="Arial"/>
              </a:rPr>
              <a:t>för- </a:t>
            </a:r>
            <a:r>
              <a:rPr sz="2200" spc="-59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neka. </a:t>
            </a:r>
            <a:r>
              <a:rPr sz="2200" spc="15" dirty="0">
                <a:solidFill>
                  <a:srgbClr val="004100"/>
                </a:solidFill>
                <a:latin typeface="Arial"/>
                <a:cs typeface="Arial"/>
              </a:rPr>
              <a:t>Onödigt 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att </a:t>
            </a:r>
            <a:r>
              <a:rPr sz="2200" spc="40" dirty="0">
                <a:solidFill>
                  <a:srgbClr val="004100"/>
                </a:solidFill>
                <a:latin typeface="Arial"/>
                <a:cs typeface="Arial"/>
              </a:rPr>
              <a:t>fråga </a:t>
            </a:r>
            <a:r>
              <a:rPr sz="2200" spc="55" dirty="0">
                <a:solidFill>
                  <a:srgbClr val="004100"/>
                </a:solidFill>
                <a:latin typeface="Arial"/>
                <a:cs typeface="Arial"/>
              </a:rPr>
              <a:t>i </a:t>
            </a:r>
            <a:r>
              <a:rPr sz="2200" spc="-110" dirty="0">
                <a:solidFill>
                  <a:srgbClr val="004100"/>
                </a:solidFill>
                <a:latin typeface="Arial"/>
                <a:cs typeface="Arial"/>
              </a:rPr>
              <a:t>vems </a:t>
            </a:r>
            <a:r>
              <a:rPr sz="2200" spc="15" dirty="0">
                <a:solidFill>
                  <a:srgbClr val="004100"/>
                </a:solidFill>
                <a:latin typeface="Arial"/>
                <a:cs typeface="Arial"/>
              </a:rPr>
              <a:t>närvaro </a:t>
            </a:r>
            <a:r>
              <a:rPr sz="2200" spc="-70" dirty="0">
                <a:solidFill>
                  <a:srgbClr val="004100"/>
                </a:solidFill>
                <a:latin typeface="Arial"/>
                <a:cs typeface="Arial"/>
              </a:rPr>
              <a:t>jag </a:t>
            </a:r>
            <a:r>
              <a:rPr sz="2200" spc="40" dirty="0">
                <a:solidFill>
                  <a:srgbClr val="004100"/>
                </a:solidFill>
                <a:latin typeface="Arial"/>
                <a:cs typeface="Arial"/>
              </a:rPr>
              <a:t>befann </a:t>
            </a:r>
            <a:r>
              <a:rPr sz="2200" spc="-55" dirty="0">
                <a:solidFill>
                  <a:srgbClr val="004100"/>
                </a:solidFill>
                <a:latin typeface="Arial"/>
                <a:cs typeface="Arial"/>
              </a:rPr>
              <a:t>mig, </a:t>
            </a:r>
            <a:r>
              <a:rPr sz="2200" spc="35" dirty="0">
                <a:solidFill>
                  <a:srgbClr val="004100"/>
                </a:solidFill>
                <a:latin typeface="Arial"/>
                <a:cs typeface="Arial"/>
              </a:rPr>
              <a:t>när </a:t>
            </a:r>
            <a:r>
              <a:rPr sz="2200" spc="-70" dirty="0">
                <a:solidFill>
                  <a:srgbClr val="004100"/>
                </a:solidFill>
                <a:latin typeface="Arial"/>
                <a:cs typeface="Arial"/>
              </a:rPr>
              <a:t>jag </a:t>
            </a:r>
            <a:r>
              <a:rPr sz="2200" spc="-6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004100"/>
                </a:solidFill>
                <a:latin typeface="Arial"/>
                <a:cs typeface="Arial"/>
              </a:rPr>
              <a:t>bugade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mig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004100"/>
                </a:solidFill>
                <a:latin typeface="Arial"/>
                <a:cs typeface="Arial"/>
              </a:rPr>
              <a:t>för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En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04100"/>
                </a:solidFill>
                <a:latin typeface="Arial"/>
                <a:cs typeface="Arial"/>
              </a:rPr>
              <a:t>som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004100"/>
                </a:solidFill>
                <a:latin typeface="Arial"/>
                <a:cs typeface="Arial"/>
              </a:rPr>
              <a:t>är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004100"/>
                </a:solidFill>
                <a:latin typeface="Arial"/>
                <a:cs typeface="Arial"/>
              </a:rPr>
              <a:t>föremål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125" dirty="0">
                <a:solidFill>
                  <a:srgbClr val="004100"/>
                </a:solidFill>
                <a:latin typeface="Arial"/>
                <a:cs typeface="Arial"/>
              </a:rPr>
              <a:t>för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004100"/>
                </a:solidFill>
                <a:latin typeface="Arial"/>
                <a:cs typeface="Arial"/>
              </a:rPr>
              <a:t>en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4100"/>
                </a:solidFill>
                <a:latin typeface="Arial"/>
                <a:cs typeface="Arial"/>
              </a:rPr>
              <a:t>tillgivenhet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och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4100"/>
                </a:solidFill>
                <a:latin typeface="Arial"/>
                <a:cs typeface="Arial"/>
              </a:rPr>
              <a:t>kärlek </a:t>
            </a:r>
            <a:r>
              <a:rPr sz="2200" spc="-59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004100"/>
                </a:solidFill>
                <a:latin typeface="Arial"/>
                <a:cs typeface="Arial"/>
              </a:rPr>
              <a:t>som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4100"/>
                </a:solidFill>
                <a:latin typeface="Arial"/>
                <a:cs typeface="Arial"/>
              </a:rPr>
              <a:t>kungar</a:t>
            </a:r>
            <a:r>
              <a:rPr sz="2200" spc="-10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04100"/>
                </a:solidFill>
                <a:latin typeface="Arial"/>
                <a:cs typeface="Arial"/>
              </a:rPr>
              <a:t>kunde</a:t>
            </a:r>
            <a:r>
              <a:rPr sz="2200" spc="-5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004100"/>
                </a:solidFill>
                <a:latin typeface="Arial"/>
                <a:cs typeface="Arial"/>
              </a:rPr>
              <a:t>avundas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04100"/>
                </a:solidFill>
                <a:latin typeface="Arial"/>
                <a:cs typeface="Arial"/>
              </a:rPr>
              <a:t>och</a:t>
            </a:r>
            <a:r>
              <a:rPr sz="2200" spc="-55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004100"/>
                </a:solidFill>
                <a:latin typeface="Arial"/>
                <a:cs typeface="Arial"/>
              </a:rPr>
              <a:t>kejsare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04100"/>
                </a:solidFill>
                <a:latin typeface="Arial"/>
                <a:cs typeface="Arial"/>
              </a:rPr>
              <a:t>förgäves</a:t>
            </a:r>
            <a:r>
              <a:rPr sz="2200" spc="-60" dirty="0">
                <a:solidFill>
                  <a:srgbClr val="0041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4100"/>
                </a:solidFill>
                <a:latin typeface="Arial"/>
                <a:cs typeface="Arial"/>
              </a:rPr>
              <a:t>eftertrakta!"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1630" y="327314"/>
            <a:ext cx="1157458" cy="5156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89" y="266268"/>
            <a:ext cx="50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19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3611" y="957357"/>
            <a:ext cx="2529687" cy="32185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8366" y="3700729"/>
            <a:ext cx="3967457" cy="336035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95703" y="1103693"/>
            <a:ext cx="8137525" cy="56775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2787015">
              <a:lnSpc>
                <a:spcPts val="2810"/>
              </a:lnSpc>
              <a:spcBef>
                <a:spcPts val="450"/>
              </a:spcBef>
            </a:pPr>
            <a:r>
              <a:rPr sz="2600" spc="40" dirty="0">
                <a:latin typeface="Trebuchet MS"/>
                <a:cs typeface="Trebuchet MS"/>
              </a:rPr>
              <a:t>Under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sin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tid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Bahjí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då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80" dirty="0">
                <a:latin typeface="Trebuchet MS"/>
                <a:cs typeface="Trebuchet MS"/>
              </a:rPr>
              <a:t>med </a:t>
            </a:r>
            <a:r>
              <a:rPr sz="2600" spc="15" dirty="0">
                <a:latin typeface="Trebuchet MS"/>
                <a:cs typeface="Trebuchet MS"/>
              </a:rPr>
              <a:t>guvernörens </a:t>
            </a:r>
            <a:r>
              <a:rPr sz="2600" spc="-80" dirty="0">
                <a:latin typeface="Trebuchet MS"/>
                <a:cs typeface="Trebuchet MS"/>
              </a:rPr>
              <a:t>tillåtelse </a:t>
            </a:r>
            <a:r>
              <a:rPr sz="2600" spc="20" dirty="0">
                <a:latin typeface="Trebuchet MS"/>
                <a:cs typeface="Trebuchet MS"/>
              </a:rPr>
              <a:t>kunde </a:t>
            </a:r>
            <a:r>
              <a:rPr sz="2600" spc="2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röra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35" dirty="0">
                <a:latin typeface="Trebuchet MS"/>
                <a:cs typeface="Trebuchet MS"/>
              </a:rPr>
              <a:t>sig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mer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45" dirty="0">
                <a:latin typeface="Trebuchet MS"/>
                <a:cs typeface="Trebuchet MS"/>
              </a:rPr>
              <a:t>fritt,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besökte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Han </a:t>
            </a:r>
            <a:r>
              <a:rPr sz="2600" spc="110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grannstaden </a:t>
            </a:r>
            <a:r>
              <a:rPr sz="2600" spc="-30" dirty="0">
                <a:latin typeface="Trebuchet MS"/>
                <a:cs typeface="Trebuchet MS"/>
              </a:rPr>
              <a:t>Haifa. </a:t>
            </a:r>
            <a:r>
              <a:rPr sz="2600" spc="45" dirty="0">
                <a:latin typeface="Trebuchet MS"/>
                <a:cs typeface="Trebuchet MS"/>
              </a:rPr>
              <a:t>Där </a:t>
            </a:r>
            <a:r>
              <a:rPr sz="2600" spc="50" dirty="0">
                <a:latin typeface="Trebuchet MS"/>
                <a:cs typeface="Trebuchet MS"/>
              </a:rPr>
              <a:t>slog </a:t>
            </a:r>
            <a:r>
              <a:rPr sz="2600" spc="105" dirty="0">
                <a:latin typeface="Trebuchet MS"/>
                <a:cs typeface="Trebuchet MS"/>
              </a:rPr>
              <a:t>Han </a:t>
            </a:r>
            <a:r>
              <a:rPr sz="2600" spc="110" dirty="0">
                <a:latin typeface="Trebuchet MS"/>
                <a:cs typeface="Trebuchet MS"/>
              </a:rPr>
              <a:t> </a:t>
            </a:r>
            <a:r>
              <a:rPr sz="2600" spc="85" dirty="0">
                <a:latin typeface="Trebuchet MS"/>
                <a:cs typeface="Trebuchet MS"/>
              </a:rPr>
              <a:t>upp </a:t>
            </a:r>
            <a:r>
              <a:rPr sz="2600" spc="-65" dirty="0">
                <a:latin typeface="Trebuchet MS"/>
                <a:cs typeface="Trebuchet MS"/>
              </a:rPr>
              <a:t>sitt </a:t>
            </a:r>
            <a:r>
              <a:rPr sz="2600" spc="-120" dirty="0">
                <a:latin typeface="Trebuchet MS"/>
                <a:cs typeface="Trebuchet MS"/>
              </a:rPr>
              <a:t>tält </a:t>
            </a:r>
            <a:r>
              <a:rPr sz="2600" spc="50" dirty="0">
                <a:latin typeface="Trebuchet MS"/>
                <a:cs typeface="Trebuchet MS"/>
              </a:rPr>
              <a:t>på </a:t>
            </a:r>
            <a:r>
              <a:rPr sz="2600" spc="-30" dirty="0">
                <a:latin typeface="Trebuchet MS"/>
                <a:cs typeface="Trebuchet MS"/>
              </a:rPr>
              <a:t>Karmelberget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70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utsåg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15" dirty="0">
                <a:latin typeface="Trebuchet MS"/>
                <a:cs typeface="Trebuchet MS"/>
              </a:rPr>
              <a:t> plats där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Han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angav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ett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gravtempel </a:t>
            </a:r>
            <a:r>
              <a:rPr sz="2600" dirty="0">
                <a:latin typeface="Trebuchet MS"/>
                <a:cs typeface="Trebuchet MS"/>
              </a:rPr>
              <a:t>över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Báb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skulle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byggas.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4200">
              <a:latin typeface="Trebuchet MS"/>
              <a:cs typeface="Trebuchet MS"/>
            </a:endParaRPr>
          </a:p>
          <a:p>
            <a:pPr marL="3695065" marR="5080">
              <a:lnSpc>
                <a:spcPts val="2810"/>
              </a:lnSpc>
            </a:pPr>
            <a:r>
              <a:rPr sz="2600" spc="95" dirty="0">
                <a:latin typeface="Trebuchet MS"/>
                <a:cs typeface="Trebuchet MS"/>
              </a:rPr>
              <a:t>Den </a:t>
            </a:r>
            <a:r>
              <a:rPr sz="2600" spc="175" dirty="0">
                <a:latin typeface="Trebuchet MS"/>
                <a:cs typeface="Trebuchet MS"/>
              </a:rPr>
              <a:t>29 </a:t>
            </a:r>
            <a:r>
              <a:rPr sz="2600" spc="-105" dirty="0">
                <a:latin typeface="Trebuchet MS"/>
                <a:cs typeface="Trebuchet MS"/>
              </a:rPr>
              <a:t>juni </a:t>
            </a:r>
            <a:r>
              <a:rPr sz="2600" spc="175" dirty="0">
                <a:latin typeface="Trebuchet MS"/>
                <a:cs typeface="Trebuchet MS"/>
              </a:rPr>
              <a:t>1892 </a:t>
            </a:r>
            <a:r>
              <a:rPr sz="2600" spc="10" dirty="0">
                <a:latin typeface="Trebuchet MS"/>
                <a:cs typeface="Trebuchet MS"/>
              </a:rPr>
              <a:t>lämnade </a:t>
            </a:r>
            <a:r>
              <a:rPr sz="2600" spc="1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40" dirty="0">
                <a:latin typeface="Trebuchet MS"/>
                <a:cs typeface="Trebuchet MS"/>
              </a:rPr>
              <a:t>den </a:t>
            </a:r>
            <a:r>
              <a:rPr sz="2600" spc="-35" dirty="0">
                <a:latin typeface="Trebuchet MS"/>
                <a:cs typeface="Trebuchet MS"/>
              </a:rPr>
              <a:t>här </a:t>
            </a:r>
            <a:r>
              <a:rPr sz="2600" spc="-50" dirty="0">
                <a:latin typeface="Trebuchet MS"/>
                <a:cs typeface="Trebuchet MS"/>
              </a:rPr>
              <a:t>världen. 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spc="114" dirty="0">
                <a:latin typeface="Trebuchet MS"/>
                <a:cs typeface="Trebuchet MS"/>
              </a:rPr>
              <a:t>Hans </a:t>
            </a:r>
            <a:r>
              <a:rPr sz="2600" spc="-35" dirty="0">
                <a:latin typeface="Trebuchet MS"/>
                <a:cs typeface="Trebuchet MS"/>
              </a:rPr>
              <a:t>jordiska </a:t>
            </a:r>
            <a:r>
              <a:rPr sz="2600" spc="-40" dirty="0">
                <a:latin typeface="Trebuchet MS"/>
                <a:cs typeface="Trebuchet MS"/>
              </a:rPr>
              <a:t>kvarlevor </a:t>
            </a:r>
            <a:r>
              <a:rPr sz="2600" spc="30" dirty="0">
                <a:latin typeface="Trebuchet MS"/>
                <a:cs typeface="Trebuchet MS"/>
              </a:rPr>
              <a:t>be- </a:t>
            </a:r>
            <a:r>
              <a:rPr sz="2600" spc="35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gravdes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Bahjí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14" dirty="0">
                <a:latin typeface="Trebuchet MS"/>
                <a:cs typeface="Trebuchet MS"/>
              </a:rPr>
              <a:t>Hans </a:t>
            </a:r>
            <a:r>
              <a:rPr sz="2600" spc="120" dirty="0">
                <a:latin typeface="Trebuchet MS"/>
                <a:cs typeface="Trebuchet MS"/>
              </a:rPr>
              <a:t> </a:t>
            </a:r>
            <a:r>
              <a:rPr sz="2600" spc="50" dirty="0">
                <a:latin typeface="Trebuchet MS"/>
                <a:cs typeface="Trebuchet MS"/>
              </a:rPr>
              <a:t>mausoleum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är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ett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pilgrimsmål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 </a:t>
            </a:r>
            <a:r>
              <a:rPr sz="2600" spc="-55" dirty="0">
                <a:latin typeface="Trebuchet MS"/>
                <a:cs typeface="Trebuchet MS"/>
              </a:rPr>
              <a:t>bahá’íer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-40" dirty="0">
                <a:latin typeface="Trebuchet MS"/>
                <a:cs typeface="Trebuchet MS"/>
              </a:rPr>
              <a:t>för </a:t>
            </a:r>
            <a:r>
              <a:rPr sz="2600" spc="80" dirty="0">
                <a:latin typeface="Trebuchet MS"/>
                <a:cs typeface="Trebuchet MS"/>
              </a:rPr>
              <a:t>dem </a:t>
            </a:r>
            <a:r>
              <a:rPr sz="2600" spc="40" dirty="0">
                <a:latin typeface="Trebuchet MS"/>
                <a:cs typeface="Trebuchet MS"/>
              </a:rPr>
              <a:t>den </a:t>
            </a:r>
            <a:r>
              <a:rPr sz="2600" spc="4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heligaste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platsen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världen.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55241" y="287911"/>
            <a:ext cx="4682108" cy="5673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765" y="266268"/>
            <a:ext cx="26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600" spc="-20" dirty="0">
                <a:latin typeface="Trebuchet MS"/>
                <a:cs typeface="Trebuchet MS"/>
              </a:rPr>
              <a:t>2</a:t>
            </a:r>
            <a:endParaRPr sz="36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1374" y="378115"/>
            <a:ext cx="1997525" cy="4109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7213" y="2598362"/>
            <a:ext cx="3405939" cy="24702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42327" y="4944300"/>
            <a:ext cx="2614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Bahá’u’lláhs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hem 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 Mázindarán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336" rIns="0" bIns="0" rtlCol="0">
            <a:spAutoFit/>
          </a:bodyPr>
          <a:lstStyle/>
          <a:p>
            <a:pPr marL="1036319" marR="5080">
              <a:lnSpc>
                <a:spcPts val="2810"/>
              </a:lnSpc>
              <a:spcBef>
                <a:spcPts val="450"/>
              </a:spcBef>
            </a:pPr>
            <a:r>
              <a:rPr spc="-55" dirty="0"/>
              <a:t>Bahá’u’lláh</a:t>
            </a:r>
            <a:r>
              <a:rPr spc="-20" dirty="0"/>
              <a:t> </a:t>
            </a:r>
            <a:r>
              <a:rPr spc="55" dirty="0"/>
              <a:t>föddes</a:t>
            </a:r>
            <a:r>
              <a:rPr spc="-15" dirty="0"/>
              <a:t> </a:t>
            </a:r>
            <a:r>
              <a:rPr spc="-120" dirty="0"/>
              <a:t>i</a:t>
            </a:r>
            <a:r>
              <a:rPr spc="-20" dirty="0"/>
              <a:t> </a:t>
            </a:r>
            <a:r>
              <a:rPr spc="-75" dirty="0"/>
              <a:t>Teheran</a:t>
            </a:r>
            <a:r>
              <a:rPr spc="-15" dirty="0"/>
              <a:t> </a:t>
            </a:r>
            <a:r>
              <a:rPr spc="175" dirty="0"/>
              <a:t>1817</a:t>
            </a:r>
            <a:r>
              <a:rPr spc="-20" dirty="0"/>
              <a:t> </a:t>
            </a:r>
            <a:r>
              <a:rPr spc="-120" dirty="0"/>
              <a:t>i</a:t>
            </a:r>
            <a:r>
              <a:rPr spc="-15" dirty="0"/>
              <a:t> </a:t>
            </a:r>
            <a:r>
              <a:rPr spc="10" dirty="0"/>
              <a:t>en</a:t>
            </a:r>
            <a:r>
              <a:rPr spc="-20" dirty="0"/>
              <a:t> </a:t>
            </a:r>
            <a:r>
              <a:rPr spc="-10" dirty="0"/>
              <a:t>högadlig, </a:t>
            </a:r>
            <a:r>
              <a:rPr spc="-5" dirty="0"/>
              <a:t> mycket</a:t>
            </a:r>
            <a:r>
              <a:rPr spc="-15" dirty="0"/>
              <a:t> </a:t>
            </a:r>
            <a:r>
              <a:rPr spc="35" dirty="0"/>
              <a:t>förmögen</a:t>
            </a:r>
            <a:r>
              <a:rPr spc="-15" dirty="0"/>
              <a:t> </a:t>
            </a:r>
            <a:r>
              <a:rPr spc="-125" dirty="0"/>
              <a:t>familj.</a:t>
            </a:r>
            <a:r>
              <a:rPr spc="-10" dirty="0"/>
              <a:t> </a:t>
            </a:r>
            <a:r>
              <a:rPr spc="-135" dirty="0"/>
              <a:t>Från</a:t>
            </a:r>
            <a:r>
              <a:rPr spc="-15" dirty="0"/>
              <a:t> </a:t>
            </a:r>
            <a:r>
              <a:rPr spc="20" dirty="0"/>
              <a:t>sin</a:t>
            </a:r>
            <a:r>
              <a:rPr spc="-10" dirty="0"/>
              <a:t> </a:t>
            </a:r>
            <a:r>
              <a:rPr spc="-25" dirty="0"/>
              <a:t>tidigaste</a:t>
            </a:r>
            <a:r>
              <a:rPr spc="-15" dirty="0"/>
              <a:t> </a:t>
            </a:r>
            <a:r>
              <a:rPr spc="40" dirty="0"/>
              <a:t>barndom </a:t>
            </a:r>
            <a:r>
              <a:rPr spc="45" dirty="0"/>
              <a:t> </a:t>
            </a:r>
            <a:r>
              <a:rPr spc="-35" dirty="0"/>
              <a:t>utmärkte</a:t>
            </a:r>
            <a:r>
              <a:rPr spc="-15" dirty="0"/>
              <a:t> </a:t>
            </a:r>
            <a:r>
              <a:rPr spc="105" dirty="0"/>
              <a:t>Han</a:t>
            </a:r>
            <a:r>
              <a:rPr spc="-15" dirty="0"/>
              <a:t> </a:t>
            </a:r>
            <a:r>
              <a:rPr spc="35" dirty="0"/>
              <a:t>sig</a:t>
            </a:r>
            <a:r>
              <a:rPr spc="-15" dirty="0"/>
              <a:t> </a:t>
            </a:r>
            <a:r>
              <a:rPr spc="-40" dirty="0"/>
              <a:t>för</a:t>
            </a:r>
            <a:r>
              <a:rPr spc="-15" dirty="0"/>
              <a:t> </a:t>
            </a:r>
            <a:r>
              <a:rPr spc="20" dirty="0"/>
              <a:t>sin</a:t>
            </a:r>
            <a:r>
              <a:rPr spc="-15" dirty="0"/>
              <a:t> </a:t>
            </a:r>
            <a:r>
              <a:rPr spc="5" dirty="0"/>
              <a:t>stora</a:t>
            </a:r>
            <a:r>
              <a:rPr spc="-15" dirty="0"/>
              <a:t> </a:t>
            </a:r>
            <a:r>
              <a:rPr spc="65" dirty="0"/>
              <a:t>visdom</a:t>
            </a:r>
            <a:r>
              <a:rPr spc="-10" dirty="0"/>
              <a:t> </a:t>
            </a:r>
            <a:r>
              <a:rPr spc="65" dirty="0"/>
              <a:t>och</a:t>
            </a:r>
            <a:r>
              <a:rPr spc="-15" dirty="0"/>
              <a:t> </a:t>
            </a:r>
            <a:r>
              <a:rPr spc="-55" dirty="0"/>
              <a:t>intelligens, </a:t>
            </a:r>
            <a:r>
              <a:rPr spc="-770" dirty="0"/>
              <a:t> </a:t>
            </a:r>
            <a:r>
              <a:rPr spc="-20" dirty="0"/>
              <a:t>trots</a:t>
            </a:r>
            <a:r>
              <a:rPr spc="-15" dirty="0"/>
              <a:t> </a:t>
            </a:r>
            <a:r>
              <a:rPr spc="-100" dirty="0"/>
              <a:t>att</a:t>
            </a:r>
            <a:r>
              <a:rPr spc="-15" dirty="0"/>
              <a:t> </a:t>
            </a:r>
            <a:r>
              <a:rPr spc="105" dirty="0"/>
              <a:t>Han</a:t>
            </a:r>
            <a:r>
              <a:rPr spc="-15" dirty="0"/>
              <a:t> </a:t>
            </a:r>
            <a:r>
              <a:rPr spc="-60" dirty="0"/>
              <a:t>inte</a:t>
            </a:r>
            <a:r>
              <a:rPr spc="-15" dirty="0"/>
              <a:t> </a:t>
            </a:r>
            <a:r>
              <a:rPr spc="-75" dirty="0"/>
              <a:t>fick</a:t>
            </a:r>
            <a:r>
              <a:rPr spc="-15" dirty="0"/>
              <a:t> </a:t>
            </a:r>
            <a:r>
              <a:rPr spc="55" dirty="0"/>
              <a:t>någon</a:t>
            </a:r>
            <a:r>
              <a:rPr spc="-15" dirty="0"/>
              <a:t> </a:t>
            </a:r>
            <a:r>
              <a:rPr spc="-80" dirty="0"/>
              <a:t>riktig</a:t>
            </a:r>
            <a:r>
              <a:rPr spc="-15" dirty="0"/>
              <a:t> </a:t>
            </a:r>
            <a:r>
              <a:rPr spc="-50" dirty="0"/>
              <a:t>utbildning.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84540" y="2632989"/>
            <a:ext cx="4775835" cy="23050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330200">
              <a:lnSpc>
                <a:spcPts val="2810"/>
              </a:lnSpc>
              <a:spcBef>
                <a:spcPts val="450"/>
              </a:spcBef>
            </a:pPr>
            <a:r>
              <a:rPr sz="2600" spc="50" dirty="0">
                <a:latin typeface="Trebuchet MS"/>
                <a:cs typeface="Trebuchet MS"/>
              </a:rPr>
              <a:t>Liksom </a:t>
            </a:r>
            <a:r>
              <a:rPr sz="2600" spc="-30" dirty="0">
                <a:latin typeface="Trebuchet MS"/>
                <a:cs typeface="Trebuchet MS"/>
              </a:rPr>
              <a:t>Jesus </a:t>
            </a:r>
            <a:r>
              <a:rPr sz="2600" spc="5" dirty="0">
                <a:latin typeface="Trebuchet MS"/>
                <a:cs typeface="Trebuchet MS"/>
              </a:rPr>
              <a:t>samtalade </a:t>
            </a:r>
            <a:r>
              <a:rPr sz="2600" spc="105" dirty="0">
                <a:latin typeface="Trebuchet MS"/>
                <a:cs typeface="Trebuchet MS"/>
              </a:rPr>
              <a:t>Han </a:t>
            </a:r>
            <a:r>
              <a:rPr sz="2600" spc="110" dirty="0">
                <a:latin typeface="Trebuchet MS"/>
                <a:cs typeface="Trebuchet MS"/>
              </a:rPr>
              <a:t> </a:t>
            </a:r>
            <a:r>
              <a:rPr sz="2600" spc="80" dirty="0">
                <a:latin typeface="Trebuchet MS"/>
                <a:cs typeface="Trebuchet MS"/>
              </a:rPr>
              <a:t>med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höga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religiösa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ledare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om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invecklade </a:t>
            </a:r>
            <a:r>
              <a:rPr sz="2600" dirty="0">
                <a:latin typeface="Trebuchet MS"/>
                <a:cs typeface="Trebuchet MS"/>
              </a:rPr>
              <a:t>teologiska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ämnen.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2810"/>
              </a:lnSpc>
              <a:spcBef>
                <a:spcPts val="790"/>
              </a:spcBef>
            </a:pPr>
            <a:r>
              <a:rPr sz="2600" spc="114" dirty="0">
                <a:latin typeface="Trebuchet MS"/>
                <a:cs typeface="Trebuchet MS"/>
              </a:rPr>
              <a:t>Hans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far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var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minister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55" dirty="0">
                <a:latin typeface="Trebuchet MS"/>
                <a:cs typeface="Trebuchet MS"/>
              </a:rPr>
              <a:t>Shahens </a:t>
            </a:r>
            <a:r>
              <a:rPr sz="2600" spc="6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regering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efter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50" dirty="0">
                <a:latin typeface="Trebuchet MS"/>
                <a:cs typeface="Trebuchet MS"/>
              </a:rPr>
              <a:t>hans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120" dirty="0">
                <a:latin typeface="Trebuchet MS"/>
                <a:cs typeface="Trebuchet MS"/>
              </a:rPr>
              <a:t>död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för-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väntades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efterträda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4540" y="4872634"/>
            <a:ext cx="48583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>
                <a:latin typeface="Trebuchet MS"/>
                <a:cs typeface="Trebuchet MS"/>
              </a:rPr>
              <a:t>honom.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200" dirty="0">
                <a:latin typeface="Trebuchet MS"/>
                <a:cs typeface="Trebuchet MS"/>
              </a:rPr>
              <a:t>Men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var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inte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4540" y="5228970"/>
            <a:ext cx="7306309" cy="11347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algn="just">
              <a:lnSpc>
                <a:spcPts val="2810"/>
              </a:lnSpc>
              <a:spcBef>
                <a:spcPts val="450"/>
              </a:spcBef>
            </a:pPr>
            <a:r>
              <a:rPr sz="2600" spc="-10" dirty="0">
                <a:latin typeface="Trebuchet MS"/>
                <a:cs typeface="Trebuchet MS"/>
              </a:rPr>
              <a:t>intresserad </a:t>
            </a:r>
            <a:r>
              <a:rPr sz="2600" spc="-15" dirty="0">
                <a:latin typeface="Trebuchet MS"/>
                <a:cs typeface="Trebuchet MS"/>
              </a:rPr>
              <a:t>av </a:t>
            </a:r>
            <a:r>
              <a:rPr sz="2600" spc="-90" dirty="0">
                <a:latin typeface="Trebuchet MS"/>
                <a:cs typeface="Trebuchet MS"/>
              </a:rPr>
              <a:t>lyxlivet </a:t>
            </a:r>
            <a:r>
              <a:rPr sz="2600" spc="-120" dirty="0">
                <a:latin typeface="Trebuchet MS"/>
                <a:cs typeface="Trebuchet MS"/>
              </a:rPr>
              <a:t>i </a:t>
            </a:r>
            <a:r>
              <a:rPr sz="2600" spc="55" dirty="0">
                <a:latin typeface="Trebuchet MS"/>
                <a:cs typeface="Trebuchet MS"/>
              </a:rPr>
              <a:t>Shahens </a:t>
            </a:r>
            <a:r>
              <a:rPr sz="2600" spc="-65" dirty="0">
                <a:latin typeface="Trebuchet MS"/>
                <a:cs typeface="Trebuchet MS"/>
              </a:rPr>
              <a:t>hov. </a:t>
            </a:r>
            <a:r>
              <a:rPr sz="2600" spc="105" dirty="0">
                <a:latin typeface="Trebuchet MS"/>
                <a:cs typeface="Trebuchet MS"/>
              </a:rPr>
              <a:t>Han </a:t>
            </a:r>
            <a:r>
              <a:rPr sz="2600" spc="30" dirty="0">
                <a:latin typeface="Trebuchet MS"/>
                <a:cs typeface="Trebuchet MS"/>
              </a:rPr>
              <a:t>ägnade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hellre </a:t>
            </a:r>
            <a:r>
              <a:rPr sz="2600" spc="25" dirty="0">
                <a:latin typeface="Trebuchet MS"/>
                <a:cs typeface="Trebuchet MS"/>
              </a:rPr>
              <a:t>Sin </a:t>
            </a:r>
            <a:r>
              <a:rPr sz="2600" spc="-55" dirty="0">
                <a:latin typeface="Trebuchet MS"/>
                <a:cs typeface="Trebuchet MS"/>
              </a:rPr>
              <a:t>tid </a:t>
            </a:r>
            <a:r>
              <a:rPr sz="2600" spc="-75" dirty="0">
                <a:latin typeface="Trebuchet MS"/>
                <a:cs typeface="Trebuchet MS"/>
              </a:rPr>
              <a:t>åt </a:t>
            </a:r>
            <a:r>
              <a:rPr sz="2600" spc="-100" dirty="0">
                <a:latin typeface="Trebuchet MS"/>
                <a:cs typeface="Trebuchet MS"/>
              </a:rPr>
              <a:t>att </a:t>
            </a:r>
            <a:r>
              <a:rPr sz="2600" spc="-70" dirty="0">
                <a:latin typeface="Trebuchet MS"/>
                <a:cs typeface="Trebuchet MS"/>
              </a:rPr>
              <a:t>hjälpa fattiga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5" dirty="0">
                <a:latin typeface="Trebuchet MS"/>
                <a:cs typeface="Trebuchet MS"/>
              </a:rPr>
              <a:t>behövande, 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blev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känd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som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”De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fattigas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Fader".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765" y="266268"/>
            <a:ext cx="26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rebuchet MS"/>
                <a:cs typeface="Trebuchet MS"/>
              </a:rPr>
              <a:t>3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5304" y="1018336"/>
            <a:ext cx="7698740" cy="11347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  <a:tabLst>
                <a:tab pos="1404620" algn="l"/>
              </a:tabLst>
            </a:pPr>
            <a:r>
              <a:rPr spc="70" dirty="0"/>
              <a:t>Å</a:t>
            </a:r>
            <a:r>
              <a:rPr spc="-125" dirty="0"/>
              <a:t>r</a:t>
            </a:r>
            <a:r>
              <a:rPr dirty="0"/>
              <a:t>	</a:t>
            </a:r>
            <a:r>
              <a:rPr spc="-190" dirty="0"/>
              <a:t>,</a:t>
            </a:r>
            <a:r>
              <a:rPr spc="-15" dirty="0"/>
              <a:t> </a:t>
            </a:r>
            <a:r>
              <a:rPr spc="-120" dirty="0"/>
              <a:t>i</a:t>
            </a:r>
            <a:r>
              <a:rPr spc="-15" dirty="0"/>
              <a:t> </a:t>
            </a:r>
            <a:r>
              <a:rPr spc="170" dirty="0"/>
              <a:t>S</a:t>
            </a:r>
            <a:r>
              <a:rPr spc="30" dirty="0"/>
              <a:t>h</a:t>
            </a:r>
            <a:r>
              <a:rPr spc="-125" dirty="0"/>
              <a:t>ir</a:t>
            </a:r>
            <a:r>
              <a:rPr spc="-15" dirty="0"/>
              <a:t>á</a:t>
            </a:r>
            <a:r>
              <a:rPr spc="60" dirty="0"/>
              <a:t>z</a:t>
            </a:r>
            <a:r>
              <a:rPr spc="-190" dirty="0"/>
              <a:t>,</a:t>
            </a:r>
            <a:r>
              <a:rPr spc="-15" dirty="0"/>
              <a:t> </a:t>
            </a:r>
            <a:r>
              <a:rPr spc="150" dirty="0"/>
              <a:t>s</a:t>
            </a:r>
            <a:r>
              <a:rPr spc="-145" dirty="0"/>
              <a:t>t</a:t>
            </a:r>
            <a:r>
              <a:rPr spc="-10" dirty="0"/>
              <a:t>e</a:t>
            </a:r>
            <a:r>
              <a:rPr spc="80" dirty="0"/>
              <a:t>g</a:t>
            </a:r>
            <a:r>
              <a:rPr spc="-15" dirty="0"/>
              <a:t> </a:t>
            </a:r>
            <a:r>
              <a:rPr spc="-10" dirty="0"/>
              <a:t>e</a:t>
            </a:r>
            <a:r>
              <a:rPr spc="30" dirty="0"/>
              <a:t>n</a:t>
            </a:r>
            <a:r>
              <a:rPr spc="-15" dirty="0"/>
              <a:t> </a:t>
            </a:r>
            <a:r>
              <a:rPr spc="30" dirty="0"/>
              <a:t>un</a:t>
            </a:r>
            <a:r>
              <a:rPr spc="80" dirty="0"/>
              <a:t>g</a:t>
            </a:r>
            <a:r>
              <a:rPr spc="-15" dirty="0"/>
              <a:t> </a:t>
            </a:r>
            <a:r>
              <a:rPr spc="-45" dirty="0"/>
              <a:t>k</a:t>
            </a:r>
            <a:r>
              <a:rPr spc="150" dirty="0"/>
              <a:t>ö</a:t>
            </a:r>
            <a:r>
              <a:rPr spc="110" dirty="0"/>
              <a:t>p</a:t>
            </a:r>
            <a:r>
              <a:rPr spc="150" dirty="0"/>
              <a:t>m</a:t>
            </a:r>
            <a:r>
              <a:rPr spc="-15" dirty="0"/>
              <a:t>a</a:t>
            </a:r>
            <a:r>
              <a:rPr spc="30" dirty="0"/>
              <a:t>n</a:t>
            </a:r>
            <a:r>
              <a:rPr spc="-15" dirty="0"/>
              <a:t> </a:t>
            </a:r>
            <a:r>
              <a:rPr spc="-140" dirty="0"/>
              <a:t>f</a:t>
            </a:r>
            <a:r>
              <a:rPr spc="-125" dirty="0"/>
              <a:t>r</a:t>
            </a:r>
            <a:r>
              <a:rPr spc="-15" dirty="0"/>
              <a:t>a</a:t>
            </a:r>
            <a:r>
              <a:rPr spc="150" dirty="0"/>
              <a:t>m</a:t>
            </a:r>
            <a:r>
              <a:rPr spc="-15" dirty="0"/>
              <a:t> </a:t>
            </a:r>
            <a:r>
              <a:rPr spc="150" dirty="0"/>
              <a:t>o</a:t>
            </a:r>
            <a:r>
              <a:rPr spc="20" dirty="0"/>
              <a:t>ch  </a:t>
            </a:r>
            <a:r>
              <a:rPr spc="-40" dirty="0"/>
              <a:t>förklarade</a:t>
            </a:r>
            <a:r>
              <a:rPr spc="-15" dirty="0"/>
              <a:t> </a:t>
            </a:r>
            <a:r>
              <a:rPr spc="-100" dirty="0"/>
              <a:t>att</a:t>
            </a:r>
            <a:r>
              <a:rPr spc="-10" dirty="0"/>
              <a:t> </a:t>
            </a:r>
            <a:r>
              <a:rPr spc="90" dirty="0"/>
              <a:t>Guds</a:t>
            </a:r>
            <a:r>
              <a:rPr spc="-10" dirty="0"/>
              <a:t> </a:t>
            </a:r>
            <a:r>
              <a:rPr spc="5" dirty="0"/>
              <a:t>stora</a:t>
            </a:r>
            <a:r>
              <a:rPr spc="-10" dirty="0"/>
              <a:t> </a:t>
            </a:r>
            <a:r>
              <a:rPr spc="-20" dirty="0"/>
              <a:t>dag,</a:t>
            </a:r>
            <a:r>
              <a:rPr spc="-10" dirty="0"/>
              <a:t> </a:t>
            </a:r>
            <a:r>
              <a:rPr spc="150" dirty="0"/>
              <a:t>som</a:t>
            </a:r>
            <a:r>
              <a:rPr spc="-10" dirty="0"/>
              <a:t> </a:t>
            </a:r>
            <a:r>
              <a:rPr spc="-30" dirty="0"/>
              <a:t>profeterats</a:t>
            </a:r>
            <a:r>
              <a:rPr spc="-10" dirty="0"/>
              <a:t> </a:t>
            </a:r>
            <a:r>
              <a:rPr spc="150" dirty="0"/>
              <a:t>om</a:t>
            </a:r>
            <a:r>
              <a:rPr spc="-10" dirty="0"/>
              <a:t> </a:t>
            </a:r>
            <a:r>
              <a:rPr spc="-120" dirty="0"/>
              <a:t>i </a:t>
            </a:r>
            <a:r>
              <a:rPr spc="-765" dirty="0"/>
              <a:t> </a:t>
            </a:r>
            <a:r>
              <a:rPr spc="-95" dirty="0"/>
              <a:t>alla</a:t>
            </a:r>
            <a:r>
              <a:rPr spc="-15" dirty="0"/>
              <a:t> </a:t>
            </a:r>
            <a:r>
              <a:rPr spc="-45" dirty="0"/>
              <a:t>tidigare</a:t>
            </a:r>
            <a:r>
              <a:rPr spc="-15" dirty="0"/>
              <a:t> </a:t>
            </a:r>
            <a:r>
              <a:rPr spc="-80" dirty="0"/>
              <a:t>religioner,</a:t>
            </a:r>
            <a:r>
              <a:rPr spc="-15" dirty="0"/>
              <a:t> </a:t>
            </a:r>
            <a:r>
              <a:rPr spc="30" dirty="0"/>
              <a:t>nu</a:t>
            </a:r>
            <a:r>
              <a:rPr spc="-15" dirty="0"/>
              <a:t> </a:t>
            </a:r>
            <a:r>
              <a:rPr spc="25" dirty="0"/>
              <a:t>hade</a:t>
            </a:r>
            <a:r>
              <a:rPr spc="-15" dirty="0"/>
              <a:t> </a:t>
            </a:r>
            <a:r>
              <a:rPr spc="-10" dirty="0"/>
              <a:t>kommit.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55304" y="2188959"/>
            <a:ext cx="8032750" cy="454469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41655">
              <a:lnSpc>
                <a:spcPts val="2810"/>
              </a:lnSpc>
              <a:spcBef>
                <a:spcPts val="450"/>
              </a:spcBef>
              <a:tabLst>
                <a:tab pos="3917315" algn="l"/>
              </a:tabLst>
            </a:pPr>
            <a:r>
              <a:rPr sz="2600" spc="105" dirty="0">
                <a:latin typeface="Trebuchet MS"/>
                <a:cs typeface="Trebuchet MS"/>
              </a:rPr>
              <a:t>Han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tog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35" dirty="0">
                <a:latin typeface="Trebuchet MS"/>
                <a:cs typeface="Trebuchet MS"/>
              </a:rPr>
              <a:t>sig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namnet	</a:t>
            </a:r>
            <a:r>
              <a:rPr sz="2600" spc="-45" dirty="0">
                <a:latin typeface="Trebuchet MS"/>
                <a:cs typeface="Trebuchet MS"/>
              </a:rPr>
              <a:t>(Port)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förklarade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35" dirty="0">
                <a:latin typeface="Trebuchet MS"/>
                <a:cs typeface="Trebuchet MS"/>
              </a:rPr>
              <a:t>sig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vara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Porten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ny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tidsålder</a:t>
            </a:r>
            <a:r>
              <a:rPr sz="2600" spc="-15" dirty="0">
                <a:latin typeface="Trebuchet MS"/>
                <a:cs typeface="Trebuchet MS"/>
              </a:rPr>
              <a:t> av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framsteg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 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mänskligheten.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14" dirty="0">
                <a:latin typeface="Trebuchet MS"/>
                <a:cs typeface="Trebuchet MS"/>
              </a:rPr>
              <a:t>Hans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lära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skulle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ersätta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islam.</a:t>
            </a:r>
            <a:endParaRPr sz="2600">
              <a:latin typeface="Trebuchet MS"/>
              <a:cs typeface="Trebuchet MS"/>
            </a:endParaRPr>
          </a:p>
          <a:p>
            <a:pPr marL="12700" marR="2919730">
              <a:lnSpc>
                <a:spcPts val="2810"/>
              </a:lnSpc>
              <a:spcBef>
                <a:spcPts val="2190"/>
              </a:spcBef>
            </a:pPr>
            <a:r>
              <a:rPr sz="2600" spc="70" dirty="0">
                <a:latin typeface="Trebuchet MS"/>
                <a:cs typeface="Trebuchet MS"/>
              </a:rPr>
              <a:t>Bábs </a:t>
            </a:r>
            <a:r>
              <a:rPr sz="2600" spc="5" dirty="0">
                <a:latin typeface="Trebuchet MS"/>
                <a:cs typeface="Trebuchet MS"/>
              </a:rPr>
              <a:t>uppenbarelse </a:t>
            </a:r>
            <a:r>
              <a:rPr sz="2600" spc="-10" dirty="0">
                <a:latin typeface="Trebuchet MS"/>
                <a:cs typeface="Trebuchet MS"/>
              </a:rPr>
              <a:t>syftade </a:t>
            </a:r>
            <a:r>
              <a:rPr sz="2600" spc="55" dirty="0">
                <a:latin typeface="Trebuchet MS"/>
                <a:cs typeface="Trebuchet MS"/>
              </a:rPr>
              <a:t>också </a:t>
            </a:r>
            <a:r>
              <a:rPr sz="2600" spc="60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förbereda </a:t>
            </a:r>
            <a:r>
              <a:rPr sz="2600" spc="20" dirty="0">
                <a:latin typeface="Trebuchet MS"/>
                <a:cs typeface="Trebuchet MS"/>
              </a:rPr>
              <a:t>människorna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 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35" dirty="0">
                <a:latin typeface="Trebuchet MS"/>
                <a:cs typeface="Trebuchet MS"/>
              </a:rPr>
              <a:t>gudomlig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uppenbarare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80" dirty="0">
                <a:latin typeface="Trebuchet MS"/>
                <a:cs typeface="Trebuchet MS"/>
              </a:rPr>
              <a:t>med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ett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ändå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mäktigare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budskap.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2810"/>
              </a:lnSpc>
              <a:spcBef>
                <a:spcPts val="2185"/>
              </a:spcBef>
            </a:pPr>
            <a:r>
              <a:rPr sz="2600" spc="70" dirty="0">
                <a:latin typeface="Trebuchet MS"/>
                <a:cs typeface="Trebuchet MS"/>
              </a:rPr>
              <a:t>Bábs </a:t>
            </a:r>
            <a:r>
              <a:rPr sz="2600" spc="-80" dirty="0">
                <a:latin typeface="Trebuchet MS"/>
                <a:cs typeface="Trebuchet MS"/>
              </a:rPr>
              <a:t>lära </a:t>
            </a:r>
            <a:r>
              <a:rPr sz="2600" spc="20" dirty="0">
                <a:latin typeface="Trebuchet MS"/>
                <a:cs typeface="Trebuchet MS"/>
              </a:rPr>
              <a:t>skakade </a:t>
            </a:r>
            <a:r>
              <a:rPr sz="2600" spc="-20" dirty="0">
                <a:latin typeface="Trebuchet MS"/>
                <a:cs typeface="Trebuchet MS"/>
              </a:rPr>
              <a:t>Persien </a:t>
            </a:r>
            <a:r>
              <a:rPr sz="2600" spc="-120" dirty="0">
                <a:latin typeface="Trebuchet MS"/>
                <a:cs typeface="Trebuchet MS"/>
              </a:rPr>
              <a:t>i </a:t>
            </a:r>
            <a:r>
              <a:rPr sz="2600" spc="20" dirty="0">
                <a:latin typeface="Trebuchet MS"/>
                <a:cs typeface="Trebuchet MS"/>
              </a:rPr>
              <a:t>grunden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45" dirty="0">
                <a:latin typeface="Trebuchet MS"/>
                <a:cs typeface="Trebuchet MS"/>
              </a:rPr>
              <a:t>spred </a:t>
            </a:r>
            <a:r>
              <a:rPr sz="2600" spc="35" dirty="0">
                <a:latin typeface="Trebuchet MS"/>
                <a:cs typeface="Trebuchet MS"/>
              </a:rPr>
              <a:t>sig </a:t>
            </a:r>
            <a:r>
              <a:rPr sz="2600" spc="40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10" dirty="0">
                <a:latin typeface="Trebuchet MS"/>
                <a:cs typeface="Trebuchet MS"/>
              </a:rPr>
              <a:t>en </a:t>
            </a:r>
            <a:r>
              <a:rPr sz="2600" dirty="0">
                <a:latin typeface="Trebuchet MS"/>
                <a:cs typeface="Trebuchet MS"/>
              </a:rPr>
              <a:t>löpeld över </a:t>
            </a:r>
            <a:r>
              <a:rPr sz="2600" spc="-40" dirty="0">
                <a:latin typeface="Trebuchet MS"/>
                <a:cs typeface="Trebuchet MS"/>
              </a:rPr>
              <a:t>hela </a:t>
            </a:r>
            <a:r>
              <a:rPr sz="2600" spc="-60" dirty="0">
                <a:latin typeface="Trebuchet MS"/>
                <a:cs typeface="Trebuchet MS"/>
              </a:rPr>
              <a:t>landet. </a:t>
            </a:r>
            <a:r>
              <a:rPr sz="2600" spc="130" dirty="0">
                <a:latin typeface="Trebuchet MS"/>
                <a:cs typeface="Trebuchet MS"/>
              </a:rPr>
              <a:t>De </a:t>
            </a:r>
            <a:r>
              <a:rPr sz="2600" spc="-25" dirty="0">
                <a:latin typeface="Trebuchet MS"/>
                <a:cs typeface="Trebuchet MS"/>
              </a:rPr>
              <a:t>politiska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7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religiösa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ledarna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blev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rädda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förlora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sin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makt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7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försökte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80" dirty="0">
                <a:latin typeface="Trebuchet MS"/>
                <a:cs typeface="Trebuchet MS"/>
              </a:rPr>
              <a:t>med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all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sin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kraft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slå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ned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den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nya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rörelsen.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78989" y="1040438"/>
            <a:ext cx="1012850" cy="3585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03660" y="2161814"/>
            <a:ext cx="807466" cy="39737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287968" y="2943263"/>
            <a:ext cx="2760345" cy="2397125"/>
            <a:chOff x="7287968" y="2943263"/>
            <a:chExt cx="2760345" cy="239712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8266" y="2943263"/>
              <a:ext cx="2509656" cy="2397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3020" y="3475974"/>
              <a:ext cx="1510646" cy="13316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87968" y="3730394"/>
              <a:ext cx="615906" cy="535166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4662" y="330306"/>
            <a:ext cx="2986258" cy="459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765" y="266268"/>
            <a:ext cx="26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rebuchet MS"/>
                <a:cs typeface="Trebuchet MS"/>
              </a:rPr>
              <a:t>4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5883" y="1067892"/>
            <a:ext cx="7310755" cy="14909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pc="60" dirty="0"/>
              <a:t>När </a:t>
            </a:r>
            <a:r>
              <a:rPr spc="-55" dirty="0"/>
              <a:t>Bahá’u’lláh </a:t>
            </a:r>
            <a:r>
              <a:rPr spc="-75" dirty="0"/>
              <a:t>fick ta </a:t>
            </a:r>
            <a:r>
              <a:rPr spc="35" dirty="0"/>
              <a:t>emot </a:t>
            </a:r>
            <a:r>
              <a:rPr spc="10" dirty="0"/>
              <a:t>en </a:t>
            </a:r>
            <a:r>
              <a:rPr spc="-15" dirty="0"/>
              <a:t>av </a:t>
            </a:r>
            <a:r>
              <a:rPr spc="70" dirty="0"/>
              <a:t>Bábs </a:t>
            </a:r>
            <a:r>
              <a:rPr spc="-70" dirty="0"/>
              <a:t>skrifter </a:t>
            </a:r>
            <a:r>
              <a:rPr spc="-65" dirty="0"/>
              <a:t> </a:t>
            </a:r>
            <a:r>
              <a:rPr spc="-10" dirty="0"/>
              <a:t>erkände</a:t>
            </a:r>
            <a:r>
              <a:rPr spc="-20" dirty="0"/>
              <a:t> </a:t>
            </a:r>
            <a:r>
              <a:rPr spc="105" dirty="0"/>
              <a:t>Han</a:t>
            </a:r>
            <a:r>
              <a:rPr spc="-15" dirty="0"/>
              <a:t> </a:t>
            </a:r>
            <a:r>
              <a:rPr spc="-10" dirty="0"/>
              <a:t>omedelbart</a:t>
            </a:r>
            <a:r>
              <a:rPr spc="-15" dirty="0"/>
              <a:t> </a:t>
            </a:r>
            <a:r>
              <a:rPr spc="-100" dirty="0"/>
              <a:t>att</a:t>
            </a:r>
            <a:r>
              <a:rPr spc="-15" dirty="0"/>
              <a:t> </a:t>
            </a:r>
            <a:r>
              <a:rPr spc="40" dirty="0"/>
              <a:t>den</a:t>
            </a:r>
            <a:r>
              <a:rPr spc="-15" dirty="0"/>
              <a:t> </a:t>
            </a:r>
            <a:r>
              <a:rPr spc="-50" dirty="0"/>
              <a:t>var</a:t>
            </a:r>
            <a:r>
              <a:rPr spc="-15" dirty="0"/>
              <a:t> </a:t>
            </a:r>
            <a:r>
              <a:rPr spc="-90" dirty="0"/>
              <a:t>lika</a:t>
            </a:r>
            <a:r>
              <a:rPr spc="-15" dirty="0"/>
              <a:t> </a:t>
            </a:r>
            <a:r>
              <a:rPr spc="-5" dirty="0"/>
              <a:t>mycket </a:t>
            </a:r>
            <a:r>
              <a:rPr dirty="0"/>
              <a:t> </a:t>
            </a:r>
            <a:r>
              <a:rPr spc="90" dirty="0"/>
              <a:t>Guds</a:t>
            </a:r>
            <a:r>
              <a:rPr spc="-25" dirty="0"/>
              <a:t> </a:t>
            </a:r>
            <a:r>
              <a:rPr spc="45" dirty="0"/>
              <a:t>ord</a:t>
            </a:r>
            <a:r>
              <a:rPr spc="-25" dirty="0"/>
              <a:t> </a:t>
            </a:r>
            <a:r>
              <a:rPr spc="150" dirty="0"/>
              <a:t>som</a:t>
            </a:r>
            <a:r>
              <a:rPr spc="-20" dirty="0"/>
              <a:t> </a:t>
            </a:r>
            <a:r>
              <a:rPr spc="-25" dirty="0"/>
              <a:t>Koranen. </a:t>
            </a:r>
            <a:r>
              <a:rPr spc="-55" dirty="0"/>
              <a:t>Bahá’u’lláh</a:t>
            </a:r>
            <a:r>
              <a:rPr spc="-20" dirty="0"/>
              <a:t> </a:t>
            </a:r>
            <a:r>
              <a:rPr spc="-10" dirty="0"/>
              <a:t>erkände</a:t>
            </a:r>
            <a:r>
              <a:rPr spc="-25" dirty="0"/>
              <a:t> </a:t>
            </a:r>
            <a:r>
              <a:rPr spc="80" dirty="0"/>
              <a:t>med </a:t>
            </a:r>
            <a:r>
              <a:rPr spc="-770" dirty="0"/>
              <a:t> </a:t>
            </a:r>
            <a:r>
              <a:rPr spc="-5" dirty="0"/>
              <a:t>andra</a:t>
            </a:r>
            <a:r>
              <a:rPr spc="-20" dirty="0"/>
              <a:t> </a:t>
            </a:r>
            <a:r>
              <a:rPr spc="45" dirty="0"/>
              <a:t>ord</a:t>
            </a:r>
            <a:r>
              <a:rPr spc="-15" dirty="0"/>
              <a:t> </a:t>
            </a:r>
            <a:r>
              <a:rPr spc="70" dirty="0"/>
              <a:t>Bábs</a:t>
            </a:r>
            <a:r>
              <a:rPr spc="-15" dirty="0"/>
              <a:t> </a:t>
            </a:r>
            <a:r>
              <a:rPr spc="-40" dirty="0"/>
              <a:t>ställning</a:t>
            </a:r>
            <a:r>
              <a:rPr spc="-15" dirty="0"/>
              <a:t> </a:t>
            </a:r>
            <a:r>
              <a:rPr spc="150" dirty="0"/>
              <a:t>som</a:t>
            </a:r>
            <a:r>
              <a:rPr spc="-15" dirty="0"/>
              <a:t> </a:t>
            </a:r>
            <a:r>
              <a:rPr spc="10" dirty="0"/>
              <a:t>gudsuppenbarare.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5883" y="2849588"/>
            <a:ext cx="4237355" cy="25596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130" dirty="0">
                <a:latin typeface="Trebuchet MS"/>
                <a:cs typeface="Trebuchet MS"/>
              </a:rPr>
              <a:t>De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religiösa</a:t>
            </a:r>
            <a:r>
              <a:rPr sz="2600" spc="-30" dirty="0">
                <a:latin typeface="Trebuchet MS"/>
                <a:cs typeface="Trebuchet MS"/>
              </a:rPr>
              <a:t> ledarna </a:t>
            </a:r>
            <a:r>
              <a:rPr sz="2600" spc="15" dirty="0">
                <a:latin typeface="Trebuchet MS"/>
                <a:cs typeface="Trebuchet MS"/>
              </a:rPr>
              <a:t>hetsade </a:t>
            </a:r>
            <a:r>
              <a:rPr sz="2600" spc="-765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folkmassorna </a:t>
            </a:r>
            <a:r>
              <a:rPr sz="2600" spc="55" dirty="0">
                <a:latin typeface="Trebuchet MS"/>
                <a:cs typeface="Trebuchet MS"/>
              </a:rPr>
              <a:t>mot </a:t>
            </a:r>
            <a:r>
              <a:rPr sz="2600" spc="40" dirty="0">
                <a:latin typeface="Trebuchet MS"/>
                <a:cs typeface="Trebuchet MS"/>
              </a:rPr>
              <a:t>Báb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70" dirty="0">
                <a:latin typeface="Trebuchet MS"/>
                <a:cs typeface="Trebuchet MS"/>
              </a:rPr>
              <a:t> </a:t>
            </a:r>
            <a:r>
              <a:rPr sz="2600" spc="114" dirty="0">
                <a:latin typeface="Trebuchet MS"/>
                <a:cs typeface="Trebuchet MS"/>
              </a:rPr>
              <a:t>Hans </a:t>
            </a:r>
            <a:r>
              <a:rPr sz="2600" spc="-100" dirty="0">
                <a:latin typeface="Trebuchet MS"/>
                <a:cs typeface="Trebuchet MS"/>
              </a:rPr>
              <a:t>efterföljare. </a:t>
            </a:r>
            <a:r>
              <a:rPr sz="2600" spc="-10" dirty="0">
                <a:latin typeface="Trebuchet MS"/>
                <a:cs typeface="Trebuchet MS"/>
              </a:rPr>
              <a:t>Tiotusen- 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tals </a:t>
            </a:r>
            <a:r>
              <a:rPr sz="2600" spc="-50" dirty="0">
                <a:latin typeface="Trebuchet MS"/>
                <a:cs typeface="Trebuchet MS"/>
              </a:rPr>
              <a:t>blev </a:t>
            </a:r>
            <a:r>
              <a:rPr sz="2600" spc="35" dirty="0">
                <a:latin typeface="Trebuchet MS"/>
                <a:cs typeface="Trebuchet MS"/>
              </a:rPr>
              <a:t>dödade. </a:t>
            </a:r>
            <a:r>
              <a:rPr sz="2600" spc="40" dirty="0">
                <a:latin typeface="Trebuchet MS"/>
                <a:cs typeface="Trebuchet MS"/>
              </a:rPr>
              <a:t>Báb </a:t>
            </a:r>
            <a:r>
              <a:rPr sz="2600" spc="-85" dirty="0">
                <a:latin typeface="Trebuchet MS"/>
                <a:cs typeface="Trebuchet MS"/>
              </a:rPr>
              <a:t>själv 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blev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martyrdödad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1850.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35"/>
              </a:spcBef>
            </a:pPr>
            <a:r>
              <a:rPr sz="2600" spc="130" dirty="0">
                <a:latin typeface="Trebuchet MS"/>
                <a:cs typeface="Trebuchet MS"/>
              </a:rPr>
              <a:t>De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flesta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av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de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ledande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5883" y="5343982"/>
            <a:ext cx="41021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>
                <a:latin typeface="Trebuchet MS"/>
                <a:cs typeface="Trebuchet MS"/>
              </a:rPr>
              <a:t>babíerna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(efterföljarna)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blev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5883" y="5700318"/>
            <a:ext cx="44227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35" dirty="0">
                <a:latin typeface="Trebuchet MS"/>
                <a:cs typeface="Trebuchet MS"/>
              </a:rPr>
              <a:t>dödade,</a:t>
            </a:r>
            <a:r>
              <a:rPr sz="2600" spc="-25" dirty="0">
                <a:latin typeface="Trebuchet MS"/>
                <a:cs typeface="Trebuchet MS"/>
              </a:rPr>
              <a:t> oftast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efter</a:t>
            </a:r>
            <a:r>
              <a:rPr sz="2600" spc="-20" dirty="0">
                <a:latin typeface="Trebuchet MS"/>
                <a:cs typeface="Trebuchet MS"/>
              </a:rPr>
              <a:t> fruktans-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5883" y="6056661"/>
            <a:ext cx="8042275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-15" dirty="0">
                <a:latin typeface="Trebuchet MS"/>
                <a:cs typeface="Trebuchet MS"/>
              </a:rPr>
              <a:t>värd </a:t>
            </a:r>
            <a:r>
              <a:rPr sz="2600" spc="-120" dirty="0">
                <a:latin typeface="Trebuchet MS"/>
                <a:cs typeface="Trebuchet MS"/>
              </a:rPr>
              <a:t>tortyr.</a:t>
            </a:r>
            <a:r>
              <a:rPr sz="2600" spc="540" dirty="0">
                <a:latin typeface="Trebuchet MS"/>
                <a:cs typeface="Trebuchet MS"/>
              </a:rPr>
              <a:t> </a:t>
            </a:r>
            <a:r>
              <a:rPr sz="2600" spc="200" dirty="0">
                <a:latin typeface="Trebuchet MS"/>
                <a:cs typeface="Trebuchet MS"/>
              </a:rPr>
              <a:t>Men </a:t>
            </a:r>
            <a:r>
              <a:rPr sz="2600" spc="-70" dirty="0">
                <a:latin typeface="Trebuchet MS"/>
                <a:cs typeface="Trebuchet MS"/>
              </a:rPr>
              <a:t>Bahá’u’lláh,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-50" dirty="0">
                <a:latin typeface="Trebuchet MS"/>
                <a:cs typeface="Trebuchet MS"/>
              </a:rPr>
              <a:t>var </a:t>
            </a:r>
            <a:r>
              <a:rPr sz="2600" spc="10" dirty="0">
                <a:latin typeface="Trebuchet MS"/>
                <a:cs typeface="Trebuchet MS"/>
              </a:rPr>
              <a:t>en </a:t>
            </a:r>
            <a:r>
              <a:rPr sz="2600" spc="-15" dirty="0">
                <a:latin typeface="Trebuchet MS"/>
                <a:cs typeface="Trebuchet MS"/>
              </a:rPr>
              <a:t>av </a:t>
            </a:r>
            <a:r>
              <a:rPr sz="2600" spc="45" dirty="0">
                <a:latin typeface="Trebuchet MS"/>
                <a:cs typeface="Trebuchet MS"/>
              </a:rPr>
              <a:t>de </a:t>
            </a:r>
            <a:r>
              <a:rPr sz="2600" spc="50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främsta </a:t>
            </a:r>
            <a:r>
              <a:rPr sz="2600" spc="-50" dirty="0">
                <a:latin typeface="Trebuchet MS"/>
                <a:cs typeface="Trebuchet MS"/>
              </a:rPr>
              <a:t>ledarna,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undgick</a:t>
            </a:r>
            <a:r>
              <a:rPr sz="2600" spc="-20" dirty="0">
                <a:latin typeface="Trebuchet MS"/>
                <a:cs typeface="Trebuchet MS"/>
              </a:rPr>
              <a:t> först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de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värsta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förföljelserna.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6155" y="2542451"/>
            <a:ext cx="3779824" cy="31466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402334" y="5432602"/>
            <a:ext cx="1929130" cy="42290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latin typeface="Arial"/>
                <a:cs typeface="Arial"/>
              </a:rPr>
              <a:t>Kaserngården </a:t>
            </a:r>
            <a:r>
              <a:rPr sz="1400" b="1" dirty="0">
                <a:latin typeface="Arial"/>
                <a:cs typeface="Arial"/>
              </a:rPr>
              <a:t>i </a:t>
            </a:r>
            <a:r>
              <a:rPr sz="1400" b="1" spc="-20" dirty="0">
                <a:latin typeface="Arial"/>
                <a:cs typeface="Arial"/>
              </a:rPr>
              <a:t>Tabríz, </a:t>
            </a:r>
            <a:r>
              <a:rPr sz="1400" b="1" spc="-3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där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Báb blev avrättad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3092" y="269294"/>
            <a:ext cx="3465490" cy="5481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765" y="266268"/>
            <a:ext cx="26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rebuchet MS"/>
                <a:cs typeface="Trebuchet MS"/>
              </a:rPr>
              <a:t>5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9086" y="332485"/>
            <a:ext cx="5619159" cy="4835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958850" marR="5080">
              <a:lnSpc>
                <a:spcPts val="2810"/>
              </a:lnSpc>
              <a:spcBef>
                <a:spcPts val="450"/>
              </a:spcBef>
            </a:pPr>
            <a:r>
              <a:rPr spc="175" dirty="0"/>
              <a:t>1852</a:t>
            </a:r>
            <a:r>
              <a:rPr spc="-15" dirty="0"/>
              <a:t> </a:t>
            </a:r>
            <a:r>
              <a:rPr spc="-50" dirty="0"/>
              <a:t>blev</a:t>
            </a:r>
            <a:r>
              <a:rPr spc="-15" dirty="0"/>
              <a:t> </a:t>
            </a:r>
            <a:r>
              <a:rPr spc="55" dirty="0"/>
              <a:t>dock</a:t>
            </a:r>
            <a:r>
              <a:rPr spc="-15" dirty="0"/>
              <a:t> </a:t>
            </a:r>
            <a:r>
              <a:rPr spc="-70" dirty="0"/>
              <a:t>Bahá’u’lláh,</a:t>
            </a:r>
            <a:r>
              <a:rPr spc="-15" dirty="0"/>
              <a:t> </a:t>
            </a:r>
            <a:r>
              <a:rPr spc="150" dirty="0"/>
              <a:t>som</a:t>
            </a:r>
            <a:r>
              <a:rPr spc="-10" dirty="0"/>
              <a:t> </a:t>
            </a:r>
            <a:r>
              <a:rPr spc="-60" dirty="0"/>
              <a:t>inte</a:t>
            </a:r>
            <a:r>
              <a:rPr spc="-15" dirty="0"/>
              <a:t> </a:t>
            </a:r>
            <a:r>
              <a:rPr spc="-55" dirty="0"/>
              <a:t>alls</a:t>
            </a:r>
            <a:r>
              <a:rPr spc="-15" dirty="0"/>
              <a:t> </a:t>
            </a:r>
            <a:r>
              <a:rPr dirty="0"/>
              <a:t>försökte </a:t>
            </a:r>
            <a:r>
              <a:rPr spc="-765" dirty="0"/>
              <a:t> </a:t>
            </a:r>
            <a:r>
              <a:rPr spc="80" dirty="0"/>
              <a:t>komma</a:t>
            </a:r>
            <a:r>
              <a:rPr spc="-20" dirty="0"/>
              <a:t> </a:t>
            </a:r>
            <a:r>
              <a:rPr dirty="0"/>
              <a:t>undan,</a:t>
            </a:r>
            <a:r>
              <a:rPr spc="-20" dirty="0"/>
              <a:t> </a:t>
            </a:r>
            <a:r>
              <a:rPr spc="5" dirty="0"/>
              <a:t>kastad</a:t>
            </a:r>
            <a:r>
              <a:rPr spc="-20" dirty="0"/>
              <a:t> </a:t>
            </a:r>
            <a:r>
              <a:rPr spc="-120" dirty="0"/>
              <a:t>i</a:t>
            </a:r>
            <a:r>
              <a:rPr spc="-15" dirty="0"/>
              <a:t> </a:t>
            </a:r>
            <a:r>
              <a:rPr spc="-100" dirty="0"/>
              <a:t>ett</a:t>
            </a:r>
            <a:r>
              <a:rPr spc="-20" dirty="0"/>
              <a:t> </a:t>
            </a:r>
            <a:r>
              <a:rPr spc="-45" dirty="0"/>
              <a:t>fruktansvärt</a:t>
            </a:r>
            <a:r>
              <a:rPr spc="-20" dirty="0"/>
              <a:t> </a:t>
            </a:r>
            <a:r>
              <a:rPr spc="-30" dirty="0"/>
              <a:t>fängelse.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564636" y="4458155"/>
            <a:ext cx="3502025" cy="2039620"/>
            <a:chOff x="6564636" y="4458155"/>
            <a:chExt cx="3502025" cy="203962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6542" y="4470056"/>
              <a:ext cx="3478040" cy="20156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76542" y="4470062"/>
              <a:ext cx="3478529" cy="2016125"/>
            </a:xfrm>
            <a:custGeom>
              <a:avLst/>
              <a:gdLst/>
              <a:ahLst/>
              <a:cxnLst/>
              <a:rect l="l" t="t" r="r" b="b"/>
              <a:pathLst>
                <a:path w="3478529" h="2016125">
                  <a:moveTo>
                    <a:pt x="0" y="2015680"/>
                  </a:moveTo>
                  <a:lnTo>
                    <a:pt x="3478034" y="2015680"/>
                  </a:lnTo>
                  <a:lnTo>
                    <a:pt x="3478034" y="0"/>
                  </a:lnTo>
                  <a:lnTo>
                    <a:pt x="0" y="0"/>
                  </a:lnTo>
                  <a:lnTo>
                    <a:pt x="0" y="2015680"/>
                  </a:lnTo>
                  <a:close/>
                </a:path>
              </a:pathLst>
            </a:custGeom>
            <a:ln w="23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06600" y="1731022"/>
            <a:ext cx="7680325" cy="50038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233045">
              <a:lnSpc>
                <a:spcPts val="2810"/>
              </a:lnSpc>
              <a:spcBef>
                <a:spcPts val="450"/>
              </a:spcBef>
            </a:pPr>
            <a:r>
              <a:rPr sz="2600" spc="105" dirty="0">
                <a:latin typeface="Trebuchet MS"/>
                <a:cs typeface="Trebuchet MS"/>
              </a:rPr>
              <a:t>Han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blev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grundlöst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anklagad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0" dirty="0">
                <a:latin typeface="Trebuchet MS"/>
                <a:cs typeface="Trebuchet MS"/>
              </a:rPr>
              <a:t>för</a:t>
            </a:r>
            <a:r>
              <a:rPr sz="2600" spc="-20" dirty="0">
                <a:latin typeface="Trebuchet MS"/>
                <a:cs typeface="Trebuchet MS"/>
              </a:rPr>
              <a:t> medhjälp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i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ett </a:t>
            </a:r>
            <a:r>
              <a:rPr sz="2600" spc="-9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attentat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55" dirty="0">
                <a:latin typeface="Trebuchet MS"/>
                <a:cs typeface="Trebuchet MS"/>
              </a:rPr>
              <a:t>mot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55" dirty="0">
                <a:latin typeface="Trebuchet MS"/>
                <a:cs typeface="Trebuchet MS"/>
              </a:rPr>
              <a:t>Shahens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liv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som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några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av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70" dirty="0">
                <a:latin typeface="Trebuchet MS"/>
                <a:cs typeface="Trebuchet MS"/>
              </a:rPr>
              <a:t>Bábs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efter-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följare,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45" dirty="0">
                <a:latin typeface="Trebuchet MS"/>
                <a:cs typeface="Trebuchet MS"/>
              </a:rPr>
              <a:t>utom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35" dirty="0">
                <a:latin typeface="Trebuchet MS"/>
                <a:cs typeface="Trebuchet MS"/>
              </a:rPr>
              <a:t>sig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av </a:t>
            </a:r>
            <a:r>
              <a:rPr sz="2600" spc="-70" dirty="0">
                <a:latin typeface="Trebuchet MS"/>
                <a:cs typeface="Trebuchet MS"/>
              </a:rPr>
              <a:t>förtvivlan,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var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ansvariga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40" dirty="0">
                <a:latin typeface="Trebuchet MS"/>
                <a:cs typeface="Trebuchet MS"/>
              </a:rPr>
              <a:t>för.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ts val="2810"/>
              </a:lnSpc>
              <a:spcBef>
                <a:spcPts val="380"/>
              </a:spcBef>
            </a:pPr>
            <a:r>
              <a:rPr sz="2600" spc="-40" dirty="0">
                <a:latin typeface="Trebuchet MS"/>
                <a:cs typeface="Trebuchet MS"/>
              </a:rPr>
              <a:t>Fängelset,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”Det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svarta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hålet”,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25" dirty="0">
                <a:latin typeface="Trebuchet MS"/>
                <a:cs typeface="Trebuchet MS"/>
              </a:rPr>
              <a:t>hade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varit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10" dirty="0">
                <a:latin typeface="Trebuchet MS"/>
                <a:cs typeface="Trebuchet MS"/>
              </a:rPr>
              <a:t>en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under- 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jordisk </a:t>
            </a:r>
            <a:r>
              <a:rPr sz="2600" spc="-30" dirty="0">
                <a:latin typeface="Trebuchet MS"/>
                <a:cs typeface="Trebuchet MS"/>
              </a:rPr>
              <a:t>vattenreservoar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30" dirty="0">
                <a:latin typeface="Trebuchet MS"/>
                <a:cs typeface="Trebuchet MS"/>
              </a:rPr>
              <a:t>saknade </a:t>
            </a:r>
            <a:r>
              <a:rPr sz="2600" spc="-15" dirty="0">
                <a:latin typeface="Trebuchet MS"/>
                <a:cs typeface="Trebuchet MS"/>
              </a:rPr>
              <a:t>fönster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70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sanitära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anordningar.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beskriver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det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själv:</a:t>
            </a:r>
            <a:endParaRPr sz="2600">
              <a:latin typeface="Trebuchet MS"/>
              <a:cs typeface="Trebuchet MS"/>
            </a:endParaRPr>
          </a:p>
          <a:p>
            <a:pPr marL="41910" marR="3000375">
              <a:lnSpc>
                <a:spcPts val="2810"/>
              </a:lnSpc>
              <a:spcBef>
                <a:spcPts val="2005"/>
              </a:spcBef>
            </a:pPr>
            <a:r>
              <a:rPr sz="2600" spc="-30" dirty="0">
                <a:solidFill>
                  <a:srgbClr val="A01000"/>
                </a:solidFill>
                <a:latin typeface="Trebuchet MS"/>
                <a:cs typeface="Trebuchet MS"/>
              </a:rPr>
              <a:t>”Fängelsehålan </a:t>
            </a:r>
            <a:r>
              <a:rPr sz="2600" spc="-50" dirty="0">
                <a:solidFill>
                  <a:srgbClr val="A01000"/>
                </a:solidFill>
                <a:latin typeface="Trebuchet MS"/>
                <a:cs typeface="Trebuchet MS"/>
              </a:rPr>
              <a:t>var</a:t>
            </a:r>
            <a:r>
              <a:rPr sz="2600" spc="680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A01000"/>
                </a:solidFill>
                <a:latin typeface="Trebuchet MS"/>
                <a:cs typeface="Trebuchet MS"/>
              </a:rPr>
              <a:t>höljd</a:t>
            </a:r>
            <a:r>
              <a:rPr sz="2600" spc="68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A01000"/>
                </a:solidFill>
                <a:latin typeface="Trebuchet MS"/>
                <a:cs typeface="Trebuchet MS"/>
              </a:rPr>
              <a:t>i </a:t>
            </a:r>
            <a:r>
              <a:rPr sz="2600" spc="-114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A01000"/>
                </a:solidFill>
                <a:latin typeface="Trebuchet MS"/>
                <a:cs typeface="Trebuchet MS"/>
              </a:rPr>
              <a:t>djupt </a:t>
            </a:r>
            <a:r>
              <a:rPr sz="2600" dirty="0">
                <a:solidFill>
                  <a:srgbClr val="A01000"/>
                </a:solidFill>
                <a:latin typeface="Trebuchet MS"/>
                <a:cs typeface="Trebuchet MS"/>
              </a:rPr>
              <a:t>mörker </a:t>
            </a:r>
            <a:r>
              <a:rPr sz="2600" spc="65" dirty="0">
                <a:solidFill>
                  <a:srgbClr val="A01000"/>
                </a:solidFill>
                <a:latin typeface="Trebuchet MS"/>
                <a:cs typeface="Trebuchet MS"/>
              </a:rPr>
              <a:t>och </a:t>
            </a:r>
            <a:r>
              <a:rPr sz="2600" spc="-40" dirty="0">
                <a:solidFill>
                  <a:srgbClr val="A01000"/>
                </a:solidFill>
                <a:latin typeface="Trebuchet MS"/>
                <a:cs typeface="Trebuchet MS"/>
              </a:rPr>
              <a:t>Våra </a:t>
            </a:r>
            <a:r>
              <a:rPr sz="2600" spc="75" dirty="0">
                <a:solidFill>
                  <a:srgbClr val="A01000"/>
                </a:solidFill>
                <a:latin typeface="Trebuchet MS"/>
                <a:cs typeface="Trebuchet MS"/>
              </a:rPr>
              <a:t>med- </a:t>
            </a:r>
            <a:r>
              <a:rPr sz="2600" spc="80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A01000"/>
                </a:solidFill>
                <a:latin typeface="Trebuchet MS"/>
                <a:cs typeface="Trebuchet MS"/>
              </a:rPr>
              <a:t>f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å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n</a:t>
            </a:r>
            <a:r>
              <a:rPr sz="2600" spc="80" dirty="0">
                <a:solidFill>
                  <a:srgbClr val="A01000"/>
                </a:solidFill>
                <a:latin typeface="Trebuchet MS"/>
                <a:cs typeface="Trebuchet MS"/>
              </a:rPr>
              <a:t>g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A01000"/>
                </a:solidFill>
                <a:latin typeface="Trebuchet MS"/>
                <a:cs typeface="Trebuchet MS"/>
              </a:rPr>
              <a:t>r</a:t>
            </a:r>
            <a:r>
              <a:rPr sz="2600" spc="150" dirty="0">
                <a:solidFill>
                  <a:srgbClr val="A01000"/>
                </a:solidFill>
                <a:latin typeface="Trebuchet MS"/>
                <a:cs typeface="Trebuchet MS"/>
              </a:rPr>
              <a:t>s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a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A01000"/>
                </a:solidFill>
                <a:latin typeface="Trebuchet MS"/>
                <a:cs typeface="Trebuchet MS"/>
              </a:rPr>
              <a:t>t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a</a:t>
            </a:r>
            <a:r>
              <a:rPr sz="2600" spc="-170" dirty="0">
                <a:solidFill>
                  <a:srgbClr val="A01000"/>
                </a:solidFill>
                <a:latin typeface="Trebuchet MS"/>
                <a:cs typeface="Trebuchet MS"/>
              </a:rPr>
              <a:t>l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90" dirty="0">
                <a:solidFill>
                  <a:srgbClr val="A01000"/>
                </a:solidFill>
                <a:latin typeface="Trebuchet MS"/>
                <a:cs typeface="Trebuchet MS"/>
              </a:rPr>
              <a:t>...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A01000"/>
                </a:solidFill>
                <a:latin typeface="Trebuchet MS"/>
                <a:cs typeface="Trebuchet MS"/>
              </a:rPr>
              <a:t>t</a:t>
            </a:r>
            <a:r>
              <a:rPr sz="2600" spc="-365" dirty="0">
                <a:solidFill>
                  <a:srgbClr val="A01000"/>
                </a:solidFill>
                <a:latin typeface="Trebuchet MS"/>
                <a:cs typeface="Trebuchet MS"/>
              </a:rPr>
              <a:t>j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u</a:t>
            </a:r>
            <a:r>
              <a:rPr sz="2600" spc="-20" dirty="0">
                <a:solidFill>
                  <a:srgbClr val="A01000"/>
                </a:solidFill>
                <a:latin typeface="Trebuchet MS"/>
                <a:cs typeface="Trebuchet MS"/>
              </a:rPr>
              <a:t>v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a</a:t>
            </a:r>
            <a:r>
              <a:rPr sz="2600" spc="-390" dirty="0">
                <a:solidFill>
                  <a:srgbClr val="A01000"/>
                </a:solidFill>
                <a:latin typeface="Trebuchet MS"/>
                <a:cs typeface="Trebuchet MS"/>
              </a:rPr>
              <a:t>r</a:t>
            </a:r>
            <a:r>
              <a:rPr sz="2600" spc="-190" dirty="0">
                <a:solidFill>
                  <a:srgbClr val="A01000"/>
                </a:solidFill>
                <a:latin typeface="Trebuchet MS"/>
                <a:cs typeface="Trebuchet MS"/>
              </a:rPr>
              <a:t>,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150" dirty="0">
                <a:solidFill>
                  <a:srgbClr val="A01000"/>
                </a:solidFill>
                <a:latin typeface="Trebuchet MS"/>
                <a:cs typeface="Trebuchet MS"/>
              </a:rPr>
              <a:t>mö</a:t>
            </a:r>
            <a:r>
              <a:rPr sz="2600" spc="-125" dirty="0">
                <a:solidFill>
                  <a:srgbClr val="A01000"/>
                </a:solidFill>
                <a:latin typeface="Trebuchet MS"/>
                <a:cs typeface="Trebuchet MS"/>
              </a:rPr>
              <a:t>r</a:t>
            </a:r>
            <a:r>
              <a:rPr sz="2600" spc="100" dirty="0">
                <a:solidFill>
                  <a:srgbClr val="A01000"/>
                </a:solidFill>
                <a:latin typeface="Trebuchet MS"/>
                <a:cs typeface="Trebuchet MS"/>
              </a:rPr>
              <a:t>d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A01000"/>
                </a:solidFill>
                <a:latin typeface="Trebuchet MS"/>
                <a:cs typeface="Trebuchet MS"/>
              </a:rPr>
              <a:t>r</a:t>
            </a:r>
            <a:r>
              <a:rPr sz="2600" spc="-5" dirty="0">
                <a:solidFill>
                  <a:srgbClr val="A01000"/>
                </a:solidFill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  <a:p>
            <a:pPr marL="41910">
              <a:lnSpc>
                <a:spcPts val="2600"/>
              </a:lnSpc>
            </a:pPr>
            <a:r>
              <a:rPr sz="2600" spc="150" dirty="0">
                <a:solidFill>
                  <a:srgbClr val="A01000"/>
                </a:solidFill>
                <a:latin typeface="Trebuchet MS"/>
                <a:cs typeface="Trebuchet MS"/>
              </a:rPr>
              <a:t>o</a:t>
            </a:r>
            <a:r>
              <a:rPr sz="2600" spc="20" dirty="0">
                <a:solidFill>
                  <a:srgbClr val="A01000"/>
                </a:solidFill>
                <a:latin typeface="Trebuchet MS"/>
                <a:cs typeface="Trebuchet MS"/>
              </a:rPr>
              <a:t>c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h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150" dirty="0">
                <a:solidFill>
                  <a:srgbClr val="A01000"/>
                </a:solidFill>
                <a:latin typeface="Trebuchet MS"/>
                <a:cs typeface="Trebuchet MS"/>
              </a:rPr>
              <a:t>s</a:t>
            </a:r>
            <a:r>
              <a:rPr sz="2600" spc="-145" dirty="0">
                <a:solidFill>
                  <a:srgbClr val="A01000"/>
                </a:solidFill>
                <a:latin typeface="Trebuchet MS"/>
                <a:cs typeface="Trebuchet MS"/>
              </a:rPr>
              <a:t>t</a:t>
            </a:r>
            <a:r>
              <a:rPr sz="2600" spc="-125" dirty="0">
                <a:solidFill>
                  <a:srgbClr val="A01000"/>
                </a:solidFill>
                <a:latin typeface="Trebuchet MS"/>
                <a:cs typeface="Trebuchet MS"/>
              </a:rPr>
              <a:t>r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å</a:t>
            </a:r>
            <a:r>
              <a:rPr sz="2600" spc="-145" dirty="0">
                <a:solidFill>
                  <a:srgbClr val="A01000"/>
                </a:solidFill>
                <a:latin typeface="Trebuchet MS"/>
                <a:cs typeface="Trebuchet MS"/>
              </a:rPr>
              <a:t>t</a:t>
            </a:r>
            <a:r>
              <a:rPr sz="2600" spc="-125" dirty="0">
                <a:solidFill>
                  <a:srgbClr val="A01000"/>
                </a:solidFill>
                <a:latin typeface="Trebuchet MS"/>
                <a:cs typeface="Trebuchet MS"/>
              </a:rPr>
              <a:t>r</a:t>
            </a:r>
            <a:r>
              <a:rPr sz="2600" spc="150" dirty="0">
                <a:solidFill>
                  <a:srgbClr val="A01000"/>
                </a:solidFill>
                <a:latin typeface="Trebuchet MS"/>
                <a:cs typeface="Trebuchet MS"/>
              </a:rPr>
              <a:t>ö</a:t>
            </a:r>
            <a:r>
              <a:rPr sz="2600" spc="-20" dirty="0">
                <a:solidFill>
                  <a:srgbClr val="A01000"/>
                </a:solidFill>
                <a:latin typeface="Trebuchet MS"/>
                <a:cs typeface="Trebuchet MS"/>
              </a:rPr>
              <a:t>v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A01000"/>
                </a:solidFill>
                <a:latin typeface="Trebuchet MS"/>
                <a:cs typeface="Trebuchet MS"/>
              </a:rPr>
              <a:t>r</a:t>
            </a: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e</a:t>
            </a:r>
            <a:r>
              <a:rPr sz="2600" spc="-190" dirty="0">
                <a:solidFill>
                  <a:srgbClr val="A01000"/>
                </a:solidFill>
                <a:latin typeface="Trebuchet MS"/>
                <a:cs typeface="Trebuchet MS"/>
              </a:rPr>
              <a:t>.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90" dirty="0">
                <a:solidFill>
                  <a:srgbClr val="A01000"/>
                </a:solidFill>
                <a:latin typeface="Trebuchet MS"/>
                <a:cs typeface="Trebuchet MS"/>
              </a:rPr>
              <a:t>...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60" dirty="0">
                <a:solidFill>
                  <a:srgbClr val="A01000"/>
                </a:solidFill>
                <a:latin typeface="Trebuchet MS"/>
                <a:cs typeface="Trebuchet MS"/>
              </a:rPr>
              <a:t>I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n</a:t>
            </a:r>
            <a:r>
              <a:rPr sz="2600" spc="80" dirty="0">
                <a:solidFill>
                  <a:srgbClr val="A01000"/>
                </a:solidFill>
                <a:latin typeface="Trebuchet MS"/>
                <a:cs typeface="Trebuchet MS"/>
              </a:rPr>
              <a:t>g</a:t>
            </a: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e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n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110" dirty="0">
                <a:solidFill>
                  <a:srgbClr val="A01000"/>
                </a:solidFill>
                <a:latin typeface="Trebuchet MS"/>
                <a:cs typeface="Trebuchet MS"/>
              </a:rPr>
              <a:t>p</a:t>
            </a: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e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nn</a:t>
            </a: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a</a:t>
            </a:r>
            <a:endParaRPr sz="2600">
              <a:latin typeface="Trebuchet MS"/>
              <a:cs typeface="Trebuchet MS"/>
            </a:endParaRPr>
          </a:p>
          <a:p>
            <a:pPr marL="41910" marR="3205480" algn="just">
              <a:lnSpc>
                <a:spcPts val="2810"/>
              </a:lnSpc>
              <a:spcBef>
                <a:spcPts val="195"/>
              </a:spcBef>
            </a:pP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kan</a:t>
            </a:r>
            <a:r>
              <a:rPr sz="2600" spc="-2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40" dirty="0">
                <a:solidFill>
                  <a:srgbClr val="A01000"/>
                </a:solidFill>
                <a:latin typeface="Trebuchet MS"/>
                <a:cs typeface="Trebuchet MS"/>
              </a:rPr>
              <a:t>ge</a:t>
            </a:r>
            <a:r>
              <a:rPr sz="2600" spc="-2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10" dirty="0">
                <a:solidFill>
                  <a:srgbClr val="A01000"/>
                </a:solidFill>
                <a:latin typeface="Trebuchet MS"/>
                <a:cs typeface="Trebuchet MS"/>
              </a:rPr>
              <a:t>en</a:t>
            </a:r>
            <a:r>
              <a:rPr sz="2600" spc="-20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A01000"/>
                </a:solidFill>
                <a:latin typeface="Trebuchet MS"/>
                <a:cs typeface="Trebuchet MS"/>
              </a:rPr>
              <a:t>bild</a:t>
            </a:r>
            <a:r>
              <a:rPr sz="2600" spc="-2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av</a:t>
            </a:r>
            <a:r>
              <a:rPr sz="2600" spc="-20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denna</a:t>
            </a:r>
            <a:r>
              <a:rPr sz="2600" spc="-2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A01000"/>
                </a:solidFill>
                <a:latin typeface="Trebuchet MS"/>
                <a:cs typeface="Trebuchet MS"/>
              </a:rPr>
              <a:t>plats, </a:t>
            </a:r>
            <a:r>
              <a:rPr sz="2600" spc="-770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e</a:t>
            </a:r>
            <a:r>
              <a:rPr sz="2600" spc="-360" dirty="0">
                <a:solidFill>
                  <a:srgbClr val="A01000"/>
                </a:solidFill>
                <a:latin typeface="Trebuchet MS"/>
                <a:cs typeface="Trebuchet MS"/>
              </a:rPr>
              <a:t>j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h</a:t>
            </a: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e</a:t>
            </a:r>
            <a:r>
              <a:rPr sz="2600" spc="-175" dirty="0">
                <a:solidFill>
                  <a:srgbClr val="A01000"/>
                </a:solidFill>
                <a:latin typeface="Trebuchet MS"/>
                <a:cs typeface="Trebuchet MS"/>
              </a:rPr>
              <a:t>ll</a:t>
            </a: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e</a:t>
            </a:r>
            <a:r>
              <a:rPr sz="2600" spc="-125" dirty="0">
                <a:solidFill>
                  <a:srgbClr val="A01000"/>
                </a:solidFill>
                <a:latin typeface="Trebuchet MS"/>
                <a:cs typeface="Trebuchet MS"/>
              </a:rPr>
              <a:t>r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n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å</a:t>
            </a:r>
            <a:r>
              <a:rPr sz="2600" spc="80" dirty="0">
                <a:solidFill>
                  <a:srgbClr val="A01000"/>
                </a:solidFill>
                <a:latin typeface="Trebuchet MS"/>
                <a:cs typeface="Trebuchet MS"/>
              </a:rPr>
              <a:t>g</a:t>
            </a:r>
            <a:r>
              <a:rPr sz="2600" spc="150" dirty="0">
                <a:solidFill>
                  <a:srgbClr val="A01000"/>
                </a:solidFill>
                <a:latin typeface="Trebuchet MS"/>
                <a:cs typeface="Trebuchet MS"/>
              </a:rPr>
              <a:t>o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n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A01000"/>
                </a:solidFill>
                <a:latin typeface="Trebuchet MS"/>
                <a:cs typeface="Trebuchet MS"/>
              </a:rPr>
              <a:t>t</a:t>
            </a:r>
            <a:r>
              <a:rPr sz="2600" spc="30" dirty="0">
                <a:solidFill>
                  <a:srgbClr val="A01000"/>
                </a:solidFill>
                <a:latin typeface="Trebuchet MS"/>
                <a:cs typeface="Trebuchet MS"/>
              </a:rPr>
              <a:t>un</a:t>
            </a:r>
            <a:r>
              <a:rPr sz="2600" spc="80" dirty="0">
                <a:solidFill>
                  <a:srgbClr val="A01000"/>
                </a:solidFill>
                <a:latin typeface="Trebuchet MS"/>
                <a:cs typeface="Trebuchet MS"/>
              </a:rPr>
              <a:t>g</a:t>
            </a: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a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A01000"/>
                </a:solidFill>
                <a:latin typeface="Trebuchet MS"/>
                <a:cs typeface="Trebuchet MS"/>
              </a:rPr>
              <a:t>be</a:t>
            </a:r>
            <a:r>
              <a:rPr sz="2600" spc="150" dirty="0">
                <a:solidFill>
                  <a:srgbClr val="A01000"/>
                </a:solidFill>
                <a:latin typeface="Trebuchet MS"/>
                <a:cs typeface="Trebuchet MS"/>
              </a:rPr>
              <a:t>s</a:t>
            </a:r>
            <a:r>
              <a:rPr sz="2600" spc="-45" dirty="0">
                <a:solidFill>
                  <a:srgbClr val="A01000"/>
                </a:solidFill>
                <a:latin typeface="Trebuchet MS"/>
                <a:cs typeface="Trebuchet MS"/>
              </a:rPr>
              <a:t>k</a:t>
            </a:r>
            <a:r>
              <a:rPr sz="2600" spc="-125" dirty="0">
                <a:solidFill>
                  <a:srgbClr val="A01000"/>
                </a:solidFill>
                <a:latin typeface="Trebuchet MS"/>
                <a:cs typeface="Trebuchet MS"/>
              </a:rPr>
              <a:t>ri</a:t>
            </a:r>
            <a:r>
              <a:rPr sz="2600" spc="-20" dirty="0">
                <a:solidFill>
                  <a:srgbClr val="A01000"/>
                </a:solidFill>
                <a:latin typeface="Trebuchet MS"/>
                <a:cs typeface="Trebuchet MS"/>
              </a:rPr>
              <a:t>v</a:t>
            </a:r>
            <a:r>
              <a:rPr sz="2600" spc="-5" dirty="0">
                <a:solidFill>
                  <a:srgbClr val="A01000"/>
                </a:solidFill>
                <a:latin typeface="Trebuchet MS"/>
                <a:cs typeface="Trebuchet MS"/>
              </a:rPr>
              <a:t>a  </a:t>
            </a:r>
            <a:r>
              <a:rPr sz="2600" spc="95" dirty="0">
                <a:solidFill>
                  <a:srgbClr val="A01000"/>
                </a:solidFill>
                <a:latin typeface="Trebuchet MS"/>
                <a:cs typeface="Trebuchet MS"/>
              </a:rPr>
              <a:t>dess</a:t>
            </a:r>
            <a:r>
              <a:rPr sz="2600" spc="-20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55" dirty="0">
                <a:solidFill>
                  <a:srgbClr val="A01000"/>
                </a:solidFill>
                <a:latin typeface="Trebuchet MS"/>
                <a:cs typeface="Trebuchet MS"/>
              </a:rPr>
              <a:t>vämjeliga</a:t>
            </a:r>
            <a:r>
              <a:rPr sz="2600" spc="-15" dirty="0">
                <a:solidFill>
                  <a:srgbClr val="A0100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A01000"/>
                </a:solidFill>
                <a:latin typeface="Trebuchet MS"/>
                <a:cs typeface="Trebuchet MS"/>
              </a:rPr>
              <a:t>lukt.”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765" y="266268"/>
            <a:ext cx="26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rebuchet MS"/>
                <a:cs typeface="Trebuchet MS"/>
              </a:rPr>
              <a:t>6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8088" y="1183957"/>
            <a:ext cx="6489700" cy="15925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algn="just">
              <a:lnSpc>
                <a:spcPts val="2810"/>
              </a:lnSpc>
              <a:spcBef>
                <a:spcPts val="450"/>
              </a:spcBef>
            </a:pPr>
            <a:r>
              <a:rPr spc="200" dirty="0"/>
              <a:t>Men</a:t>
            </a:r>
            <a:r>
              <a:rPr spc="-20" dirty="0"/>
              <a:t> </a:t>
            </a:r>
            <a:r>
              <a:rPr spc="-15" dirty="0"/>
              <a:t>det </a:t>
            </a:r>
            <a:r>
              <a:rPr spc="-50" dirty="0"/>
              <a:t>var</a:t>
            </a:r>
            <a:r>
              <a:rPr spc="-15" dirty="0"/>
              <a:t> </a:t>
            </a:r>
            <a:r>
              <a:rPr spc="-125" dirty="0"/>
              <a:t>där,</a:t>
            </a:r>
            <a:r>
              <a:rPr spc="-20" dirty="0"/>
              <a:t> </a:t>
            </a:r>
            <a:r>
              <a:rPr spc="5" dirty="0"/>
              <a:t>under</a:t>
            </a:r>
            <a:r>
              <a:rPr spc="-15" dirty="0"/>
              <a:t> </a:t>
            </a:r>
            <a:r>
              <a:rPr spc="75" dirty="0"/>
              <a:t>dessa</a:t>
            </a:r>
            <a:r>
              <a:rPr spc="-15" dirty="0"/>
              <a:t> </a:t>
            </a:r>
            <a:r>
              <a:rPr spc="-25" dirty="0"/>
              <a:t>fruktansvärda </a:t>
            </a:r>
            <a:r>
              <a:rPr spc="-775" dirty="0"/>
              <a:t> </a:t>
            </a:r>
            <a:r>
              <a:rPr spc="-40" dirty="0"/>
              <a:t>förhållanden, </a:t>
            </a:r>
            <a:r>
              <a:rPr spc="150" dirty="0"/>
              <a:t>som </a:t>
            </a:r>
            <a:r>
              <a:rPr spc="-55" dirty="0"/>
              <a:t>Bahá’u’lláh </a:t>
            </a:r>
            <a:r>
              <a:rPr spc="-75" dirty="0"/>
              <a:t>fick </a:t>
            </a:r>
            <a:r>
              <a:rPr spc="20" dirty="0"/>
              <a:t>sin </a:t>
            </a:r>
            <a:r>
              <a:rPr spc="-20" dirty="0"/>
              <a:t>första </a:t>
            </a:r>
            <a:r>
              <a:rPr spc="-775" dirty="0"/>
              <a:t> </a:t>
            </a:r>
            <a:r>
              <a:rPr spc="30" dirty="0"/>
              <a:t>gudomliga</a:t>
            </a:r>
            <a:r>
              <a:rPr spc="-20" dirty="0"/>
              <a:t> </a:t>
            </a:r>
            <a:r>
              <a:rPr spc="5" dirty="0"/>
              <a:t>uppenbarelse</a:t>
            </a:r>
            <a:r>
              <a:rPr spc="-15" dirty="0"/>
              <a:t> </a:t>
            </a:r>
            <a:r>
              <a:rPr spc="150" dirty="0"/>
              <a:t>om</a:t>
            </a:r>
            <a:r>
              <a:rPr spc="-15" dirty="0"/>
              <a:t> </a:t>
            </a:r>
            <a:r>
              <a:rPr spc="25" dirty="0"/>
              <a:t>Sin</a:t>
            </a:r>
            <a:r>
              <a:rPr spc="-15" dirty="0"/>
              <a:t> </a:t>
            </a:r>
            <a:r>
              <a:rPr spc="-70" dirty="0"/>
              <a:t>kallelse.</a:t>
            </a:r>
          </a:p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spc="105" dirty="0"/>
              <a:t>Han</a:t>
            </a:r>
            <a:r>
              <a:rPr spc="-15" dirty="0"/>
              <a:t> </a:t>
            </a:r>
            <a:r>
              <a:rPr spc="-35" dirty="0"/>
              <a:t>har</a:t>
            </a:r>
            <a:r>
              <a:rPr spc="-15" dirty="0"/>
              <a:t> </a:t>
            </a:r>
            <a:r>
              <a:rPr spc="-85" dirty="0"/>
              <a:t>själv</a:t>
            </a:r>
            <a:r>
              <a:rPr spc="-10" dirty="0"/>
              <a:t> </a:t>
            </a:r>
            <a:r>
              <a:rPr spc="-50" dirty="0"/>
              <a:t>beskrivit</a:t>
            </a:r>
            <a:r>
              <a:rPr spc="-15" dirty="0"/>
              <a:t> </a:t>
            </a:r>
            <a:r>
              <a:rPr spc="40" dirty="0"/>
              <a:t>den</a:t>
            </a:r>
            <a:r>
              <a:rPr spc="-10" dirty="0"/>
              <a:t> </a:t>
            </a:r>
            <a:r>
              <a:rPr spc="50" dirty="0"/>
              <a:t>på</a:t>
            </a:r>
            <a:r>
              <a:rPr spc="-15" dirty="0"/>
              <a:t> </a:t>
            </a:r>
            <a:r>
              <a:rPr spc="-55" dirty="0"/>
              <a:t>följande</a:t>
            </a:r>
            <a:r>
              <a:rPr spc="-10" dirty="0"/>
              <a:t> </a:t>
            </a:r>
            <a:r>
              <a:rPr spc="-60" dirty="0"/>
              <a:t>sätt:</a:t>
            </a: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0964" y="2735913"/>
            <a:ext cx="8265394" cy="41700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0762" y="261642"/>
            <a:ext cx="3254968" cy="5367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765" y="266268"/>
            <a:ext cx="26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rebuchet MS"/>
                <a:cs typeface="Trebuchet MS"/>
              </a:rPr>
              <a:t>7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5058" y="998854"/>
            <a:ext cx="7505065" cy="11347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pc="-150" dirty="0"/>
              <a:t>Varje</a:t>
            </a:r>
            <a:r>
              <a:rPr spc="-20" dirty="0"/>
              <a:t> </a:t>
            </a:r>
            <a:r>
              <a:rPr spc="55" dirty="0"/>
              <a:t>dag</a:t>
            </a:r>
            <a:r>
              <a:rPr spc="-15" dirty="0"/>
              <a:t> </a:t>
            </a:r>
            <a:r>
              <a:rPr spc="-25" dirty="0"/>
              <a:t>kallades</a:t>
            </a:r>
            <a:r>
              <a:rPr spc="-15" dirty="0"/>
              <a:t> </a:t>
            </a:r>
            <a:r>
              <a:rPr spc="10" dirty="0"/>
              <a:t>en</a:t>
            </a:r>
            <a:r>
              <a:rPr spc="-20" dirty="0"/>
              <a:t> </a:t>
            </a:r>
            <a:r>
              <a:rPr spc="-15" dirty="0"/>
              <a:t>av </a:t>
            </a:r>
            <a:r>
              <a:rPr spc="45" dirty="0"/>
              <a:t>de</a:t>
            </a:r>
            <a:r>
              <a:rPr spc="-15" dirty="0"/>
              <a:t> </a:t>
            </a:r>
            <a:r>
              <a:rPr spc="-90" dirty="0"/>
              <a:t>efterföljare</a:t>
            </a:r>
            <a:r>
              <a:rPr spc="-20" dirty="0"/>
              <a:t> </a:t>
            </a:r>
            <a:r>
              <a:rPr spc="-15" dirty="0"/>
              <a:t>av Báb, </a:t>
            </a:r>
            <a:r>
              <a:rPr spc="-10" dirty="0"/>
              <a:t> </a:t>
            </a:r>
            <a:r>
              <a:rPr spc="150" dirty="0"/>
              <a:t>som</a:t>
            </a:r>
            <a:r>
              <a:rPr spc="-20" dirty="0"/>
              <a:t> </a:t>
            </a:r>
            <a:r>
              <a:rPr spc="55" dirty="0"/>
              <a:t>också</a:t>
            </a:r>
            <a:r>
              <a:rPr spc="-15" dirty="0"/>
              <a:t> </a:t>
            </a:r>
            <a:r>
              <a:rPr spc="-50" dirty="0"/>
              <a:t>var</a:t>
            </a:r>
            <a:r>
              <a:rPr spc="-15" dirty="0"/>
              <a:t> </a:t>
            </a:r>
            <a:r>
              <a:rPr dirty="0"/>
              <a:t>fängslade</a:t>
            </a:r>
            <a:r>
              <a:rPr spc="-15" dirty="0"/>
              <a:t> </a:t>
            </a:r>
            <a:r>
              <a:rPr spc="-120" dirty="0"/>
              <a:t>i</a:t>
            </a:r>
            <a:r>
              <a:rPr spc="-15" dirty="0"/>
              <a:t> </a:t>
            </a:r>
            <a:r>
              <a:rPr spc="40" dirty="0"/>
              <a:t>Det</a:t>
            </a:r>
            <a:r>
              <a:rPr spc="-15" dirty="0"/>
              <a:t> </a:t>
            </a:r>
            <a:r>
              <a:rPr spc="-25" dirty="0"/>
              <a:t>svarta</a:t>
            </a:r>
            <a:r>
              <a:rPr spc="-15" dirty="0"/>
              <a:t> </a:t>
            </a:r>
            <a:r>
              <a:rPr spc="-85" dirty="0"/>
              <a:t>hålet,</a:t>
            </a:r>
            <a:r>
              <a:rPr spc="-15" dirty="0"/>
              <a:t> </a:t>
            </a:r>
            <a:r>
              <a:rPr spc="85" dirty="0"/>
              <a:t>upp</a:t>
            </a:r>
            <a:r>
              <a:rPr spc="-15" dirty="0"/>
              <a:t> </a:t>
            </a:r>
            <a:r>
              <a:rPr spc="-155" dirty="0"/>
              <a:t>till </a:t>
            </a:r>
            <a:r>
              <a:rPr spc="-770" dirty="0"/>
              <a:t> </a:t>
            </a:r>
            <a:r>
              <a:rPr spc="-20" dirty="0"/>
              <a:t>avrättningsplatsen</a:t>
            </a:r>
            <a:r>
              <a:rPr spc="-15" dirty="0"/>
              <a:t> </a:t>
            </a:r>
            <a:r>
              <a:rPr spc="-40" dirty="0"/>
              <a:t>för</a:t>
            </a:r>
            <a:r>
              <a:rPr spc="-15" dirty="0"/>
              <a:t> </a:t>
            </a:r>
            <a:r>
              <a:rPr spc="-100" dirty="0"/>
              <a:t>att</a:t>
            </a:r>
            <a:r>
              <a:rPr spc="-15" dirty="0"/>
              <a:t> </a:t>
            </a:r>
            <a:r>
              <a:rPr spc="95" dirty="0"/>
              <a:t>dödas</a:t>
            </a:r>
            <a:r>
              <a:rPr spc="-10" dirty="0"/>
              <a:t> </a:t>
            </a:r>
            <a:r>
              <a:rPr spc="-40" dirty="0"/>
              <a:t>för</a:t>
            </a:r>
            <a:r>
              <a:rPr spc="-15" dirty="0"/>
              <a:t> </a:t>
            </a:r>
            <a:r>
              <a:rPr spc="20" dirty="0"/>
              <a:t>sin</a:t>
            </a:r>
            <a:r>
              <a:rPr spc="-15" dirty="0"/>
              <a:t> </a:t>
            </a:r>
            <a:r>
              <a:rPr spc="-75" dirty="0"/>
              <a:t>tro.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5058" y="2525826"/>
            <a:ext cx="7239634" cy="14909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z="2600" spc="40" dirty="0">
                <a:latin typeface="Trebuchet MS"/>
                <a:cs typeface="Trebuchet MS"/>
              </a:rPr>
              <a:t>Det </a:t>
            </a:r>
            <a:r>
              <a:rPr sz="2600" spc="-50" dirty="0">
                <a:latin typeface="Trebuchet MS"/>
                <a:cs typeface="Trebuchet MS"/>
              </a:rPr>
              <a:t>var </a:t>
            </a:r>
            <a:r>
              <a:rPr sz="2600" spc="20" dirty="0">
                <a:latin typeface="Trebuchet MS"/>
                <a:cs typeface="Trebuchet MS"/>
              </a:rPr>
              <a:t>meningen </a:t>
            </a:r>
            <a:r>
              <a:rPr sz="2600" spc="-100" dirty="0">
                <a:latin typeface="Trebuchet MS"/>
                <a:cs typeface="Trebuchet MS"/>
              </a:rPr>
              <a:t>att </a:t>
            </a: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55" dirty="0">
                <a:latin typeface="Trebuchet MS"/>
                <a:cs typeface="Trebuchet MS"/>
              </a:rPr>
              <a:t>också </a:t>
            </a:r>
            <a:r>
              <a:rPr sz="2600" spc="-40" dirty="0">
                <a:latin typeface="Trebuchet MS"/>
                <a:cs typeface="Trebuchet MS"/>
              </a:rPr>
              <a:t>skulle 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avrättas, </a:t>
            </a:r>
            <a:r>
              <a:rPr sz="2600" spc="55" dirty="0">
                <a:latin typeface="Trebuchet MS"/>
                <a:cs typeface="Trebuchet MS"/>
              </a:rPr>
              <a:t>men </a:t>
            </a:r>
            <a:r>
              <a:rPr sz="2600" spc="-80" dirty="0">
                <a:latin typeface="Trebuchet MS"/>
                <a:cs typeface="Trebuchet MS"/>
              </a:rPr>
              <a:t>istället </a:t>
            </a:r>
            <a:r>
              <a:rPr sz="2600" spc="-50" dirty="0">
                <a:latin typeface="Trebuchet MS"/>
                <a:cs typeface="Trebuchet MS"/>
              </a:rPr>
              <a:t>blev </a:t>
            </a:r>
            <a:r>
              <a:rPr sz="2600" spc="105" dirty="0">
                <a:latin typeface="Trebuchet MS"/>
                <a:cs typeface="Trebuchet MS"/>
              </a:rPr>
              <a:t>Han </a:t>
            </a:r>
            <a:r>
              <a:rPr sz="2600" spc="5" dirty="0">
                <a:latin typeface="Trebuchet MS"/>
                <a:cs typeface="Trebuchet MS"/>
              </a:rPr>
              <a:t>landsförvisad </a:t>
            </a:r>
            <a:r>
              <a:rPr sz="2600" spc="-155" dirty="0">
                <a:latin typeface="Trebuchet MS"/>
                <a:cs typeface="Trebuchet MS"/>
              </a:rPr>
              <a:t>till </a:t>
            </a:r>
            <a:r>
              <a:rPr sz="2600" spc="-150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Baghdad,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1853,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efter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att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14" dirty="0">
                <a:latin typeface="Trebuchet MS"/>
                <a:cs typeface="Trebuchet MS"/>
              </a:rPr>
              <a:t>Hans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55" dirty="0">
                <a:latin typeface="Trebuchet MS"/>
                <a:cs typeface="Trebuchet MS"/>
              </a:rPr>
              <a:t>hem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skövlats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alla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rikedomar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30" dirty="0">
                <a:latin typeface="Trebuchet MS"/>
                <a:cs typeface="Trebuchet MS"/>
              </a:rPr>
              <a:t>tagits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75" dirty="0">
                <a:latin typeface="Trebuchet MS"/>
                <a:cs typeface="Trebuchet MS"/>
              </a:rPr>
              <a:t>ifrån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100" dirty="0">
                <a:latin typeface="Trebuchet MS"/>
                <a:cs typeface="Trebuchet MS"/>
              </a:rPr>
              <a:t>Honom.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3126" y="3954046"/>
            <a:ext cx="6801364" cy="31893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56866" y="4894960"/>
            <a:ext cx="1211580" cy="42290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latin typeface="Arial"/>
                <a:cs typeface="Arial"/>
              </a:rPr>
              <a:t>Historisk vy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över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Baghdad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4144" y="258684"/>
            <a:ext cx="5092426" cy="5673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765" y="266268"/>
            <a:ext cx="26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rebuchet MS"/>
                <a:cs typeface="Trebuchet MS"/>
              </a:rPr>
              <a:t>8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1443" y="1154734"/>
            <a:ext cx="6956425" cy="184721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pc="60" dirty="0"/>
              <a:t>I </a:t>
            </a:r>
            <a:r>
              <a:rPr spc="50" dirty="0"/>
              <a:t>Baghadad </a:t>
            </a:r>
            <a:r>
              <a:rPr spc="25" dirty="0"/>
              <a:t>samlade </a:t>
            </a:r>
            <a:r>
              <a:rPr spc="-55" dirty="0"/>
              <a:t>Bahá’u’lláh </a:t>
            </a:r>
            <a:r>
              <a:rPr spc="-20" dirty="0"/>
              <a:t>kvarvarande </a:t>
            </a:r>
            <a:r>
              <a:rPr spc="-15" dirty="0"/>
              <a:t> </a:t>
            </a:r>
            <a:r>
              <a:rPr spc="-105" dirty="0"/>
              <a:t>bábíer, </a:t>
            </a:r>
            <a:r>
              <a:rPr spc="150" dirty="0"/>
              <a:t>som </a:t>
            </a:r>
            <a:r>
              <a:rPr spc="-120" dirty="0"/>
              <a:t>i </a:t>
            </a:r>
            <a:r>
              <a:rPr spc="-40" dirty="0"/>
              <a:t>Bahá’u’lláhs </a:t>
            </a:r>
            <a:r>
              <a:rPr spc="45" dirty="0"/>
              <a:t>ord </a:t>
            </a:r>
            <a:r>
              <a:rPr spc="15" dirty="0"/>
              <a:t>kände </a:t>
            </a:r>
            <a:r>
              <a:rPr spc="-5" dirty="0"/>
              <a:t>igen </a:t>
            </a:r>
            <a:r>
              <a:rPr dirty="0"/>
              <a:t> </a:t>
            </a:r>
            <a:r>
              <a:rPr spc="85" dirty="0"/>
              <a:t>samma </a:t>
            </a:r>
            <a:r>
              <a:rPr spc="25" dirty="0"/>
              <a:t>anda </a:t>
            </a:r>
            <a:r>
              <a:rPr spc="150" dirty="0"/>
              <a:t>som </a:t>
            </a:r>
            <a:r>
              <a:rPr spc="-120" dirty="0"/>
              <a:t>i </a:t>
            </a:r>
            <a:r>
              <a:rPr spc="15" dirty="0"/>
              <a:t>Bábs. </a:t>
            </a:r>
            <a:r>
              <a:rPr spc="-90" dirty="0"/>
              <a:t>Efter </a:t>
            </a:r>
            <a:r>
              <a:rPr spc="-100" dirty="0"/>
              <a:t>ett </a:t>
            </a:r>
            <a:r>
              <a:rPr spc="-70" dirty="0"/>
              <a:t>år </a:t>
            </a:r>
            <a:r>
              <a:rPr spc="50" dirty="0"/>
              <a:t>drog </a:t>
            </a:r>
            <a:r>
              <a:rPr spc="105" dirty="0"/>
              <a:t>Han </a:t>
            </a:r>
            <a:r>
              <a:rPr spc="-770" dirty="0"/>
              <a:t> </a:t>
            </a:r>
            <a:r>
              <a:rPr spc="35" dirty="0"/>
              <a:t>sig</a:t>
            </a:r>
            <a:r>
              <a:rPr spc="-20" dirty="0"/>
              <a:t> </a:t>
            </a:r>
            <a:r>
              <a:rPr spc="-85" dirty="0"/>
              <a:t>tillbaka</a:t>
            </a:r>
            <a:r>
              <a:rPr spc="-20" dirty="0"/>
              <a:t> </a:t>
            </a:r>
            <a:r>
              <a:rPr spc="-155" dirty="0"/>
              <a:t>till</a:t>
            </a:r>
            <a:r>
              <a:rPr spc="-20" dirty="0"/>
              <a:t> </a:t>
            </a:r>
            <a:r>
              <a:rPr spc="-5" dirty="0"/>
              <a:t>bergen</a:t>
            </a:r>
            <a:r>
              <a:rPr spc="-15" dirty="0"/>
              <a:t> </a:t>
            </a:r>
            <a:r>
              <a:rPr spc="-120" dirty="0"/>
              <a:t>i</a:t>
            </a:r>
            <a:r>
              <a:rPr spc="-20" dirty="0"/>
              <a:t> Kurdistan </a:t>
            </a:r>
            <a:r>
              <a:rPr spc="-15" dirty="0"/>
              <a:t>där </a:t>
            </a:r>
            <a:r>
              <a:rPr spc="105" dirty="0"/>
              <a:t>Han</a:t>
            </a:r>
            <a:r>
              <a:rPr spc="-20" dirty="0"/>
              <a:t> levde </a:t>
            </a:r>
            <a:r>
              <a:rPr spc="-770" dirty="0"/>
              <a:t> </a:t>
            </a:r>
            <a:r>
              <a:rPr dirty="0"/>
              <a:t> </a:t>
            </a:r>
            <a:r>
              <a:rPr spc="-120" dirty="0"/>
              <a:t>i</a:t>
            </a:r>
            <a:r>
              <a:rPr spc="-15" dirty="0"/>
              <a:t> </a:t>
            </a:r>
            <a:r>
              <a:rPr spc="-25" dirty="0"/>
              <a:t>vildmarken</a:t>
            </a:r>
            <a:r>
              <a:rPr spc="-15" dirty="0"/>
              <a:t> </a:t>
            </a:r>
            <a:r>
              <a:rPr spc="150" dirty="0"/>
              <a:t>som</a:t>
            </a:r>
            <a:r>
              <a:rPr spc="-15" dirty="0"/>
              <a:t> </a:t>
            </a:r>
            <a:r>
              <a:rPr dirty="0"/>
              <a:t>dervish</a:t>
            </a:r>
            <a:r>
              <a:rPr spc="-15" dirty="0"/>
              <a:t> </a:t>
            </a:r>
            <a:r>
              <a:rPr spc="65" dirty="0"/>
              <a:t>och</a:t>
            </a:r>
            <a:r>
              <a:rPr spc="-10" dirty="0"/>
              <a:t> mediterade</a:t>
            </a: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6884" y="3157775"/>
            <a:ext cx="4062641" cy="32603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972221" y="2936443"/>
            <a:ext cx="7595234" cy="362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rebuchet MS"/>
                <a:cs typeface="Trebuchet MS"/>
              </a:rPr>
              <a:t>över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20" dirty="0">
                <a:latin typeface="Trebuchet MS"/>
                <a:cs typeface="Trebuchet MS"/>
              </a:rPr>
              <a:t>sin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30" dirty="0">
                <a:latin typeface="Trebuchet MS"/>
                <a:cs typeface="Trebuchet MS"/>
              </a:rPr>
              <a:t>gudomliga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kallelse.</a:t>
            </a:r>
            <a:endParaRPr sz="2600">
              <a:latin typeface="Trebuchet MS"/>
              <a:cs typeface="Trebuchet MS"/>
            </a:endParaRPr>
          </a:p>
          <a:p>
            <a:pPr marL="12700" marR="3435350">
              <a:lnSpc>
                <a:spcPts val="2810"/>
              </a:lnSpc>
              <a:spcBef>
                <a:spcPts val="2530"/>
              </a:spcBef>
            </a:pPr>
            <a:r>
              <a:rPr sz="2600" spc="-90" dirty="0">
                <a:latin typeface="Trebuchet MS"/>
                <a:cs typeface="Trebuchet MS"/>
              </a:rPr>
              <a:t>Efter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två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70" dirty="0">
                <a:latin typeface="Trebuchet MS"/>
                <a:cs typeface="Trebuchet MS"/>
              </a:rPr>
              <a:t>år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20" dirty="0">
                <a:latin typeface="Trebuchet MS"/>
                <a:cs typeface="Trebuchet MS"/>
              </a:rPr>
              <a:t>återvände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Han </a:t>
            </a:r>
            <a:r>
              <a:rPr sz="2600" spc="110" dirty="0">
                <a:latin typeface="Trebuchet MS"/>
                <a:cs typeface="Trebuchet MS"/>
              </a:rPr>
              <a:t> </a:t>
            </a:r>
            <a:r>
              <a:rPr sz="2600" spc="-155" dirty="0">
                <a:latin typeface="Trebuchet MS"/>
                <a:cs typeface="Trebuchet MS"/>
              </a:rPr>
              <a:t>till </a:t>
            </a:r>
            <a:r>
              <a:rPr sz="2600" spc="60" dirty="0">
                <a:latin typeface="Trebuchet MS"/>
                <a:cs typeface="Trebuchet MS"/>
              </a:rPr>
              <a:t>Baghdad </a:t>
            </a:r>
            <a:r>
              <a:rPr sz="2600" spc="65" dirty="0">
                <a:latin typeface="Trebuchet MS"/>
                <a:cs typeface="Trebuchet MS"/>
              </a:rPr>
              <a:t>och </a:t>
            </a:r>
            <a:r>
              <a:rPr sz="2600" spc="5" dirty="0">
                <a:latin typeface="Trebuchet MS"/>
                <a:cs typeface="Trebuchet MS"/>
              </a:rPr>
              <a:t>återupptog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ledarskapet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över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0" dirty="0">
                <a:latin typeface="Trebuchet MS"/>
                <a:cs typeface="Trebuchet MS"/>
              </a:rPr>
              <a:t>bábíerna.</a:t>
            </a:r>
            <a:endParaRPr sz="2600">
              <a:latin typeface="Trebuchet MS"/>
              <a:cs typeface="Trebuchet MS"/>
            </a:endParaRPr>
          </a:p>
          <a:p>
            <a:pPr marL="12700" marR="3510279">
              <a:lnSpc>
                <a:spcPts val="2810"/>
              </a:lnSpc>
              <a:spcBef>
                <a:spcPts val="790"/>
              </a:spcBef>
            </a:pPr>
            <a:r>
              <a:rPr sz="2600" spc="60" dirty="0">
                <a:latin typeface="Trebuchet MS"/>
                <a:cs typeface="Trebuchet MS"/>
              </a:rPr>
              <a:t>I Baghdad </a:t>
            </a:r>
            <a:r>
              <a:rPr sz="2600" spc="20" dirty="0">
                <a:latin typeface="Trebuchet MS"/>
                <a:cs typeface="Trebuchet MS"/>
              </a:rPr>
              <a:t>uppenbarade </a:t>
            </a:r>
            <a:r>
              <a:rPr sz="2600" spc="25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Bahá’u’lláh </a:t>
            </a:r>
            <a:r>
              <a:rPr sz="2600" spc="50" dirty="0">
                <a:latin typeface="Trebuchet MS"/>
                <a:cs typeface="Trebuchet MS"/>
              </a:rPr>
              <a:t>många </a:t>
            </a:r>
            <a:r>
              <a:rPr sz="2600" spc="-114" dirty="0">
                <a:latin typeface="Trebuchet MS"/>
                <a:cs typeface="Trebuchet MS"/>
              </a:rPr>
              <a:t>skrifter. </a:t>
            </a:r>
            <a:r>
              <a:rPr sz="2600" spc="-110" dirty="0">
                <a:latin typeface="Trebuchet MS"/>
                <a:cs typeface="Trebuchet MS"/>
              </a:rPr>
              <a:t> </a:t>
            </a:r>
            <a:r>
              <a:rPr sz="2600" spc="-25" dirty="0">
                <a:latin typeface="Trebuchet MS"/>
                <a:cs typeface="Trebuchet MS"/>
              </a:rPr>
              <a:t>däribland </a:t>
            </a:r>
            <a:r>
              <a:rPr sz="2600" spc="-10" dirty="0">
                <a:latin typeface="Trebuchet MS"/>
                <a:cs typeface="Trebuchet MS"/>
              </a:rPr>
              <a:t>”Förborgade </a:t>
            </a:r>
            <a:r>
              <a:rPr sz="2600" spc="-15" dirty="0">
                <a:latin typeface="Trebuchet MS"/>
                <a:cs typeface="Trebuchet MS"/>
              </a:rPr>
              <a:t>ord”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och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”Visshetens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5" dirty="0">
                <a:latin typeface="Trebuchet MS"/>
                <a:cs typeface="Trebuchet MS"/>
              </a:rPr>
              <a:t>bok.”</a:t>
            </a:r>
            <a:endParaRPr sz="2600">
              <a:latin typeface="Trebuchet MS"/>
              <a:cs typeface="Trebuchet MS"/>
            </a:endParaRPr>
          </a:p>
          <a:p>
            <a:pPr marL="4657090">
              <a:lnSpc>
                <a:spcPct val="100000"/>
              </a:lnSpc>
              <a:spcBef>
                <a:spcPts val="509"/>
              </a:spcBef>
            </a:pPr>
            <a:r>
              <a:rPr sz="1400" b="1" spc="-5" dirty="0">
                <a:latin typeface="Arial"/>
                <a:cs typeface="Arial"/>
              </a:rPr>
              <a:t>Ett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orientaliskt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Café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från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1800-talet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35263" y="1360103"/>
            <a:ext cx="986790" cy="1750695"/>
            <a:chOff x="8935263" y="1360103"/>
            <a:chExt cx="986790" cy="17506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7041" y="1360103"/>
              <a:ext cx="984589" cy="17506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35263" y="1471180"/>
              <a:ext cx="969245" cy="155706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24716" y="293815"/>
            <a:ext cx="4215784" cy="5550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765" y="266268"/>
            <a:ext cx="26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Trebuchet MS"/>
                <a:cs typeface="Trebuchet MS"/>
              </a:rPr>
              <a:t>9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469" y="4006489"/>
            <a:ext cx="1403861" cy="2470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784" y="2602215"/>
            <a:ext cx="613696" cy="425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017269" marR="5080">
              <a:lnSpc>
                <a:spcPts val="2810"/>
              </a:lnSpc>
              <a:spcBef>
                <a:spcPts val="450"/>
              </a:spcBef>
            </a:pPr>
            <a:r>
              <a:rPr spc="40" dirty="0"/>
              <a:t>Under </a:t>
            </a:r>
            <a:r>
              <a:rPr spc="45" dirty="0"/>
              <a:t>de </a:t>
            </a:r>
            <a:r>
              <a:rPr spc="175" dirty="0"/>
              <a:t>10 </a:t>
            </a:r>
            <a:r>
              <a:rPr spc="-70" dirty="0"/>
              <a:t>år </a:t>
            </a:r>
            <a:r>
              <a:rPr spc="-55" dirty="0"/>
              <a:t>Bahá’u’lláh </a:t>
            </a:r>
            <a:r>
              <a:rPr spc="-20" dirty="0"/>
              <a:t>levde </a:t>
            </a:r>
            <a:r>
              <a:rPr spc="-120" dirty="0"/>
              <a:t>i </a:t>
            </a:r>
            <a:r>
              <a:rPr spc="60" dirty="0"/>
              <a:t>Baghdad </a:t>
            </a:r>
            <a:r>
              <a:rPr spc="35" dirty="0"/>
              <a:t>ökade </a:t>
            </a:r>
            <a:r>
              <a:rPr spc="40" dirty="0"/>
              <a:t> </a:t>
            </a:r>
            <a:r>
              <a:rPr spc="114" dirty="0"/>
              <a:t>Hans </a:t>
            </a:r>
            <a:r>
              <a:rPr spc="-45" dirty="0"/>
              <a:t>inflytande </a:t>
            </a:r>
            <a:r>
              <a:rPr spc="-10" dirty="0"/>
              <a:t>oerhört </a:t>
            </a:r>
            <a:r>
              <a:rPr spc="65" dirty="0"/>
              <a:t>och </a:t>
            </a:r>
            <a:r>
              <a:rPr spc="-25" dirty="0"/>
              <a:t>gjorde </a:t>
            </a:r>
            <a:r>
              <a:rPr spc="40" dirty="0"/>
              <a:t>Shahen </a:t>
            </a:r>
            <a:r>
              <a:rPr spc="65" dirty="0"/>
              <a:t>och </a:t>
            </a:r>
            <a:r>
              <a:rPr spc="45" dirty="0"/>
              <a:t>de </a:t>
            </a:r>
            <a:r>
              <a:rPr spc="50" dirty="0"/>
              <a:t> </a:t>
            </a:r>
            <a:r>
              <a:rPr spc="-20" dirty="0"/>
              <a:t>religiösa </a:t>
            </a:r>
            <a:r>
              <a:rPr spc="-30" dirty="0"/>
              <a:t>ledarna </a:t>
            </a:r>
            <a:r>
              <a:rPr spc="-120" dirty="0"/>
              <a:t>i </a:t>
            </a:r>
            <a:r>
              <a:rPr spc="-10" dirty="0"/>
              <a:t>Iran </a:t>
            </a:r>
            <a:r>
              <a:rPr spc="-5" dirty="0"/>
              <a:t>mycket </a:t>
            </a:r>
            <a:r>
              <a:rPr spc="-30" dirty="0"/>
              <a:t>oroliga. </a:t>
            </a:r>
            <a:r>
              <a:rPr spc="130" dirty="0"/>
              <a:t>De </a:t>
            </a:r>
            <a:r>
              <a:rPr spc="45" dirty="0"/>
              <a:t>pressade </a:t>
            </a:r>
            <a:r>
              <a:rPr spc="50" dirty="0"/>
              <a:t> </a:t>
            </a:r>
            <a:r>
              <a:rPr spc="-15" dirty="0"/>
              <a:t>sultanen</a:t>
            </a:r>
            <a:r>
              <a:rPr spc="-10" dirty="0"/>
              <a:t> </a:t>
            </a:r>
            <a:r>
              <a:rPr spc="-100" dirty="0"/>
              <a:t>att</a:t>
            </a:r>
            <a:r>
              <a:rPr spc="-5" dirty="0"/>
              <a:t> landsförvisa </a:t>
            </a:r>
            <a:r>
              <a:rPr spc="-55" dirty="0"/>
              <a:t>Bahá’u’lláh</a:t>
            </a:r>
            <a:r>
              <a:rPr spc="-5" dirty="0"/>
              <a:t> </a:t>
            </a:r>
            <a:r>
              <a:rPr spc="20" dirty="0"/>
              <a:t>ännu</a:t>
            </a:r>
            <a:r>
              <a:rPr spc="-5" dirty="0"/>
              <a:t> </a:t>
            </a:r>
            <a:r>
              <a:rPr spc="-35" dirty="0"/>
              <a:t>längre</a:t>
            </a:r>
            <a:r>
              <a:rPr spc="-5" dirty="0"/>
              <a:t> </a:t>
            </a:r>
            <a:r>
              <a:rPr spc="-65" dirty="0"/>
              <a:t>bort, </a:t>
            </a:r>
            <a:r>
              <a:rPr spc="-770" dirty="0"/>
              <a:t> </a:t>
            </a:r>
            <a:r>
              <a:rPr spc="-155" dirty="0"/>
              <a:t>till</a:t>
            </a:r>
            <a:r>
              <a:rPr spc="-15" dirty="0"/>
              <a:t> </a:t>
            </a:r>
            <a:r>
              <a:rPr spc="-5" dirty="0"/>
              <a:t>Konstantinopel</a:t>
            </a:r>
            <a:r>
              <a:rPr spc="-15" dirty="0"/>
              <a:t> </a:t>
            </a:r>
            <a:r>
              <a:rPr spc="65" dirty="0"/>
              <a:t>och</a:t>
            </a:r>
            <a:r>
              <a:rPr spc="-10" dirty="0"/>
              <a:t> </a:t>
            </a:r>
            <a:r>
              <a:rPr spc="50" dirty="0"/>
              <a:t>sedan</a:t>
            </a:r>
            <a:r>
              <a:rPr spc="-15" dirty="0"/>
              <a:t> </a:t>
            </a:r>
            <a:r>
              <a:rPr spc="-155" dirty="0"/>
              <a:t>till</a:t>
            </a:r>
            <a:r>
              <a:rPr spc="-10" dirty="0"/>
              <a:t> </a:t>
            </a:r>
            <a:r>
              <a:rPr spc="-20" dirty="0"/>
              <a:t>Adrianopel.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</a:pPr>
            <a:r>
              <a:rPr spc="200" dirty="0"/>
              <a:t>Men</a:t>
            </a:r>
            <a:r>
              <a:rPr spc="-15" dirty="0"/>
              <a:t> </a:t>
            </a:r>
            <a:r>
              <a:rPr spc="-10" dirty="0"/>
              <a:t>innan</a:t>
            </a:r>
            <a:r>
              <a:rPr spc="-15" dirty="0"/>
              <a:t> </a:t>
            </a:r>
            <a:r>
              <a:rPr spc="-55" dirty="0"/>
              <a:t>Bahá’u’lláh</a:t>
            </a:r>
            <a:r>
              <a:rPr spc="-10" dirty="0"/>
              <a:t> </a:t>
            </a:r>
            <a:r>
              <a:rPr spc="-120" dirty="0"/>
              <a:t>i</a:t>
            </a:r>
            <a:r>
              <a:rPr spc="-15" dirty="0"/>
              <a:t> </a:t>
            </a:r>
            <a:r>
              <a:rPr spc="-60" dirty="0"/>
              <a:t>triumf</a:t>
            </a:r>
            <a:r>
              <a:rPr spc="-10" dirty="0"/>
              <a:t> </a:t>
            </a:r>
            <a:r>
              <a:rPr spc="-25" dirty="0"/>
              <a:t>avreste</a:t>
            </a:r>
            <a:r>
              <a:rPr spc="-15" dirty="0"/>
              <a:t> </a:t>
            </a:r>
            <a:r>
              <a:rPr spc="-155" dirty="0"/>
              <a:t>till</a:t>
            </a:r>
            <a:r>
              <a:rPr spc="-10" dirty="0"/>
              <a:t> Konstanti- </a:t>
            </a:r>
            <a:r>
              <a:rPr spc="-5" dirty="0"/>
              <a:t> </a:t>
            </a:r>
            <a:r>
              <a:rPr spc="-15" dirty="0"/>
              <a:t>nopel, </a:t>
            </a:r>
            <a:r>
              <a:rPr spc="25" dirty="0"/>
              <a:t>samlade</a:t>
            </a:r>
            <a:r>
              <a:rPr spc="-15" dirty="0"/>
              <a:t> </a:t>
            </a:r>
            <a:r>
              <a:rPr spc="105" dirty="0"/>
              <a:t>Han</a:t>
            </a:r>
            <a:r>
              <a:rPr spc="-15" dirty="0"/>
              <a:t> </a:t>
            </a:r>
            <a:r>
              <a:rPr spc="45" dirty="0"/>
              <a:t>de</a:t>
            </a:r>
            <a:r>
              <a:rPr spc="-15" dirty="0"/>
              <a:t> </a:t>
            </a:r>
            <a:r>
              <a:rPr dirty="0"/>
              <a:t>troende</a:t>
            </a:r>
            <a:r>
              <a:rPr spc="-15" dirty="0"/>
              <a:t> </a:t>
            </a:r>
            <a:r>
              <a:rPr spc="-120" dirty="0"/>
              <a:t>i</a:t>
            </a:r>
            <a:r>
              <a:rPr spc="-15" dirty="0"/>
              <a:t> </a:t>
            </a:r>
            <a:r>
              <a:rPr spc="10" dirty="0"/>
              <a:t>en</a:t>
            </a:r>
            <a:r>
              <a:rPr spc="-15" dirty="0"/>
              <a:t> trädgård </a:t>
            </a:r>
            <a:r>
              <a:rPr spc="-30" dirty="0"/>
              <a:t>utanför </a:t>
            </a:r>
            <a:r>
              <a:rPr spc="-770" dirty="0"/>
              <a:t> </a:t>
            </a:r>
            <a:r>
              <a:rPr spc="30" dirty="0"/>
              <a:t>Baghdad.</a:t>
            </a:r>
            <a:r>
              <a:rPr spc="-15" dirty="0"/>
              <a:t> </a:t>
            </a:r>
            <a:r>
              <a:rPr spc="45" dirty="0"/>
              <a:t>Där</a:t>
            </a:r>
            <a:r>
              <a:rPr spc="-15" dirty="0"/>
              <a:t> </a:t>
            </a:r>
            <a:r>
              <a:rPr spc="-50" dirty="0"/>
              <a:t>tillkännagav</a:t>
            </a:r>
            <a:r>
              <a:rPr spc="-15" dirty="0"/>
              <a:t> </a:t>
            </a:r>
            <a:r>
              <a:rPr spc="30" dirty="0"/>
              <a:t>Han,</a:t>
            </a:r>
            <a:r>
              <a:rPr spc="-15" dirty="0"/>
              <a:t> </a:t>
            </a:r>
            <a:r>
              <a:rPr spc="-120" dirty="0"/>
              <a:t>i</a:t>
            </a:r>
            <a:r>
              <a:rPr spc="-10" dirty="0"/>
              <a:t> </a:t>
            </a:r>
            <a:r>
              <a:rPr spc="-65" dirty="0"/>
              <a:t>april</a:t>
            </a:r>
            <a:r>
              <a:rPr spc="-15" dirty="0"/>
              <a:t> </a:t>
            </a:r>
            <a:r>
              <a:rPr spc="105" dirty="0"/>
              <a:t>1863,</a:t>
            </a:r>
            <a:r>
              <a:rPr spc="-15" dirty="0"/>
              <a:t> </a:t>
            </a:r>
            <a:r>
              <a:rPr spc="-100" dirty="0"/>
              <a:t>att</a:t>
            </a:r>
          </a:p>
          <a:p>
            <a:pPr marL="12700">
              <a:lnSpc>
                <a:spcPts val="2600"/>
              </a:lnSpc>
            </a:pPr>
            <a:r>
              <a:rPr spc="105" dirty="0"/>
              <a:t>Han</a:t>
            </a:r>
            <a:r>
              <a:rPr spc="-35" dirty="0"/>
              <a:t> </a:t>
            </a:r>
            <a:r>
              <a:rPr spc="-50" dirty="0"/>
              <a:t>var</a:t>
            </a:r>
            <a:r>
              <a:rPr spc="-35" dirty="0"/>
              <a:t> </a:t>
            </a:r>
            <a:r>
              <a:rPr spc="40" dirty="0"/>
              <a:t>den</a:t>
            </a:r>
            <a:r>
              <a:rPr spc="-40" dirty="0"/>
              <a:t> </a:t>
            </a:r>
            <a:r>
              <a:rPr spc="25" dirty="0"/>
              <a:t>gudsuppenbarare</a:t>
            </a:r>
          </a:p>
          <a:p>
            <a:pPr marL="12700" marR="4413885">
              <a:lnSpc>
                <a:spcPts val="2810"/>
              </a:lnSpc>
              <a:spcBef>
                <a:spcPts val="195"/>
              </a:spcBef>
            </a:pPr>
            <a:r>
              <a:rPr spc="150" dirty="0"/>
              <a:t>som</a:t>
            </a:r>
            <a:r>
              <a:rPr spc="-35" dirty="0"/>
              <a:t> </a:t>
            </a:r>
            <a:r>
              <a:rPr spc="40" dirty="0"/>
              <a:t>Báb</a:t>
            </a:r>
            <a:r>
              <a:rPr spc="-35" dirty="0"/>
              <a:t> </a:t>
            </a:r>
            <a:r>
              <a:rPr spc="-45" dirty="0"/>
              <a:t>profeterat</a:t>
            </a:r>
            <a:r>
              <a:rPr spc="-30" dirty="0"/>
              <a:t> </a:t>
            </a:r>
            <a:r>
              <a:rPr spc="150" dirty="0"/>
              <a:t>om </a:t>
            </a:r>
            <a:r>
              <a:rPr spc="-770" dirty="0"/>
              <a:t> </a:t>
            </a:r>
            <a:r>
              <a:rPr spc="65" dirty="0"/>
              <a:t>och</a:t>
            </a:r>
            <a:r>
              <a:rPr spc="-25" dirty="0"/>
              <a:t> </a:t>
            </a:r>
            <a:r>
              <a:rPr spc="150" dirty="0"/>
              <a:t>som</a:t>
            </a:r>
            <a:r>
              <a:rPr spc="-25" dirty="0"/>
              <a:t> förväntats </a:t>
            </a:r>
            <a:r>
              <a:rPr spc="-120" dirty="0"/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74799" y="5091862"/>
            <a:ext cx="3270885" cy="16541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600" spc="-95" dirty="0">
                <a:latin typeface="Trebuchet MS"/>
                <a:cs typeface="Trebuchet MS"/>
              </a:rPr>
              <a:t>alla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45" dirty="0">
                <a:latin typeface="Trebuchet MS"/>
                <a:cs typeface="Trebuchet MS"/>
              </a:rPr>
              <a:t>tidigare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religioner.</a:t>
            </a:r>
            <a:endParaRPr sz="2600">
              <a:latin typeface="Trebuchet MS"/>
              <a:cs typeface="Trebuchet MS"/>
            </a:endParaRPr>
          </a:p>
          <a:p>
            <a:pPr marL="12700" marR="146685">
              <a:lnSpc>
                <a:spcPts val="2810"/>
              </a:lnSpc>
              <a:spcBef>
                <a:spcPts val="835"/>
              </a:spcBef>
            </a:pPr>
            <a:r>
              <a:rPr sz="2600" spc="60" dirty="0">
                <a:latin typeface="Trebuchet MS"/>
                <a:cs typeface="Trebuchet MS"/>
              </a:rPr>
              <a:t>Denna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15" dirty="0">
                <a:latin typeface="Trebuchet MS"/>
                <a:cs typeface="Trebuchet MS"/>
              </a:rPr>
              <a:t>händelse</a:t>
            </a:r>
            <a:r>
              <a:rPr sz="2600" spc="-50" dirty="0">
                <a:latin typeface="Trebuchet MS"/>
                <a:cs typeface="Trebuchet MS"/>
              </a:rPr>
              <a:t> firas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150" dirty="0">
                <a:latin typeface="Trebuchet MS"/>
                <a:cs typeface="Trebuchet MS"/>
              </a:rPr>
              <a:t>som </a:t>
            </a:r>
            <a:r>
              <a:rPr sz="2600" spc="10" dirty="0">
                <a:latin typeface="Trebuchet MS"/>
                <a:cs typeface="Trebuchet MS"/>
              </a:rPr>
              <a:t>en </a:t>
            </a:r>
            <a:r>
              <a:rPr sz="2600" spc="15" dirty="0">
                <a:latin typeface="Trebuchet MS"/>
                <a:cs typeface="Trebuchet MS"/>
              </a:rPr>
              <a:t>helgdag </a:t>
            </a:r>
            <a:r>
              <a:rPr sz="2600" spc="-15" dirty="0">
                <a:latin typeface="Trebuchet MS"/>
                <a:cs typeface="Trebuchet MS"/>
              </a:rPr>
              <a:t>av 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alla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00" dirty="0">
                <a:latin typeface="Trebuchet MS"/>
                <a:cs typeface="Trebuchet MS"/>
              </a:rPr>
              <a:t>bahá’íer.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2425" y="5376176"/>
            <a:ext cx="825500" cy="789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latin typeface="Arial"/>
                <a:cs typeface="Arial"/>
              </a:rPr>
              <a:t>Ridván-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trädgår-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den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utan-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för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Akka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29924" y="4424953"/>
            <a:ext cx="4006643" cy="25979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7698" y="187673"/>
            <a:ext cx="6367757" cy="5971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1759</Words>
  <Application>Microsoft Office PowerPoint</Application>
  <PresentationFormat>Anpassad</PresentationFormat>
  <Paragraphs>129</Paragraphs>
  <Slides>19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Office Theme</vt:lpstr>
      <vt:lpstr>Under historiens lopp har Gud uppenbarat sig för  mänskligheten genom en serie gudomliga budbärare  som var och en grundat en stor religion.</vt:lpstr>
      <vt:lpstr>Bahá’u’lláh föddes i Teheran 1817 i en högadlig,  mycket förmögen familj. Från sin tidigaste barndom  utmärkte Han sig för sin stora visdom och intelligens,  trots att Han inte fick någon riktig utbildning.</vt:lpstr>
      <vt:lpstr>År , i Shiráz, steg en ung köpman fram och  förklarade att Guds stora dag, som profeterats om i  alla tidigare religioner, nu hade kommit.</vt:lpstr>
      <vt:lpstr>När Bahá’u’lláh fick ta emot en av Bábs skrifter  erkände Han omedelbart att den var lika mycket  Guds ord som Koranen. Bahá’u’lláh erkände med  andra ord Bábs ställning som gudsuppenbarare.</vt:lpstr>
      <vt:lpstr>1852 blev dock Bahá’u’lláh, som inte alls försökte  komma undan, kastad i ett fruktansvärt fängelse.</vt:lpstr>
      <vt:lpstr>Men det var där, under dessa fruktansvärda  förhållanden, som Bahá’u’lláh fick sin första  gudomliga uppenbarelse om Sin kallelse. Han har själv beskrivit den på följande sätt:</vt:lpstr>
      <vt:lpstr>Varje dag kallades en av de efterföljare av Báb,  som också var fängslade i Det svarta hålet, upp till  avrättningsplatsen för att dödas för sin tro.</vt:lpstr>
      <vt:lpstr>I Baghadad samlade Bahá’u’lláh kvarvarande  bábíer, som i Bahá’u’lláhs ord kände igen  samma anda som i Bábs. Efter ett år drog Han  sig tillbaka till bergen i Kurdistan där Han levde   i vildmarken som dervish och mediterade</vt:lpstr>
      <vt:lpstr>Under de 10 år Bahá’u’lláh levde i Baghdad ökade  Hans inflytande oerhört och gjorde Shahen och de  religiösa ledarna i Iran mycket oroliga. De pressade  sultanen att landsförvisa Bahá’u’lláh ännu längre bort,  till Konstantinopel och sedan till Adrianopel.</vt:lpstr>
      <vt:lpstr>10</vt:lpstr>
      <vt:lpstr>11</vt:lpstr>
      <vt:lpstr>12</vt:lpstr>
      <vt:lpstr>PowerPoint-presentation</vt:lpstr>
      <vt:lpstr>14</vt:lpstr>
      <vt:lpstr>15</vt:lpstr>
      <vt:lpstr>16</vt:lpstr>
      <vt:lpstr>17</vt:lpstr>
      <vt:lpstr>18</vt:lpstr>
      <vt:lpstr>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 Powerpoint</dc:title>
  <dc:creator>Örjan Widegren</dc:creator>
  <cp:lastModifiedBy>Örjan Widegren</cp:lastModifiedBy>
  <cp:revision>1</cp:revision>
  <dcterms:created xsi:type="dcterms:W3CDTF">2021-06-01T15:36:39Z</dcterms:created>
  <dcterms:modified xsi:type="dcterms:W3CDTF">2021-06-01T15:38:59Z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2021-06-01T00:00:00Z</vt:filetime>
  </property>
  <property fmtid="{D5CDD505-2E9C-101B-9397-08002B2CF9AE}" pid="3" name="Creator">
    <vt:lpwstr>Serif Affinity Publisher 1.9.2</vt:lpwstr>
  </property>
  <property fmtid="{D5CDD505-2E9C-101B-9397-08002B2CF9AE}" pid="4" name="LastSaved">
    <vt:filetime>2021-06-01T00:00:00Z</vt:filetime>
  </property>
</Properties>
</file>