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 /><Relationship Id="rId2" Type="http://schemas.openxmlformats.org/officeDocument/2006/relationships/extended-properties" Target="docProps/app.xml" /><Relationship Id="rId3" Type="http://schemas.openxmlformats.org/officeDocument/2006/relationships/officeDocument" Target="ppt/presentation.xml" /></Relationships>
</file>

<file path=ppt/presentation.xml><?xml version="1.0" encoding="utf-8"?>
<p:presentation xmlns:p="http://schemas.openxmlformats.org/presentationml/2006/main" xmlns:a="http://schemas.openxmlformats.org/drawingml/2006/main" xmlns:r="http://schemas.openxmlformats.org/officeDocument/2006/relationships" embedTrueTypeFonts="1" saveSubsetFonts="1">
  <p:sldMasterIdLst>
    <p:sldMasterId id="2147483648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x="10680700" cy="7556500"/>
  <p:notesSz cx="10680700" cy="7556500"/>
  <p:embeddedFontLst>
    <p:embeddedFont>
      <p:font typeface="UJBGWN+Friz Quadrata BT"/>
      <p:regular r:id="rId22"/>
    </p:embeddedFont>
    <p:embeddedFont>
      <p:font typeface="GQVWKU+ArialMT"/>
      <p:regular r:id="rId23"/>
    </p:embeddedFont>
    <p:embeddedFont>
      <p:font typeface="EWNNMQ+Amaranth-Regular"/>
      <p:regular r:id="rId24"/>
    </p:embeddedFont>
    <p:embeddedFont>
      <p:font typeface="TQKEEA+Alaska"/>
      <p:regular r:id="rId25"/>
    </p:embeddedFont>
    <p:embeddedFont>
      <p:font typeface="WSFVIH+Niconne"/>
      <p:regular r:id="rId26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2482" y="-91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presProps" Target="presProps.xml" /><Relationship Id="rId10" Type="http://schemas.openxmlformats.org/officeDocument/2006/relationships/slide" Target="slides/slide5.xml" /><Relationship Id="rId11" Type="http://schemas.openxmlformats.org/officeDocument/2006/relationships/slide" Target="slides/slide6.xml" /><Relationship Id="rId12" Type="http://schemas.openxmlformats.org/officeDocument/2006/relationships/slide" Target="slides/slide7.xml" /><Relationship Id="rId13" Type="http://schemas.openxmlformats.org/officeDocument/2006/relationships/slide" Target="slides/slide8.xml" /><Relationship Id="rId14" Type="http://schemas.openxmlformats.org/officeDocument/2006/relationships/slide" Target="slides/slide9.xml" /><Relationship Id="rId15" Type="http://schemas.openxmlformats.org/officeDocument/2006/relationships/slide" Target="slides/slide10.xml" /><Relationship Id="rId16" Type="http://schemas.openxmlformats.org/officeDocument/2006/relationships/slide" Target="slides/slide11.xml" /><Relationship Id="rId17" Type="http://schemas.openxmlformats.org/officeDocument/2006/relationships/slide" Target="slides/slide12.xml" /><Relationship Id="rId18" Type="http://schemas.openxmlformats.org/officeDocument/2006/relationships/slide" Target="slides/slide13.xml" /><Relationship Id="rId19" Type="http://schemas.openxmlformats.org/officeDocument/2006/relationships/slide" Target="slides/slide14.xml" /><Relationship Id="rId2" Type="http://schemas.openxmlformats.org/officeDocument/2006/relationships/tableStyles" Target="tableStyles.xml" /><Relationship Id="rId20" Type="http://schemas.openxmlformats.org/officeDocument/2006/relationships/slide" Target="slides/slide15.xml" /><Relationship Id="rId21" Type="http://schemas.openxmlformats.org/officeDocument/2006/relationships/slide" Target="slides/slide16.xml" /><Relationship Id="rId22" Type="http://schemas.openxmlformats.org/officeDocument/2006/relationships/font" Target="fonts/font1.fntdata" /><Relationship Id="rId23" Type="http://schemas.openxmlformats.org/officeDocument/2006/relationships/font" Target="fonts/font2.fntdata" /><Relationship Id="rId24" Type="http://schemas.openxmlformats.org/officeDocument/2006/relationships/font" Target="fonts/font3.fntdata" /><Relationship Id="rId25" Type="http://schemas.openxmlformats.org/officeDocument/2006/relationships/font" Target="fonts/font4.fntdata" /><Relationship Id="rId26" Type="http://schemas.openxmlformats.org/officeDocument/2006/relationships/font" Target="fonts/font5.fntdata" /><Relationship Id="rId3" Type="http://schemas.openxmlformats.org/officeDocument/2006/relationships/viewProps" Target="viewProps.xml" /><Relationship Id="rId4" Type="http://schemas.openxmlformats.org/officeDocument/2006/relationships/theme" Target="theme/theme1.xml" /><Relationship Id="rId5" Type="http://schemas.openxmlformats.org/officeDocument/2006/relationships/slideMaster" Target="slideMasters/slideMaster1.xml" /><Relationship Id="rId6" Type="http://schemas.openxmlformats.org/officeDocument/2006/relationships/slide" Target="slides/slide1.xml" /><Relationship Id="rId7" Type="http://schemas.openxmlformats.org/officeDocument/2006/relationships/slide" Target="slides/slide2.xml" /><Relationship Id="rId8" Type="http://schemas.openxmlformats.org/officeDocument/2006/relationships/slide" Target="slides/slide3.xml" /><Relationship Id="rId9" Type="http://schemas.openxmlformats.org/officeDocument/2006/relationships/slide" Target="slides/slide4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0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1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2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3.pn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4.pn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5.pn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6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8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9.png" 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0680700" cy="7556487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057958" y="1167123"/>
            <a:ext cx="4781777" cy="7184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398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spc="-28">
                <a:solidFill>
                  <a:srgbClr val="000000"/>
                </a:solidFill>
                <a:latin typeface="UJBGWN+Friz Quadrata BT"/>
                <a:cs typeface="UJBGWN+Friz Quadrata BT"/>
              </a:rPr>
              <a:t>‘Abdu’l-Bahá</a:t>
            </a:r>
            <a:r>
              <a:rPr dirty="0" sz="2000" spc="1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var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Bahá’u’lláhs</a:t>
            </a:r>
            <a:r>
              <a:rPr dirty="0" sz="2000" spc="9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äldste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son.</a:t>
            </a:r>
          </a:p>
          <a:p>
            <a:pPr marL="0" marR="0">
              <a:lnSpc>
                <a:spcPts val="2398"/>
              </a:lnSpc>
              <a:spcBef>
                <a:spcPts val="559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Han</a:t>
            </a:r>
            <a:r>
              <a:rPr dirty="0" sz="20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föddes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på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natten</a:t>
            </a:r>
            <a:r>
              <a:rPr dirty="0" sz="20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den</a:t>
            </a:r>
            <a:r>
              <a:rPr dirty="0" sz="20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23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maj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1844.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057958" y="1918544"/>
            <a:ext cx="7503897" cy="6168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398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Det</a:t>
            </a:r>
            <a:r>
              <a:rPr dirty="0" sz="20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var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samma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natt</a:t>
            </a:r>
            <a:r>
              <a:rPr dirty="0" sz="20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som</a:t>
            </a:r>
            <a:r>
              <a:rPr dirty="0" sz="20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Báb</a:t>
            </a:r>
            <a:r>
              <a:rPr dirty="0" sz="20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samtalade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med</a:t>
            </a:r>
            <a:r>
              <a:rPr dirty="0" sz="20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sin</a:t>
            </a:r>
            <a:r>
              <a:rPr dirty="0" sz="20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första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lärjunge,</a:t>
            </a:r>
          </a:p>
          <a:p>
            <a:pPr marL="0" marR="0">
              <a:lnSpc>
                <a:spcPts val="2158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Mullá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Husayn,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som</a:t>
            </a:r>
            <a:r>
              <a:rPr dirty="0" sz="20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erkände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Báb</a:t>
            </a:r>
            <a:r>
              <a:rPr dirty="0" sz="20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som</a:t>
            </a:r>
            <a:r>
              <a:rPr dirty="0" sz="20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den</a:t>
            </a:r>
            <a:r>
              <a:rPr dirty="0" sz="20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Utlovade.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057958" y="2568352"/>
            <a:ext cx="4448034" cy="61681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398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Därmed</a:t>
            </a:r>
            <a:r>
              <a:rPr dirty="0" sz="20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inleder</a:t>
            </a:r>
            <a:r>
              <a:rPr dirty="0" sz="2000" spc="9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 spc="-25">
                <a:solidFill>
                  <a:srgbClr val="000000"/>
                </a:solidFill>
                <a:latin typeface="UJBGWN+Friz Quadrata BT"/>
                <a:cs typeface="UJBGWN+Friz Quadrata BT"/>
              </a:rPr>
              <a:t>‘Abdu’l-Bahás</a:t>
            </a:r>
            <a:r>
              <a:rPr dirty="0" sz="2000" spc="1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födelse</a:t>
            </a:r>
          </a:p>
          <a:p>
            <a:pPr marL="0" marR="0">
              <a:lnSpc>
                <a:spcPts val="2158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den</a:t>
            </a:r>
            <a:r>
              <a:rPr dirty="0" sz="20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nya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bahá’í-tidsåldern.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057958" y="3593877"/>
            <a:ext cx="4801082" cy="143914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398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Men</a:t>
            </a:r>
            <a:r>
              <a:rPr dirty="0" sz="20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 spc="-28">
                <a:solidFill>
                  <a:srgbClr val="000000"/>
                </a:solidFill>
                <a:latin typeface="UJBGWN+Friz Quadrata BT"/>
                <a:cs typeface="UJBGWN+Friz Quadrata BT"/>
              </a:rPr>
              <a:t>‘Abdu’l-Bahá</a:t>
            </a:r>
            <a:r>
              <a:rPr dirty="0" sz="2000" spc="1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ville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inte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betona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detta.</a:t>
            </a:r>
          </a:p>
          <a:p>
            <a:pPr marL="0" marR="0">
              <a:lnSpc>
                <a:spcPts val="2158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Han</a:t>
            </a:r>
            <a:r>
              <a:rPr dirty="0" sz="20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ville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inte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att</a:t>
            </a:r>
            <a:r>
              <a:rPr dirty="0" sz="20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man</a:t>
            </a:r>
            <a:r>
              <a:rPr dirty="0" sz="20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skulle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fira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Hans</a:t>
            </a:r>
          </a:p>
          <a:p>
            <a:pPr marL="0" marR="0">
              <a:lnSpc>
                <a:spcPts val="2158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födelsedag,</a:t>
            </a:r>
            <a:r>
              <a:rPr dirty="0" sz="2000" spc="9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eftersom</a:t>
            </a:r>
            <a:r>
              <a:rPr dirty="0" sz="20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det</a:t>
            </a:r>
            <a:r>
              <a:rPr dirty="0" sz="20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skulle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minska</a:t>
            </a:r>
          </a:p>
          <a:p>
            <a:pPr marL="0" marR="0">
              <a:lnSpc>
                <a:spcPts val="2158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betydelsen</a:t>
            </a:r>
            <a:r>
              <a:rPr dirty="0" sz="20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av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det</a:t>
            </a:r>
            <a:r>
              <a:rPr dirty="0" sz="20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verkligt</a:t>
            </a:r>
            <a:r>
              <a:rPr dirty="0" sz="2000" spc="9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viktiga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–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Bábs</a:t>
            </a:r>
          </a:p>
          <a:p>
            <a:pPr marL="0" marR="0">
              <a:lnSpc>
                <a:spcPts val="2158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deklaration.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054498" y="5871936"/>
            <a:ext cx="1832194" cy="78758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GQVWKU+ArialMT"/>
                <a:cs typeface="GQVWKU+ArialMT"/>
              </a:rPr>
              <a:t>Bahá’u’lláhs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GQVWKU+ArialMT"/>
                <a:cs typeface="GQVWKU+ArialMT"/>
              </a:rPr>
              <a:t>hus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GQVWKU+ArialMT"/>
                <a:cs typeface="GQVWKU+ArialMT"/>
              </a:rPr>
              <a:t>i</a:t>
            </a:r>
          </a:p>
          <a:p>
            <a:pPr marL="0" marR="0">
              <a:lnSpc>
                <a:spcPts val="1445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spc="-21">
                <a:solidFill>
                  <a:srgbClr val="000000"/>
                </a:solidFill>
                <a:latin typeface="GQVWKU+ArialMT"/>
                <a:cs typeface="GQVWKU+ArialMT"/>
              </a:rPr>
              <a:t>Teheran</a:t>
            </a:r>
            <a:r>
              <a:rPr dirty="0" sz="1400" spc="6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GQVWKU+ArialMT"/>
                <a:cs typeface="GQVWKU+ArialMT"/>
              </a:rPr>
              <a:t>där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GQVWKU+ArialMT"/>
                <a:cs typeface="GQVWKU+ArialMT"/>
              </a:rPr>
              <a:t>man</a:t>
            </a:r>
            <a:r>
              <a:rPr dirty="0" sz="1400" spc="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GQVWKU+ArialMT"/>
                <a:cs typeface="GQVWKU+ArialMT"/>
              </a:rPr>
              <a:t>kan</a:t>
            </a:r>
          </a:p>
          <a:p>
            <a:pPr marL="0" marR="0">
              <a:lnSpc>
                <a:spcPts val="1445"/>
              </a:lnSpc>
              <a:spcBef>
                <a:spcPts val="5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GQVWKU+ArialMT"/>
                <a:cs typeface="GQVWKU+ArialMT"/>
              </a:rPr>
              <a:t>anta</a:t>
            </a:r>
            <a:r>
              <a:rPr dirty="0" sz="1400" spc="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GQVWKU+ArialMT"/>
                <a:cs typeface="GQVWKU+ArialMT"/>
              </a:rPr>
              <a:t>att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GQVWKU+ArialMT"/>
                <a:cs typeface="GQVWKU+ArialMT"/>
              </a:rPr>
              <a:t>‘Abdu’l-Bahá</a:t>
            </a:r>
          </a:p>
          <a:p>
            <a:pPr marL="0" marR="0">
              <a:lnSpc>
                <a:spcPts val="1445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GQVWKU+ArialMT"/>
                <a:cs typeface="GQVWKU+ArialMT"/>
              </a:rPr>
              <a:t>föddes.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0680700" cy="7556487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057958" y="1167123"/>
            <a:ext cx="7946411" cy="89092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398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År</a:t>
            </a:r>
            <a:r>
              <a:rPr dirty="0" sz="2000" spc="9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1909,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en</a:t>
            </a:r>
            <a:r>
              <a:rPr dirty="0" sz="20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månad</a:t>
            </a:r>
            <a:r>
              <a:rPr dirty="0" sz="20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efter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det</a:t>
            </a:r>
            <a:r>
              <a:rPr dirty="0" sz="20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att</a:t>
            </a:r>
            <a:r>
              <a:rPr dirty="0" sz="20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 spc="-28">
                <a:solidFill>
                  <a:srgbClr val="000000"/>
                </a:solidFill>
                <a:latin typeface="UJBGWN+Friz Quadrata BT"/>
                <a:cs typeface="UJBGWN+Friz Quadrata BT"/>
              </a:rPr>
              <a:t>‘Abdu’l-Bahá</a:t>
            </a:r>
            <a:r>
              <a:rPr dirty="0" sz="2000" spc="1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kunnat</a:t>
            </a:r>
            <a:r>
              <a:rPr dirty="0" sz="20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begrava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Bábs</a:t>
            </a:r>
          </a:p>
          <a:p>
            <a:pPr marL="0" marR="0">
              <a:lnSpc>
                <a:spcPts val="2158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spc="-20">
                <a:solidFill>
                  <a:srgbClr val="000000"/>
                </a:solidFill>
                <a:latin typeface="UJBGWN+Friz Quadrata BT"/>
                <a:cs typeface="UJBGWN+Friz Quadrata BT"/>
              </a:rPr>
              <a:t>kvarlevor,</a:t>
            </a:r>
            <a:r>
              <a:rPr dirty="0" sz="2000" spc="1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störtades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sultanen</a:t>
            </a:r>
            <a:r>
              <a:rPr dirty="0" sz="20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genom</a:t>
            </a:r>
            <a:r>
              <a:rPr dirty="0" sz="20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de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s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k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‘ungturkarnas’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revolution</a:t>
            </a:r>
          </a:p>
          <a:p>
            <a:pPr marL="0" marR="0">
              <a:lnSpc>
                <a:spcPts val="2158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och</a:t>
            </a:r>
            <a:r>
              <a:rPr dirty="0" sz="20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 spc="-28">
                <a:solidFill>
                  <a:srgbClr val="000000"/>
                </a:solidFill>
                <a:latin typeface="UJBGWN+Friz Quadrata BT"/>
                <a:cs typeface="UJBGWN+Friz Quadrata BT"/>
              </a:rPr>
              <a:t>‘Abdu’l-Bahá</a:t>
            </a:r>
            <a:r>
              <a:rPr dirty="0" sz="2000" spc="1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blev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fri.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057958" y="2091048"/>
            <a:ext cx="7879829" cy="89092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398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Den</a:t>
            </a:r>
            <a:r>
              <a:rPr dirty="0" sz="20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nästa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stora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uppgift</a:t>
            </a:r>
            <a:r>
              <a:rPr dirty="0" sz="20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som</a:t>
            </a:r>
            <a:r>
              <a:rPr dirty="0" sz="20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 spc="-28">
                <a:solidFill>
                  <a:srgbClr val="000000"/>
                </a:solidFill>
                <a:latin typeface="UJBGWN+Friz Quadrata BT"/>
                <a:cs typeface="UJBGWN+Friz Quadrata BT"/>
              </a:rPr>
              <a:t>‘Abdu’l-Bahá</a:t>
            </a:r>
            <a:r>
              <a:rPr dirty="0" sz="2000" spc="1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satt</a:t>
            </a:r>
            <a:r>
              <a:rPr dirty="0" sz="20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sig</a:t>
            </a:r>
            <a:r>
              <a:rPr dirty="0" sz="20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för</a:t>
            </a:r>
            <a:r>
              <a:rPr dirty="0" sz="2000" spc="9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att</a:t>
            </a:r>
            <a:r>
              <a:rPr dirty="0" sz="20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utföra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vara</a:t>
            </a:r>
          </a:p>
          <a:p>
            <a:pPr marL="0" marR="0">
              <a:lnSpc>
                <a:spcPts val="2158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att</a:t>
            </a:r>
            <a:r>
              <a:rPr dirty="0" sz="20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introducera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bahá’í-tron</a:t>
            </a:r>
            <a:r>
              <a:rPr dirty="0" sz="20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i</a:t>
            </a:r>
            <a:r>
              <a:rPr dirty="0" sz="20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Väst,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vilket</a:t>
            </a:r>
            <a:r>
              <a:rPr dirty="0" sz="2000" spc="9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Han</a:t>
            </a:r>
            <a:r>
              <a:rPr dirty="0" sz="20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nu</a:t>
            </a:r>
            <a:r>
              <a:rPr dirty="0" sz="20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kunde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göra.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Men</a:t>
            </a:r>
          </a:p>
          <a:p>
            <a:pPr marL="0" marR="0">
              <a:lnSpc>
                <a:spcPts val="2158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tiden</a:t>
            </a:r>
            <a:r>
              <a:rPr dirty="0" sz="20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i</a:t>
            </a:r>
            <a:r>
              <a:rPr dirty="0" sz="20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fängelse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och</a:t>
            </a:r>
            <a:r>
              <a:rPr dirty="0" sz="20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landförvisning</a:t>
            </a:r>
            <a:r>
              <a:rPr dirty="0" sz="20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hade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undergrävt</a:t>
            </a:r>
            <a:r>
              <a:rPr dirty="0" sz="2000" spc="9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Hans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hälsa.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057958" y="3014973"/>
            <a:ext cx="7518421" cy="116502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398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spc="-28">
                <a:solidFill>
                  <a:srgbClr val="000000"/>
                </a:solidFill>
                <a:latin typeface="UJBGWN+Friz Quadrata BT"/>
                <a:cs typeface="UJBGWN+Friz Quadrata BT"/>
              </a:rPr>
              <a:t>‘Abdu’l-Bahá</a:t>
            </a:r>
            <a:r>
              <a:rPr dirty="0" sz="2000" spc="1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reste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därför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till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Egypten</a:t>
            </a:r>
            <a:r>
              <a:rPr dirty="0" sz="20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där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Han</a:t>
            </a:r>
            <a:r>
              <a:rPr dirty="0" sz="20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vistades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två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år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och</a:t>
            </a:r>
          </a:p>
          <a:p>
            <a:pPr marL="0" marR="0">
              <a:lnSpc>
                <a:spcPts val="2158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gradvis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återfick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sin</a:t>
            </a:r>
            <a:r>
              <a:rPr dirty="0" sz="20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hälsa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för</a:t>
            </a:r>
            <a:r>
              <a:rPr dirty="0" sz="2000" spc="9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att</a:t>
            </a:r>
          </a:p>
          <a:p>
            <a:pPr marL="0" marR="0">
              <a:lnSpc>
                <a:spcPts val="2158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kunna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resa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till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Väst.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I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augusti</a:t>
            </a:r>
            <a:r>
              <a:rPr dirty="0" sz="20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1911</a:t>
            </a:r>
          </a:p>
          <a:p>
            <a:pPr marL="0" marR="0">
              <a:lnSpc>
                <a:spcPts val="2158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reste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Han</a:t>
            </a:r>
            <a:r>
              <a:rPr dirty="0" sz="20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via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 spc="-23">
                <a:solidFill>
                  <a:srgbClr val="000000"/>
                </a:solidFill>
                <a:latin typeface="UJBGWN+Friz Quadrata BT"/>
                <a:cs typeface="UJBGWN+Friz Quadrata BT"/>
              </a:rPr>
              <a:t>Frankrike</a:t>
            </a:r>
            <a:r>
              <a:rPr dirty="0" sz="2000" spc="11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till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England.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057958" y="4213002"/>
            <a:ext cx="4213592" cy="25355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398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Efter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att</a:t>
            </a:r>
            <a:r>
              <a:rPr dirty="0" sz="20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ha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talat</a:t>
            </a:r>
            <a:r>
              <a:rPr dirty="0" sz="20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i</a:t>
            </a:r>
            <a:r>
              <a:rPr dirty="0" sz="20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ett</a:t>
            </a:r>
            <a:r>
              <a:rPr dirty="0" sz="20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fleratal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stora</a:t>
            </a:r>
          </a:p>
          <a:p>
            <a:pPr marL="0" marR="0">
              <a:lnSpc>
                <a:spcPts val="2158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kyrkor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och</a:t>
            </a:r>
            <a:r>
              <a:rPr dirty="0" sz="20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vid</a:t>
            </a:r>
            <a:r>
              <a:rPr dirty="0" sz="20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andra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samman-</a:t>
            </a:r>
          </a:p>
          <a:p>
            <a:pPr marL="0" marR="0">
              <a:lnSpc>
                <a:spcPts val="2158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komster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i</a:t>
            </a:r>
            <a:r>
              <a:rPr dirty="0" sz="20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London</a:t>
            </a:r>
            <a:r>
              <a:rPr dirty="0" sz="20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for</a:t>
            </a:r>
            <a:r>
              <a:rPr dirty="0" sz="2000" spc="9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Han</a:t>
            </a:r>
            <a:r>
              <a:rPr dirty="0" sz="20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till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 spc="-18">
                <a:solidFill>
                  <a:srgbClr val="000000"/>
                </a:solidFill>
                <a:latin typeface="UJBGWN+Friz Quadrata BT"/>
                <a:cs typeface="UJBGWN+Friz Quadrata BT"/>
              </a:rPr>
              <a:t>Paris</a:t>
            </a:r>
          </a:p>
          <a:p>
            <a:pPr marL="0" marR="0">
              <a:lnSpc>
                <a:spcPts val="2158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där</a:t>
            </a:r>
            <a:r>
              <a:rPr dirty="0" sz="2000" spc="9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Han</a:t>
            </a:r>
            <a:r>
              <a:rPr dirty="0" sz="20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vistades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i</a:t>
            </a:r>
            <a:r>
              <a:rPr dirty="0" sz="20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nio</a:t>
            </a:r>
            <a:r>
              <a:rPr dirty="0" sz="20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 spc="-28">
                <a:solidFill>
                  <a:srgbClr val="000000"/>
                </a:solidFill>
                <a:latin typeface="UJBGWN+Friz Quadrata BT"/>
                <a:cs typeface="UJBGWN+Friz Quadrata BT"/>
              </a:rPr>
              <a:t>veckor.</a:t>
            </a:r>
            <a:r>
              <a:rPr dirty="0" sz="2000" spc="11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Han</a:t>
            </a:r>
          </a:p>
          <a:p>
            <a:pPr marL="0" marR="0">
              <a:lnSpc>
                <a:spcPts val="2158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höll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tal,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gav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intervjuer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och</a:t>
            </a:r>
            <a:r>
              <a:rPr dirty="0" sz="20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 spc="11">
                <a:solidFill>
                  <a:srgbClr val="000000"/>
                </a:solidFill>
                <a:latin typeface="UJBGWN+Friz Quadrata BT"/>
                <a:cs typeface="UJBGWN+Friz Quadrata BT"/>
              </a:rPr>
              <a:t>upp-</a:t>
            </a:r>
          </a:p>
          <a:p>
            <a:pPr marL="0" marR="0">
              <a:lnSpc>
                <a:spcPts val="2158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muntrade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bahá’íer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och</a:t>
            </a:r>
            <a:r>
              <a:rPr dirty="0" sz="20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intresserade</a:t>
            </a:r>
          </a:p>
          <a:p>
            <a:pPr marL="0" marR="0">
              <a:lnSpc>
                <a:spcPts val="2158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sökare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på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alla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sätt.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De</a:t>
            </a:r>
            <a:r>
              <a:rPr dirty="0" sz="2000" spc="9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tal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Han</a:t>
            </a:r>
            <a:r>
              <a:rPr dirty="0" sz="20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höll</a:t>
            </a:r>
          </a:p>
          <a:p>
            <a:pPr marL="0" marR="0">
              <a:lnSpc>
                <a:spcPts val="2158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där</a:t>
            </a:r>
            <a:r>
              <a:rPr dirty="0" sz="2000" spc="9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har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senare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utgivits</a:t>
            </a:r>
            <a:r>
              <a:rPr dirty="0" sz="2000" spc="9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i</a:t>
            </a:r>
            <a:r>
              <a:rPr dirty="0" sz="20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samlingen</a:t>
            </a:r>
          </a:p>
          <a:p>
            <a:pPr marL="0" marR="0">
              <a:lnSpc>
                <a:spcPts val="2158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spc="-23">
                <a:solidFill>
                  <a:srgbClr val="000000"/>
                </a:solidFill>
                <a:latin typeface="UJBGWN+Friz Quadrata BT"/>
                <a:cs typeface="UJBGWN+Friz Quadrata BT"/>
              </a:rPr>
              <a:t>‘Anföranden</a:t>
            </a:r>
            <a:r>
              <a:rPr dirty="0" sz="2000" spc="1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i</a:t>
            </a:r>
            <a:r>
              <a:rPr dirty="0" sz="20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 spc="-11">
                <a:solidFill>
                  <a:srgbClr val="000000"/>
                </a:solidFill>
                <a:latin typeface="UJBGWN+Friz Quadrata BT"/>
                <a:cs typeface="UJBGWN+Friz Quadrata BT"/>
              </a:rPr>
              <a:t>Paris’.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0680700" cy="7556487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061362" y="1239780"/>
            <a:ext cx="3806758" cy="198735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398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spc="-43">
                <a:solidFill>
                  <a:srgbClr val="000000"/>
                </a:solidFill>
                <a:latin typeface="UJBGWN+Friz Quadrata BT"/>
                <a:cs typeface="UJBGWN+Friz Quadrata BT"/>
              </a:rPr>
              <a:t>Trots</a:t>
            </a:r>
            <a:r>
              <a:rPr dirty="0" sz="2000" spc="1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att</a:t>
            </a:r>
            <a:r>
              <a:rPr dirty="0" sz="20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 spc="-28">
                <a:solidFill>
                  <a:srgbClr val="000000"/>
                </a:solidFill>
                <a:latin typeface="UJBGWN+Friz Quadrata BT"/>
                <a:cs typeface="UJBGWN+Friz Quadrata BT"/>
              </a:rPr>
              <a:t>‘Abdu’l-Bahá</a:t>
            </a:r>
            <a:r>
              <a:rPr dirty="0" sz="2000" spc="1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aldrig</a:t>
            </a:r>
            <a:r>
              <a:rPr dirty="0" sz="20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gått</a:t>
            </a:r>
          </a:p>
          <a:p>
            <a:pPr marL="0" marR="0">
              <a:lnSpc>
                <a:spcPts val="2158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i</a:t>
            </a:r>
            <a:r>
              <a:rPr dirty="0" sz="20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någon</a:t>
            </a:r>
            <a:r>
              <a:rPr dirty="0" sz="20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riktig</a:t>
            </a:r>
            <a:r>
              <a:rPr dirty="0" sz="20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skola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kunde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Han</a:t>
            </a:r>
          </a:p>
          <a:p>
            <a:pPr marL="0" marR="0">
              <a:lnSpc>
                <a:spcPts val="2158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förklara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de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mest</a:t>
            </a:r>
            <a:r>
              <a:rPr dirty="0" sz="20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invecklade</a:t>
            </a:r>
          </a:p>
          <a:p>
            <a:pPr marL="0" marR="0">
              <a:lnSpc>
                <a:spcPts val="2158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spc="-28">
                <a:solidFill>
                  <a:srgbClr val="000000"/>
                </a:solidFill>
                <a:latin typeface="UJBGWN+Friz Quadrata BT"/>
                <a:cs typeface="UJBGWN+Friz Quadrata BT"/>
              </a:rPr>
              <a:t>frågor,</a:t>
            </a:r>
            <a:r>
              <a:rPr dirty="0" sz="2000" spc="11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både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så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att</a:t>
            </a:r>
            <a:r>
              <a:rPr dirty="0" sz="20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gemene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man</a:t>
            </a:r>
          </a:p>
          <a:p>
            <a:pPr marL="0" marR="0">
              <a:lnSpc>
                <a:spcPts val="2158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kunde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förstå,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men</a:t>
            </a:r>
            <a:r>
              <a:rPr dirty="0" sz="20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även</a:t>
            </a:r>
            <a:r>
              <a:rPr dirty="0" sz="20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så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att</a:t>
            </a:r>
          </a:p>
          <a:p>
            <a:pPr marL="0" marR="0">
              <a:lnSpc>
                <a:spcPts val="2158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berömda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vetenskapsmän</a:t>
            </a:r>
            <a:r>
              <a:rPr dirty="0" sz="20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blev</a:t>
            </a:r>
          </a:p>
          <a:p>
            <a:pPr marL="0" marR="0">
              <a:lnSpc>
                <a:spcPts val="2158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övertygade.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 spc="-28">
                <a:solidFill>
                  <a:srgbClr val="000000"/>
                </a:solidFill>
                <a:latin typeface="UJBGWN+Friz Quadrata BT"/>
                <a:cs typeface="UJBGWN+Friz Quadrata BT"/>
              </a:rPr>
              <a:t>‘Abdu’l-Bahá</a:t>
            </a:r>
            <a:r>
              <a:rPr dirty="0" sz="2000" spc="1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sa: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475577" y="3557839"/>
            <a:ext cx="3452229" cy="10172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09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WSFVIH+Niconne"/>
                <a:cs typeface="WSFVIH+Niconne"/>
              </a:rPr>
              <a:t>”Människan</a:t>
            </a:r>
            <a:r>
              <a:rPr dirty="0" sz="2400" spc="-1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WSFVIH+Niconne"/>
                <a:cs typeface="WSFVIH+Niconne"/>
              </a:rPr>
              <a:t>kan</a:t>
            </a:r>
            <a:r>
              <a:rPr dirty="0" sz="2400" spc="-19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WSFVIH+Niconne"/>
                <a:cs typeface="WSFVIH+Niconne"/>
              </a:rPr>
              <a:t>inte</a:t>
            </a:r>
            <a:r>
              <a:rPr dirty="0" sz="2400" spc="-6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WSFVIH+Niconne"/>
                <a:cs typeface="WSFVIH+Niconne"/>
              </a:rPr>
              <a:t>få</a:t>
            </a:r>
          </a:p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WSFVIH+Niconne"/>
                <a:cs typeface="WSFVIH+Niconne"/>
              </a:rPr>
              <a:t>någon</a:t>
            </a:r>
            <a:r>
              <a:rPr dirty="0" sz="2400" spc="-19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 spc="-10">
                <a:solidFill>
                  <a:srgbClr val="000000"/>
                </a:solidFill>
                <a:latin typeface="WSFVIH+Niconne"/>
                <a:cs typeface="WSFVIH+Niconne"/>
              </a:rPr>
              <a:t>större</a:t>
            </a:r>
            <a:r>
              <a:rPr dirty="0" sz="2400" spc="-18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WSFVIH+Niconne"/>
                <a:cs typeface="WSFVIH+Niconne"/>
              </a:rPr>
              <a:t>gåva</a:t>
            </a:r>
            <a:r>
              <a:rPr dirty="0" sz="2400" spc="-18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WSFVIH+Niconne"/>
                <a:cs typeface="WSFVIH+Niconne"/>
              </a:rPr>
              <a:t>än</a:t>
            </a:r>
            <a:r>
              <a:rPr dirty="0" sz="2400" spc="-19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WSFVIH+Niconne"/>
                <a:cs typeface="WSFVIH+Niconne"/>
              </a:rPr>
              <a:t>denna,</a:t>
            </a:r>
          </a:p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spc="-20">
                <a:solidFill>
                  <a:srgbClr val="000000"/>
                </a:solidFill>
                <a:latin typeface="WSFVIH+Niconne"/>
                <a:cs typeface="WSFVIH+Niconne"/>
              </a:rPr>
              <a:t>att</a:t>
            </a:r>
            <a:r>
              <a:rPr dirty="0" sz="2400" spc="-16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WSFVIH+Niconne"/>
                <a:cs typeface="WSFVIH+Niconne"/>
              </a:rPr>
              <a:t>hon</a:t>
            </a:r>
            <a:r>
              <a:rPr dirty="0" sz="2400" spc="-1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WSFVIH+Niconne"/>
                <a:cs typeface="WSFVIH+Niconne"/>
              </a:rPr>
              <a:t>gläder</a:t>
            </a:r>
            <a:r>
              <a:rPr dirty="0" sz="2400" spc="-1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WSFVIH+Niconne"/>
                <a:cs typeface="WSFVIH+Niconne"/>
              </a:rPr>
              <a:t>en</a:t>
            </a:r>
            <a:r>
              <a:rPr dirty="0" sz="2400" spc="-19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WSFVIH+Niconne"/>
                <a:cs typeface="WSFVIH+Niconne"/>
              </a:rPr>
              <a:t>annans</a:t>
            </a:r>
            <a:r>
              <a:rPr dirty="0" sz="2400" spc="-19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WSFVIH+Niconne"/>
                <a:cs typeface="WSFVIH+Niconne"/>
              </a:rPr>
              <a:t>hjärta.”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061362" y="3635838"/>
            <a:ext cx="3562918" cy="171324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398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a01000"/>
                </a:solidFill>
                <a:latin typeface="UJBGWN+Friz Quadrata BT"/>
                <a:cs typeface="UJBGWN+Friz Quadrata BT"/>
              </a:rPr>
              <a:t>”Läraren</a:t>
            </a:r>
            <a:r>
              <a:rPr dirty="0" sz="2000" spc="92">
                <a:solidFill>
                  <a:srgbClr val="a01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a01000"/>
                </a:solidFill>
                <a:latin typeface="UJBGWN+Friz Quadrata BT"/>
                <a:cs typeface="UJBGWN+Friz Quadrata BT"/>
              </a:rPr>
              <a:t>bör</a:t>
            </a:r>
            <a:r>
              <a:rPr dirty="0" sz="2000" spc="91">
                <a:solidFill>
                  <a:srgbClr val="a01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a01000"/>
                </a:solidFill>
                <a:latin typeface="UJBGWN+Friz Quadrata BT"/>
                <a:cs typeface="UJBGWN+Friz Quadrata BT"/>
              </a:rPr>
              <a:t>inte</a:t>
            </a:r>
            <a:r>
              <a:rPr dirty="0" sz="2000" spc="89">
                <a:solidFill>
                  <a:srgbClr val="a01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a01000"/>
                </a:solidFill>
                <a:latin typeface="UJBGWN+Friz Quadrata BT"/>
                <a:cs typeface="UJBGWN+Friz Quadrata BT"/>
              </a:rPr>
              <a:t>se</a:t>
            </a:r>
            <a:r>
              <a:rPr dirty="0" sz="2000" spc="89">
                <a:solidFill>
                  <a:srgbClr val="a01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a01000"/>
                </a:solidFill>
                <a:latin typeface="UJBGWN+Friz Quadrata BT"/>
                <a:cs typeface="UJBGWN+Friz Quadrata BT"/>
              </a:rPr>
              <a:t>sig</a:t>
            </a:r>
            <a:r>
              <a:rPr dirty="0" sz="2000" spc="92">
                <a:solidFill>
                  <a:srgbClr val="a01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a01000"/>
                </a:solidFill>
                <a:latin typeface="UJBGWN+Friz Quadrata BT"/>
                <a:cs typeface="UJBGWN+Friz Quadrata BT"/>
              </a:rPr>
              <a:t>själv</a:t>
            </a:r>
          </a:p>
          <a:p>
            <a:pPr marL="0" marR="0">
              <a:lnSpc>
                <a:spcPts val="2158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a01000"/>
                </a:solidFill>
                <a:latin typeface="UJBGWN+Friz Quadrata BT"/>
                <a:cs typeface="UJBGWN+Friz Quadrata BT"/>
              </a:rPr>
              <a:t>som</a:t>
            </a:r>
            <a:r>
              <a:rPr dirty="0" sz="2000" spc="92">
                <a:solidFill>
                  <a:srgbClr val="a01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a01000"/>
                </a:solidFill>
                <a:latin typeface="UJBGWN+Friz Quadrata BT"/>
                <a:cs typeface="UJBGWN+Friz Quadrata BT"/>
              </a:rPr>
              <a:t>överlägsen</a:t>
            </a:r>
            <a:r>
              <a:rPr dirty="0" sz="2000" spc="92">
                <a:solidFill>
                  <a:srgbClr val="a01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a01000"/>
                </a:solidFill>
                <a:latin typeface="UJBGWN+Friz Quadrata BT"/>
                <a:cs typeface="UJBGWN+Friz Quadrata BT"/>
              </a:rPr>
              <a:t>utan</a:t>
            </a:r>
            <a:r>
              <a:rPr dirty="0" sz="2000" spc="92">
                <a:solidFill>
                  <a:srgbClr val="a01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a01000"/>
                </a:solidFill>
                <a:latin typeface="UJBGWN+Friz Quadrata BT"/>
                <a:cs typeface="UJBGWN+Friz Quadrata BT"/>
              </a:rPr>
              <a:t>bör</a:t>
            </a:r>
            <a:r>
              <a:rPr dirty="0" sz="2000" spc="91">
                <a:solidFill>
                  <a:srgbClr val="a01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a01000"/>
                </a:solidFill>
                <a:latin typeface="UJBGWN+Friz Quadrata BT"/>
                <a:cs typeface="UJBGWN+Friz Quadrata BT"/>
              </a:rPr>
              <a:t>tala</a:t>
            </a:r>
          </a:p>
          <a:p>
            <a:pPr marL="0" marR="0">
              <a:lnSpc>
                <a:spcPts val="2158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a01000"/>
                </a:solidFill>
                <a:latin typeface="UJBGWN+Friz Quadrata BT"/>
                <a:cs typeface="UJBGWN+Friz Quadrata BT"/>
              </a:rPr>
              <a:t>med</a:t>
            </a:r>
            <a:r>
              <a:rPr dirty="0" sz="2000" spc="92">
                <a:solidFill>
                  <a:srgbClr val="a01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a01000"/>
                </a:solidFill>
                <a:latin typeface="UJBGWN+Friz Quadrata BT"/>
                <a:cs typeface="UJBGWN+Friz Quadrata BT"/>
              </a:rPr>
              <a:t>största</a:t>
            </a:r>
            <a:r>
              <a:rPr dirty="0" sz="2000" spc="89">
                <a:solidFill>
                  <a:srgbClr val="a01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a01000"/>
                </a:solidFill>
                <a:latin typeface="UJBGWN+Friz Quadrata BT"/>
                <a:cs typeface="UJBGWN+Friz Quadrata BT"/>
              </a:rPr>
              <a:t>vänlighet,</a:t>
            </a:r>
            <a:r>
              <a:rPr dirty="0" sz="2000" spc="89">
                <a:solidFill>
                  <a:srgbClr val="a01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a01000"/>
                </a:solidFill>
                <a:latin typeface="UJBGWN+Friz Quadrata BT"/>
                <a:cs typeface="UJBGWN+Friz Quadrata BT"/>
              </a:rPr>
              <a:t>ringhet</a:t>
            </a:r>
          </a:p>
          <a:p>
            <a:pPr marL="0" marR="0">
              <a:lnSpc>
                <a:spcPts val="2158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a01000"/>
                </a:solidFill>
                <a:latin typeface="UJBGWN+Friz Quadrata BT"/>
                <a:cs typeface="UJBGWN+Friz Quadrata BT"/>
              </a:rPr>
              <a:t>och</a:t>
            </a:r>
            <a:r>
              <a:rPr dirty="0" sz="2000" spc="92">
                <a:solidFill>
                  <a:srgbClr val="a01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a01000"/>
                </a:solidFill>
                <a:latin typeface="UJBGWN+Friz Quadrata BT"/>
                <a:cs typeface="UJBGWN+Friz Quadrata BT"/>
              </a:rPr>
              <a:t>ödmjukhet,</a:t>
            </a:r>
            <a:r>
              <a:rPr dirty="0" sz="2000" spc="89">
                <a:solidFill>
                  <a:srgbClr val="a01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a01000"/>
                </a:solidFill>
                <a:latin typeface="UJBGWN+Friz Quadrata BT"/>
                <a:cs typeface="UJBGWN+Friz Quadrata BT"/>
              </a:rPr>
              <a:t>ty</a:t>
            </a:r>
            <a:r>
              <a:rPr dirty="0" sz="2000" spc="92">
                <a:solidFill>
                  <a:srgbClr val="a01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a01000"/>
                </a:solidFill>
                <a:latin typeface="UJBGWN+Friz Quadrata BT"/>
                <a:cs typeface="UJBGWN+Friz Quadrata BT"/>
              </a:rPr>
              <a:t>sådant</a:t>
            </a:r>
            <a:r>
              <a:rPr dirty="0" sz="2000" spc="92">
                <a:solidFill>
                  <a:srgbClr val="a01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a01000"/>
                </a:solidFill>
                <a:latin typeface="UJBGWN+Friz Quadrata BT"/>
                <a:cs typeface="UJBGWN+Friz Quadrata BT"/>
              </a:rPr>
              <a:t>tal</a:t>
            </a:r>
          </a:p>
          <a:p>
            <a:pPr marL="0" marR="0">
              <a:lnSpc>
                <a:spcPts val="2158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a01000"/>
                </a:solidFill>
                <a:latin typeface="UJBGWN+Friz Quadrata BT"/>
                <a:cs typeface="UJBGWN+Friz Quadrata BT"/>
              </a:rPr>
              <a:t>utövar</a:t>
            </a:r>
            <a:r>
              <a:rPr dirty="0" sz="2000" spc="91">
                <a:solidFill>
                  <a:srgbClr val="a01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a01000"/>
                </a:solidFill>
                <a:latin typeface="UJBGWN+Friz Quadrata BT"/>
                <a:cs typeface="UJBGWN+Friz Quadrata BT"/>
              </a:rPr>
              <a:t>inflytande</a:t>
            </a:r>
            <a:r>
              <a:rPr dirty="0" sz="2000" spc="89">
                <a:solidFill>
                  <a:srgbClr val="a01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a01000"/>
                </a:solidFill>
                <a:latin typeface="UJBGWN+Friz Quadrata BT"/>
                <a:cs typeface="UJBGWN+Friz Quadrata BT"/>
              </a:rPr>
              <a:t>och</a:t>
            </a:r>
            <a:r>
              <a:rPr dirty="0" sz="2000" spc="92">
                <a:solidFill>
                  <a:srgbClr val="a01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a01000"/>
                </a:solidFill>
                <a:latin typeface="UJBGWN+Friz Quadrata BT"/>
                <a:cs typeface="UJBGWN+Friz Quadrata BT"/>
              </a:rPr>
              <a:t>fostrar</a:t>
            </a:r>
          </a:p>
          <a:p>
            <a:pPr marL="0" marR="0">
              <a:lnSpc>
                <a:spcPts val="2158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spc="-25">
                <a:solidFill>
                  <a:srgbClr val="a01000"/>
                </a:solidFill>
                <a:latin typeface="UJBGWN+Friz Quadrata BT"/>
                <a:cs typeface="UJBGWN+Friz Quadrata BT"/>
              </a:rPr>
              <a:t>själar.”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673392" y="5327685"/>
            <a:ext cx="3147220" cy="10172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09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WSFVIH+Niconne"/>
                <a:cs typeface="WSFVIH+Niconne"/>
              </a:rPr>
              <a:t>”Kärlek</a:t>
            </a:r>
            <a:r>
              <a:rPr dirty="0" sz="2400" spc="-19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WSFVIH+Niconne"/>
                <a:cs typeface="WSFVIH+Niconne"/>
              </a:rPr>
              <a:t>är</a:t>
            </a:r>
            <a:r>
              <a:rPr dirty="0" sz="2400" spc="-1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WSFVIH+Niconne"/>
                <a:cs typeface="WSFVIH+Niconne"/>
              </a:rPr>
              <a:t>det</a:t>
            </a:r>
            <a:r>
              <a:rPr dirty="0" sz="2400" spc="-19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WSFVIH+Niconne"/>
                <a:cs typeface="WSFVIH+Niconne"/>
              </a:rPr>
              <a:t>enda</a:t>
            </a:r>
            <a:r>
              <a:rPr dirty="0" sz="2400" spc="-19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WSFVIH+Niconne"/>
                <a:cs typeface="WSFVIH+Niconne"/>
              </a:rPr>
              <a:t>medel</a:t>
            </a:r>
          </a:p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WSFVIH+Niconne"/>
                <a:cs typeface="WSFVIH+Niconne"/>
              </a:rPr>
              <a:t>som</a:t>
            </a:r>
            <a:r>
              <a:rPr dirty="0" sz="2400" spc="-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WSFVIH+Niconne"/>
                <a:cs typeface="WSFVIH+Niconne"/>
              </a:rPr>
              <a:t>försäkrar</a:t>
            </a:r>
            <a:r>
              <a:rPr dirty="0" sz="2400" spc="-18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WSFVIH+Niconne"/>
                <a:cs typeface="WSFVIH+Niconne"/>
              </a:rPr>
              <a:t>oss</a:t>
            </a:r>
            <a:r>
              <a:rPr dirty="0" sz="2400" spc="-19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WSFVIH+Niconne"/>
                <a:cs typeface="WSFVIH+Niconne"/>
              </a:rPr>
              <a:t>sann</a:t>
            </a:r>
            <a:r>
              <a:rPr dirty="0" sz="2400" spc="-19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WSFVIH+Niconne"/>
                <a:cs typeface="WSFVIH+Niconne"/>
              </a:rPr>
              <a:t>lycka</a:t>
            </a:r>
          </a:p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WSFVIH+Niconne"/>
                <a:cs typeface="WSFVIH+Niconne"/>
              </a:rPr>
              <a:t>både</a:t>
            </a:r>
            <a:r>
              <a:rPr dirty="0" sz="2400" spc="-19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WSFVIH+Niconne"/>
                <a:cs typeface="WSFVIH+Niconne"/>
              </a:rPr>
              <a:t>i</a:t>
            </a:r>
            <a:r>
              <a:rPr dirty="0" sz="2400" spc="-1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WSFVIH+Niconne"/>
                <a:cs typeface="WSFVIH+Niconne"/>
              </a:rPr>
              <a:t>denna</a:t>
            </a:r>
            <a:r>
              <a:rPr dirty="0" sz="2400" spc="-19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WSFVIH+Niconne"/>
                <a:cs typeface="WSFVIH+Niconne"/>
              </a:rPr>
              <a:t>världen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673392" y="6242089"/>
            <a:ext cx="1673112" cy="4076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09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WSFVIH+Niconne"/>
                <a:cs typeface="WSFVIH+Niconne"/>
              </a:rPr>
              <a:t>och</a:t>
            </a:r>
            <a:r>
              <a:rPr dirty="0" sz="2400" spc="-1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WSFVIH+Niconne"/>
                <a:cs typeface="WSFVIH+Niconne"/>
              </a:rPr>
              <a:t>den</a:t>
            </a:r>
            <a:r>
              <a:rPr dirty="0" sz="2400" spc="-19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WSFVIH+Niconne"/>
                <a:cs typeface="WSFVIH+Niconne"/>
              </a:rPr>
              <a:t>nästa.”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0680700" cy="7556487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057958" y="1167123"/>
            <a:ext cx="8009945" cy="116502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398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Efter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att</a:t>
            </a:r>
            <a:r>
              <a:rPr dirty="0" sz="20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ha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vilat</a:t>
            </a:r>
            <a:r>
              <a:rPr dirty="0" sz="20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upp</a:t>
            </a:r>
            <a:r>
              <a:rPr dirty="0" sz="20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sig</a:t>
            </a:r>
            <a:r>
              <a:rPr dirty="0" sz="20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i</a:t>
            </a:r>
            <a:r>
              <a:rPr dirty="0" sz="20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Egypen</a:t>
            </a:r>
            <a:r>
              <a:rPr dirty="0" sz="20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under</a:t>
            </a:r>
            <a:r>
              <a:rPr dirty="0" sz="2000" spc="9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vintern</a:t>
            </a:r>
            <a:r>
              <a:rPr dirty="0" sz="20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var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 spc="-28">
                <a:solidFill>
                  <a:srgbClr val="000000"/>
                </a:solidFill>
                <a:latin typeface="UJBGWN+Friz Quadrata BT"/>
                <a:cs typeface="UJBGWN+Friz Quadrata BT"/>
              </a:rPr>
              <a:t>‘Abdu’l-Bahá</a:t>
            </a:r>
            <a:r>
              <a:rPr dirty="0" sz="2000" spc="1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redo</a:t>
            </a:r>
          </a:p>
          <a:p>
            <a:pPr marL="0" marR="0">
              <a:lnSpc>
                <a:spcPts val="2158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att</a:t>
            </a:r>
            <a:r>
              <a:rPr dirty="0" sz="20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resa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till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USA</a:t>
            </a:r>
            <a:r>
              <a:rPr dirty="0" sz="20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där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de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flesta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bahá’íerna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i</a:t>
            </a:r>
            <a:r>
              <a:rPr dirty="0" sz="20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Väst</a:t>
            </a:r>
            <a:r>
              <a:rPr dirty="0" sz="2000" spc="9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fanns.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Några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bahá’íer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i</a:t>
            </a:r>
          </a:p>
          <a:p>
            <a:pPr marL="0" marR="0">
              <a:lnSpc>
                <a:spcPts val="2158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USA</a:t>
            </a:r>
            <a:r>
              <a:rPr dirty="0" sz="20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hade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köpt</a:t>
            </a:r>
            <a:r>
              <a:rPr dirty="0" sz="20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en</a:t>
            </a:r>
            <a:r>
              <a:rPr dirty="0" sz="20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biljett</a:t>
            </a:r>
            <a:r>
              <a:rPr dirty="0" sz="20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åt</a:t>
            </a:r>
            <a:r>
              <a:rPr dirty="0" sz="2000" spc="9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Honom</a:t>
            </a:r>
            <a:r>
              <a:rPr dirty="0" sz="20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på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 spc="-15">
                <a:solidFill>
                  <a:srgbClr val="000000"/>
                </a:solidFill>
                <a:latin typeface="UJBGWN+Friz Quadrata BT"/>
                <a:cs typeface="UJBGWN+Friz Quadrata BT"/>
              </a:rPr>
              <a:t>Titanic,</a:t>
            </a:r>
            <a:r>
              <a:rPr dirty="0" sz="2000" spc="10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men</a:t>
            </a:r>
            <a:r>
              <a:rPr dirty="0" sz="20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 spc="-28">
                <a:solidFill>
                  <a:srgbClr val="000000"/>
                </a:solidFill>
                <a:latin typeface="UJBGWN+Friz Quadrata BT"/>
                <a:cs typeface="UJBGWN+Friz Quadrata BT"/>
              </a:rPr>
              <a:t>‘Abdu’l-Bahá</a:t>
            </a:r>
          </a:p>
          <a:p>
            <a:pPr marL="0" marR="0">
              <a:lnSpc>
                <a:spcPts val="2158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föredrog</a:t>
            </a:r>
            <a:r>
              <a:rPr dirty="0" sz="20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den</a:t>
            </a:r>
            <a:r>
              <a:rPr dirty="0" sz="20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något</a:t>
            </a:r>
            <a:r>
              <a:rPr dirty="0" sz="20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långsammare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Cedric...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057958" y="2365152"/>
            <a:ext cx="7833420" cy="61681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398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spc="-28">
                <a:solidFill>
                  <a:srgbClr val="000000"/>
                </a:solidFill>
                <a:latin typeface="UJBGWN+Friz Quadrata BT"/>
                <a:cs typeface="UJBGWN+Friz Quadrata BT"/>
              </a:rPr>
              <a:t>‘Abdu’l-Bahá</a:t>
            </a:r>
            <a:r>
              <a:rPr dirty="0" sz="2000" spc="1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anlände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till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New</a:t>
            </a:r>
            <a:r>
              <a:rPr dirty="0" sz="20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 spc="-46">
                <a:solidFill>
                  <a:srgbClr val="000000"/>
                </a:solidFill>
                <a:latin typeface="UJBGWN+Friz Quadrata BT"/>
                <a:cs typeface="UJBGWN+Friz Quadrata BT"/>
              </a:rPr>
              <a:t>York</a:t>
            </a:r>
            <a:r>
              <a:rPr dirty="0" sz="2000" spc="1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1912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där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Han</a:t>
            </a:r>
            <a:r>
              <a:rPr dirty="0" sz="20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höll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sitt</a:t>
            </a:r>
            <a:r>
              <a:rPr dirty="0" sz="20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första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tal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i</a:t>
            </a:r>
          </a:p>
          <a:p>
            <a:pPr marL="0" marR="0">
              <a:lnSpc>
                <a:spcPts val="2158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Uppståndelsekyrkan</a:t>
            </a:r>
            <a:r>
              <a:rPr dirty="0" sz="20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som</a:t>
            </a:r>
            <a:r>
              <a:rPr dirty="0" sz="20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var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fyld</a:t>
            </a:r>
            <a:r>
              <a:rPr dirty="0" sz="20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till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sista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plats.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057958" y="3167373"/>
            <a:ext cx="3799572" cy="280967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398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spc="-28">
                <a:solidFill>
                  <a:srgbClr val="000000"/>
                </a:solidFill>
                <a:latin typeface="UJBGWN+Friz Quadrata BT"/>
                <a:cs typeface="UJBGWN+Friz Quadrata BT"/>
              </a:rPr>
              <a:t>‘Abdu’l-Bahá</a:t>
            </a:r>
            <a:r>
              <a:rPr dirty="0" sz="2000" spc="1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sparade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inte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sig</a:t>
            </a:r>
          </a:p>
          <a:p>
            <a:pPr marL="0" marR="0">
              <a:lnSpc>
                <a:spcPts val="2158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själv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utan</a:t>
            </a:r>
            <a:r>
              <a:rPr dirty="0" sz="20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reste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till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ett</a:t>
            </a:r>
            <a:r>
              <a:rPr dirty="0" sz="20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stort</a:t>
            </a:r>
          </a:p>
          <a:p>
            <a:pPr marL="0" marR="0">
              <a:lnSpc>
                <a:spcPts val="2158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antal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 spc="-25">
                <a:solidFill>
                  <a:srgbClr val="000000"/>
                </a:solidFill>
                <a:latin typeface="UJBGWN+Friz Quadrata BT"/>
                <a:cs typeface="UJBGWN+Friz Quadrata BT"/>
              </a:rPr>
              <a:t>platser,</a:t>
            </a:r>
            <a:r>
              <a:rPr dirty="0" sz="2000" spc="1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till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sist</a:t>
            </a:r>
            <a:r>
              <a:rPr dirty="0" sz="20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ända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till</a:t>
            </a:r>
          </a:p>
          <a:p>
            <a:pPr marL="0" marR="0">
              <a:lnSpc>
                <a:spcPts val="2158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Kalifornien</a:t>
            </a:r>
            <a:r>
              <a:rPr dirty="0" sz="20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och</a:t>
            </a:r>
            <a:r>
              <a:rPr dirty="0" sz="20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även</a:t>
            </a:r>
            <a:r>
              <a:rPr dirty="0" sz="20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till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Kanada.</a:t>
            </a:r>
          </a:p>
          <a:p>
            <a:pPr marL="0" marR="0">
              <a:lnSpc>
                <a:spcPts val="2158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Överallt</a:t>
            </a:r>
            <a:r>
              <a:rPr dirty="0" sz="2000" spc="9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höll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Han</a:t>
            </a:r>
            <a:r>
              <a:rPr dirty="0" sz="20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tal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inför</a:t>
            </a:r>
          </a:p>
          <a:p>
            <a:pPr marL="0" marR="0">
              <a:lnSpc>
                <a:spcPts val="2158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mycket</a:t>
            </a:r>
            <a:r>
              <a:rPr dirty="0" sz="20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stora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skaror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och</a:t>
            </a:r>
            <a:r>
              <a:rPr dirty="0" sz="20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fick</a:t>
            </a:r>
          </a:p>
          <a:p>
            <a:pPr marL="0" marR="0">
              <a:lnSpc>
                <a:spcPts val="2158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enorm</a:t>
            </a:r>
            <a:r>
              <a:rPr dirty="0" sz="20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uppmärksamhet</a:t>
            </a:r>
            <a:r>
              <a:rPr dirty="0" sz="20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i</a:t>
            </a:r>
          </a:p>
          <a:p>
            <a:pPr marL="0" marR="0">
              <a:lnSpc>
                <a:spcPts val="2158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pressen.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Dessutom</a:t>
            </a:r>
            <a:r>
              <a:rPr dirty="0" sz="20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gav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Han</a:t>
            </a:r>
          </a:p>
          <a:p>
            <a:pPr marL="0" marR="0">
              <a:lnSpc>
                <a:spcPts val="2158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otaliga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intervjuer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och</a:t>
            </a:r>
            <a:r>
              <a:rPr dirty="0" sz="20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samtalade</a:t>
            </a:r>
          </a:p>
          <a:p>
            <a:pPr marL="0" marR="0">
              <a:lnSpc>
                <a:spcPts val="2158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med</a:t>
            </a:r>
            <a:r>
              <a:rPr dirty="0" sz="20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bahá’íer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och</a:t>
            </a:r>
            <a:r>
              <a:rPr dirty="0" sz="20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intresserade.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571495" y="6189871"/>
            <a:ext cx="3099747" cy="4749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GQVWKU+ArialMT"/>
                <a:cs typeface="GQVWKU+ArialMT"/>
              </a:rPr>
              <a:t>‘Abdu’l-Bahá</a:t>
            </a:r>
            <a:r>
              <a:rPr dirty="0" sz="1600" spc="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GQVWKU+ArialMT"/>
                <a:cs typeface="GQVWKU+ArialMT"/>
              </a:rPr>
              <a:t>talar</a:t>
            </a:r>
            <a:r>
              <a:rPr dirty="0" sz="16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GQVWKU+ArialMT"/>
                <a:cs typeface="GQVWKU+ArialMT"/>
              </a:rPr>
              <a:t>i</a:t>
            </a:r>
            <a:r>
              <a:rPr dirty="0" sz="1600" spc="48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GQVWKU+ArialMT"/>
                <a:cs typeface="GQVWKU+ArialMT"/>
              </a:rPr>
              <a:t>Plymouth</a:t>
            </a:r>
          </a:p>
          <a:p>
            <a:pPr marL="0" marR="0">
              <a:lnSpc>
                <a:spcPts val="1652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GQVWKU+ArialMT"/>
                <a:cs typeface="GQVWKU+ArialMT"/>
              </a:rPr>
              <a:t>Congregational</a:t>
            </a:r>
            <a:r>
              <a:rPr dirty="0" sz="1600" spc="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GQVWKU+ArialMT"/>
                <a:cs typeface="GQVWKU+ArialMT"/>
              </a:rPr>
              <a:t>Church,</a:t>
            </a:r>
            <a:r>
              <a:rPr dirty="0" sz="16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GQVWKU+ArialMT"/>
                <a:cs typeface="GQVWKU+ArialMT"/>
              </a:rPr>
              <a:t>Chicago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0680700" cy="7556487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057958" y="1167123"/>
            <a:ext cx="4162612" cy="116502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398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Den</a:t>
            </a:r>
            <a:r>
              <a:rPr dirty="0" sz="20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1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maj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1912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lade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 spc="-28">
                <a:solidFill>
                  <a:srgbClr val="000000"/>
                </a:solidFill>
                <a:latin typeface="UJBGWN+Friz Quadrata BT"/>
                <a:cs typeface="UJBGWN+Friz Quadrata BT"/>
              </a:rPr>
              <a:t>‘Abdu’l-Bahá</a:t>
            </a:r>
          </a:p>
          <a:p>
            <a:pPr marL="0" marR="0">
              <a:lnSpc>
                <a:spcPts val="2158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grundstenen</a:t>
            </a:r>
            <a:r>
              <a:rPr dirty="0" sz="20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till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bahá’í-templet</a:t>
            </a:r>
            <a:r>
              <a:rPr dirty="0" sz="20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i</a:t>
            </a:r>
          </a:p>
          <a:p>
            <a:pPr marL="0" marR="0">
              <a:lnSpc>
                <a:spcPts val="2158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spc="-14">
                <a:solidFill>
                  <a:srgbClr val="000000"/>
                </a:solidFill>
                <a:latin typeface="UJBGWN+Friz Quadrata BT"/>
                <a:cs typeface="UJBGWN+Friz Quadrata BT"/>
              </a:rPr>
              <a:t>Wilmette,</a:t>
            </a:r>
            <a:r>
              <a:rPr dirty="0" sz="2000" spc="10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Chicago,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”Modertemplet</a:t>
            </a:r>
          </a:p>
          <a:p>
            <a:pPr marL="0" marR="0">
              <a:lnSpc>
                <a:spcPts val="2158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för</a:t>
            </a:r>
            <a:r>
              <a:rPr dirty="0" sz="2000" spc="9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Västvärlden.”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057958" y="2466752"/>
            <a:ext cx="3990843" cy="116502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398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spc="-28">
                <a:solidFill>
                  <a:srgbClr val="000000"/>
                </a:solidFill>
                <a:latin typeface="UJBGWN+Friz Quadrata BT"/>
                <a:cs typeface="UJBGWN+Friz Quadrata BT"/>
              </a:rPr>
              <a:t>‘Abdu’l-Bahá</a:t>
            </a:r>
            <a:r>
              <a:rPr dirty="0" sz="2000" spc="1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talade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till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över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300</a:t>
            </a:r>
          </a:p>
          <a:p>
            <a:pPr marL="0" marR="0">
              <a:lnSpc>
                <a:spcPts val="2158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gäster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som</a:t>
            </a:r>
            <a:r>
              <a:rPr dirty="0" sz="20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deltog</a:t>
            </a:r>
            <a:r>
              <a:rPr dirty="0" sz="20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i</a:t>
            </a:r>
            <a:r>
              <a:rPr dirty="0" sz="20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firandet</a:t>
            </a:r>
            <a:r>
              <a:rPr dirty="0" sz="20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av</a:t>
            </a:r>
          </a:p>
          <a:p>
            <a:pPr marL="0" marR="0">
              <a:lnSpc>
                <a:spcPts val="2158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Förbundets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dag</a:t>
            </a:r>
            <a:r>
              <a:rPr dirty="0" sz="20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på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ett</a:t>
            </a:r>
            <a:r>
              <a:rPr dirty="0" sz="20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stort</a:t>
            </a:r>
            <a:r>
              <a:rPr dirty="0" sz="20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hotell</a:t>
            </a:r>
          </a:p>
          <a:p>
            <a:pPr marL="0" marR="0">
              <a:lnSpc>
                <a:spcPts val="2158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i</a:t>
            </a:r>
            <a:r>
              <a:rPr dirty="0" sz="20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New</a:t>
            </a:r>
            <a:r>
              <a:rPr dirty="0" sz="20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 spc="-36">
                <a:solidFill>
                  <a:srgbClr val="000000"/>
                </a:solidFill>
                <a:latin typeface="UJBGWN+Friz Quadrata BT"/>
                <a:cs typeface="UJBGWN+Friz Quadrata BT"/>
              </a:rPr>
              <a:t>York.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0680700" cy="7556487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901799" y="1167123"/>
            <a:ext cx="8320255" cy="89092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398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I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många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sammanhang</a:t>
            </a:r>
            <a:r>
              <a:rPr dirty="0" sz="20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varnade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 spc="-28">
                <a:solidFill>
                  <a:srgbClr val="000000"/>
                </a:solidFill>
                <a:latin typeface="UJBGWN+Friz Quadrata BT"/>
                <a:cs typeface="UJBGWN+Friz Quadrata BT"/>
              </a:rPr>
              <a:t>‘Abdu’l-Bahá</a:t>
            </a:r>
            <a:r>
              <a:rPr dirty="0" sz="2000" spc="1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för</a:t>
            </a:r>
            <a:r>
              <a:rPr dirty="0" sz="2000" spc="9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faran</a:t>
            </a:r>
            <a:r>
              <a:rPr dirty="0" sz="20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med</a:t>
            </a:r>
            <a:r>
              <a:rPr dirty="0" sz="20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 spc="-17">
                <a:solidFill>
                  <a:srgbClr val="000000"/>
                </a:solidFill>
                <a:latin typeface="UJBGWN+Friz Quadrata BT"/>
                <a:cs typeface="UJBGWN+Friz Quadrata BT"/>
              </a:rPr>
              <a:t>rasfördomar.</a:t>
            </a:r>
          </a:p>
          <a:p>
            <a:pPr marL="0" marR="0">
              <a:lnSpc>
                <a:spcPts val="2158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Han</a:t>
            </a:r>
            <a:r>
              <a:rPr dirty="0" sz="20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motverkade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också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i</a:t>
            </a:r>
            <a:r>
              <a:rPr dirty="0" sz="20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praktiken</a:t>
            </a:r>
            <a:r>
              <a:rPr dirty="0" sz="20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rasfördomar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genom</a:t>
            </a:r>
            <a:r>
              <a:rPr dirty="0" sz="20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att</a:t>
            </a:r>
            <a:r>
              <a:rPr dirty="0" sz="20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ofta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placera</a:t>
            </a:r>
          </a:p>
          <a:p>
            <a:pPr marL="0" marR="0">
              <a:lnSpc>
                <a:spcPts val="2158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afro-amerikaner</a:t>
            </a:r>
            <a:r>
              <a:rPr dirty="0" sz="2000" spc="8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vid</a:t>
            </a:r>
            <a:r>
              <a:rPr dirty="0" sz="20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sin</a:t>
            </a:r>
            <a:r>
              <a:rPr dirty="0" sz="20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sida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på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stora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banketter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som</a:t>
            </a:r>
            <a:r>
              <a:rPr dirty="0" sz="20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hölls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till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Hans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ära.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946833" y="2447283"/>
            <a:ext cx="2847361" cy="171323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398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spc="-21">
                <a:solidFill>
                  <a:srgbClr val="000000"/>
                </a:solidFill>
                <a:latin typeface="UJBGWN+Friz Quadrata BT"/>
                <a:cs typeface="UJBGWN+Friz Quadrata BT"/>
              </a:rPr>
              <a:t>Vidare</a:t>
            </a:r>
            <a:r>
              <a:rPr dirty="0" sz="2000" spc="1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uppmanade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Han</a:t>
            </a:r>
          </a:p>
          <a:p>
            <a:pPr marL="0" marR="0">
              <a:lnSpc>
                <a:spcPts val="2158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bahá’íerna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i</a:t>
            </a:r>
            <a:r>
              <a:rPr dirty="0" sz="20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USA</a:t>
            </a:r>
            <a:r>
              <a:rPr dirty="0" sz="20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att</a:t>
            </a:r>
          </a:p>
          <a:p>
            <a:pPr marL="0" marR="0">
              <a:lnSpc>
                <a:spcPts val="2158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anordna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särskilda</a:t>
            </a:r>
          </a:p>
          <a:p>
            <a:pPr marL="0" marR="0">
              <a:lnSpc>
                <a:spcPts val="2158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sammankomster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för</a:t>
            </a:r>
            <a:r>
              <a:rPr dirty="0" sz="2000" spc="9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att</a:t>
            </a:r>
          </a:p>
          <a:p>
            <a:pPr marL="0" marR="0">
              <a:lnSpc>
                <a:spcPts val="2158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främja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goda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relationer</a:t>
            </a:r>
          </a:p>
          <a:p>
            <a:pPr marL="0" marR="0">
              <a:lnSpc>
                <a:spcPts val="2158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mellan</a:t>
            </a:r>
            <a:r>
              <a:rPr dirty="0" sz="20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raserna.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946833" y="4569237"/>
            <a:ext cx="3297669" cy="198735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398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Särskilt</a:t>
            </a:r>
            <a:r>
              <a:rPr dirty="0" sz="2000" spc="9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intressant</a:t>
            </a:r>
            <a:r>
              <a:rPr dirty="0" sz="20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är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att</a:t>
            </a:r>
          </a:p>
          <a:p>
            <a:pPr marL="0" marR="0">
              <a:lnSpc>
                <a:spcPts val="2158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Han</a:t>
            </a:r>
            <a:r>
              <a:rPr dirty="0" sz="20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tog</a:t>
            </a:r>
            <a:r>
              <a:rPr dirty="0" sz="20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initiativ</a:t>
            </a:r>
            <a:r>
              <a:rPr dirty="0" sz="2000" spc="9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till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och</a:t>
            </a:r>
          </a:p>
          <a:p>
            <a:pPr marL="0" marR="0">
              <a:lnSpc>
                <a:spcPts val="2158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uppmuntrade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det</a:t>
            </a:r>
            <a:r>
              <a:rPr dirty="0" sz="20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första</a:t>
            </a:r>
          </a:p>
          <a:p>
            <a:pPr marL="0" marR="0">
              <a:lnSpc>
                <a:spcPts val="2158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rasblandade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äktenskapet</a:t>
            </a:r>
            <a:r>
              <a:rPr dirty="0" sz="2000" spc="9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i</a:t>
            </a:r>
          </a:p>
          <a:p>
            <a:pPr marL="0" marR="0">
              <a:lnSpc>
                <a:spcPts val="2158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USA,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genom</a:t>
            </a:r>
            <a:r>
              <a:rPr dirty="0" sz="20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att</a:t>
            </a:r>
            <a:r>
              <a:rPr dirty="0" sz="20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uppmuntra</a:t>
            </a:r>
          </a:p>
          <a:p>
            <a:pPr marL="0" marR="0">
              <a:lnSpc>
                <a:spcPts val="2158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Louis</a:t>
            </a:r>
            <a:r>
              <a:rPr dirty="0" sz="2000" spc="9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Gregory</a:t>
            </a:r>
            <a:r>
              <a:rPr dirty="0" sz="2000" spc="9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och</a:t>
            </a:r>
            <a:r>
              <a:rPr dirty="0" sz="20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Louisa</a:t>
            </a:r>
          </a:p>
          <a:p>
            <a:pPr marL="0" marR="0">
              <a:lnSpc>
                <a:spcPts val="2158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Mathews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att</a:t>
            </a:r>
            <a:r>
              <a:rPr dirty="0" sz="20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gifta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 spc="-11">
                <a:solidFill>
                  <a:srgbClr val="000000"/>
                </a:solidFill>
                <a:latin typeface="UJBGWN+Friz Quadrata BT"/>
                <a:cs typeface="UJBGWN+Friz Quadrata BT"/>
              </a:rPr>
              <a:t>sig.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0680700" cy="7556487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287080" y="4045224"/>
            <a:ext cx="1586517" cy="2651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GQVWKU+ArialMT"/>
                <a:cs typeface="GQVWKU+ArialMT"/>
              </a:rPr>
              <a:t>Louise</a:t>
            </a:r>
            <a:r>
              <a:rPr dirty="0" sz="1600" spc="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GQVWKU+ArialMT"/>
                <a:cs typeface="GQVWKU+ArialMT"/>
              </a:rPr>
              <a:t>Erickson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433386" y="6741648"/>
            <a:ext cx="2230457" cy="2651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GQVWKU+ArialMT"/>
                <a:cs typeface="GQVWKU+ArialMT"/>
              </a:rPr>
              <a:t>Anna</a:t>
            </a:r>
            <a:r>
              <a:rPr dirty="0" sz="1600" spc="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GQVWKU+ArialMT"/>
                <a:cs typeface="GQVWKU+ArialMT"/>
              </a:rPr>
              <a:t>och</a:t>
            </a:r>
            <a:r>
              <a:rPr dirty="0" sz="1600" spc="-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GQVWKU+ArialMT"/>
                <a:cs typeface="GQVWKU+ArialMT"/>
              </a:rPr>
              <a:t>August</a:t>
            </a:r>
            <a:r>
              <a:rPr dirty="0" sz="16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GQVWKU+ArialMT"/>
                <a:cs typeface="GQVWKU+ArialMT"/>
              </a:rPr>
              <a:t>Rudd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0680700" cy="7556487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057958" y="1239996"/>
            <a:ext cx="3819372" cy="89092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398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spc="-28">
                <a:solidFill>
                  <a:srgbClr val="000000"/>
                </a:solidFill>
                <a:latin typeface="UJBGWN+Friz Quadrata BT"/>
                <a:cs typeface="UJBGWN+Friz Quadrata BT"/>
              </a:rPr>
              <a:t>‘Abdu’l-Bahá</a:t>
            </a:r>
            <a:r>
              <a:rPr dirty="0" sz="2000" spc="1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lämnade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den</a:t>
            </a:r>
          </a:p>
          <a:p>
            <a:pPr marL="0" marR="0">
              <a:lnSpc>
                <a:spcPts val="2158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jordiska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tillvaron,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77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år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gammal,</a:t>
            </a:r>
          </a:p>
          <a:p>
            <a:pPr marL="0" marR="0">
              <a:lnSpc>
                <a:spcPts val="2158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den</a:t>
            </a:r>
            <a:r>
              <a:rPr dirty="0" sz="20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28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november</a:t>
            </a:r>
            <a:r>
              <a:rPr dirty="0" sz="2000" spc="9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1921.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057958" y="2163921"/>
            <a:ext cx="3745710" cy="143914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398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Uppemot</a:t>
            </a:r>
            <a:r>
              <a:rPr dirty="0" sz="20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10.000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sörjande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från</a:t>
            </a:r>
          </a:p>
          <a:p>
            <a:pPr marL="0" marR="0">
              <a:lnSpc>
                <a:spcPts val="2158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alla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religiösa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och</a:t>
            </a:r>
            <a:r>
              <a:rPr dirty="0" sz="20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etniska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 spc="-15">
                <a:solidFill>
                  <a:srgbClr val="000000"/>
                </a:solidFill>
                <a:latin typeface="UJBGWN+Friz Quadrata BT"/>
                <a:cs typeface="UJBGWN+Friz Quadrata BT"/>
              </a:rPr>
              <a:t>bak-</a:t>
            </a:r>
          </a:p>
          <a:p>
            <a:pPr marL="0" marR="0">
              <a:lnSpc>
                <a:spcPts val="2158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grunder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samlades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utanför</a:t>
            </a:r>
            <a:r>
              <a:rPr dirty="0" sz="2000" spc="9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Hans</a:t>
            </a:r>
          </a:p>
          <a:p>
            <a:pPr marL="0" marR="0">
              <a:lnSpc>
                <a:spcPts val="2158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hus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i</a:t>
            </a:r>
            <a:r>
              <a:rPr dirty="0" sz="20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Haifa,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för</a:t>
            </a:r>
            <a:r>
              <a:rPr dirty="0" sz="2000" spc="9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att</a:t>
            </a:r>
            <a:r>
              <a:rPr dirty="0" sz="20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vandra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till</a:t>
            </a:r>
          </a:p>
          <a:p>
            <a:pPr marL="0" marR="0">
              <a:lnSpc>
                <a:spcPts val="2158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mausoleet</a:t>
            </a:r>
            <a:r>
              <a:rPr dirty="0" sz="20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på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Karmelberget.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057958" y="3636067"/>
            <a:ext cx="3576292" cy="116502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398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Det</a:t>
            </a:r>
            <a:r>
              <a:rPr dirty="0" sz="20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var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bara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tilfälligt</a:t>
            </a:r>
            <a:r>
              <a:rPr dirty="0" sz="20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som</a:t>
            </a:r>
          </a:p>
          <a:p>
            <a:pPr marL="0" marR="0">
              <a:lnSpc>
                <a:spcPts val="2158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spc="-28">
                <a:solidFill>
                  <a:srgbClr val="000000"/>
                </a:solidFill>
                <a:latin typeface="UJBGWN+Friz Quadrata BT"/>
                <a:cs typeface="UJBGWN+Friz Quadrata BT"/>
              </a:rPr>
              <a:t>‘Abdu’l-Bahá</a:t>
            </a:r>
            <a:r>
              <a:rPr dirty="0" sz="2000" spc="1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begravdes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i</a:t>
            </a:r>
            <a:r>
              <a:rPr dirty="0" sz="20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Bábs</a:t>
            </a:r>
          </a:p>
          <a:p>
            <a:pPr marL="0" marR="0">
              <a:lnSpc>
                <a:spcPts val="2158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mausoleum,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i</a:t>
            </a:r>
            <a:r>
              <a:rPr dirty="0" sz="20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väntan</a:t>
            </a:r>
            <a:r>
              <a:rPr dirty="0" sz="2000" spc="68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på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en</a:t>
            </a:r>
          </a:p>
          <a:p>
            <a:pPr marL="0" marR="0">
              <a:lnSpc>
                <a:spcPts val="2158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permanent</a:t>
            </a:r>
            <a:r>
              <a:rPr dirty="0" sz="20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gravplats.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057958" y="4834096"/>
            <a:ext cx="3870766" cy="17132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398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100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år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efter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Hans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hädanfärd</a:t>
            </a:r>
            <a:r>
              <a:rPr dirty="0" sz="20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har</a:t>
            </a:r>
          </a:p>
          <a:p>
            <a:pPr marL="0" marR="0">
              <a:lnSpc>
                <a:spcPts val="2158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nu</a:t>
            </a:r>
            <a:r>
              <a:rPr dirty="0" sz="20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Universella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Rättvisans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Hus</a:t>
            </a:r>
          </a:p>
          <a:p>
            <a:pPr marL="0" marR="0">
              <a:lnSpc>
                <a:spcPts val="2158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beslutat</a:t>
            </a:r>
            <a:r>
              <a:rPr dirty="0" sz="20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om</a:t>
            </a:r>
            <a:r>
              <a:rPr dirty="0" sz="20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och</a:t>
            </a:r>
            <a:r>
              <a:rPr dirty="0" sz="20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börjat</a:t>
            </a:r>
            <a:r>
              <a:rPr dirty="0" sz="20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bygga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ett</a:t>
            </a:r>
          </a:p>
          <a:p>
            <a:pPr marL="0" marR="0">
              <a:lnSpc>
                <a:spcPts val="2158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mausoleum</a:t>
            </a:r>
            <a:r>
              <a:rPr dirty="0" sz="20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särskilt</a:t>
            </a:r>
            <a:r>
              <a:rPr dirty="0" sz="2000" spc="9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för</a:t>
            </a:r>
            <a:r>
              <a:rPr dirty="0" sz="2000" spc="9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 spc="-41">
                <a:solidFill>
                  <a:srgbClr val="000000"/>
                </a:solidFill>
                <a:latin typeface="UJBGWN+Friz Quadrata BT"/>
                <a:cs typeface="UJBGWN+Friz Quadrata BT"/>
              </a:rPr>
              <a:t>‘Abdu’l-</a:t>
            </a:r>
          </a:p>
          <a:p>
            <a:pPr marL="0" marR="0">
              <a:lnSpc>
                <a:spcPts val="2158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Bahá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–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i</a:t>
            </a:r>
            <a:r>
              <a:rPr dirty="0" sz="20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närheten</a:t>
            </a:r>
            <a:r>
              <a:rPr dirty="0" sz="20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av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Ridván-</a:t>
            </a:r>
          </a:p>
          <a:p>
            <a:pPr marL="0" marR="0">
              <a:lnSpc>
                <a:spcPts val="2158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trädgården,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utanför</a:t>
            </a:r>
            <a:r>
              <a:rPr dirty="0" sz="2000" spc="9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Akka.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288189" y="6460553"/>
            <a:ext cx="3731873" cy="2651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GQVWKU+ArialMT"/>
                <a:cs typeface="GQVWKU+ArialMT"/>
              </a:rPr>
              <a:t>Design</a:t>
            </a:r>
            <a:r>
              <a:rPr dirty="0" sz="1600" spc="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GQVWKU+ArialMT"/>
                <a:cs typeface="GQVWKU+ArialMT"/>
              </a:rPr>
              <a:t>för</a:t>
            </a:r>
            <a:r>
              <a:rPr dirty="0" sz="16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GQVWKU+ArialMT"/>
                <a:cs typeface="GQVWKU+ArialMT"/>
              </a:rPr>
              <a:t>‘Abdu’l-Bahás</a:t>
            </a:r>
            <a:r>
              <a:rPr dirty="0" sz="16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GQVWKU+ArialMT"/>
                <a:cs typeface="GQVWKU+ArialMT"/>
              </a:rPr>
              <a:t>gravhelgedom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0680700" cy="7556487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057958" y="1167123"/>
            <a:ext cx="6985783" cy="89092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398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spc="-28">
                <a:solidFill>
                  <a:srgbClr val="000000"/>
                </a:solidFill>
                <a:latin typeface="UJBGWN+Friz Quadrata BT"/>
                <a:cs typeface="UJBGWN+Friz Quadrata BT"/>
              </a:rPr>
              <a:t>‘Abdu’l-Bahá</a:t>
            </a:r>
            <a:r>
              <a:rPr dirty="0" sz="2000" spc="1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var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den</a:t>
            </a:r>
            <a:r>
              <a:rPr dirty="0" sz="20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förste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att</a:t>
            </a:r>
            <a:r>
              <a:rPr dirty="0" sz="20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erkänna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Bahá’u’lláh</a:t>
            </a:r>
            <a:r>
              <a:rPr dirty="0" sz="2000" spc="9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som</a:t>
            </a:r>
            <a:r>
              <a:rPr dirty="0" sz="20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den</a:t>
            </a:r>
          </a:p>
          <a:p>
            <a:pPr marL="0" marR="0">
              <a:lnSpc>
                <a:spcPts val="2158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gudsuppenbarare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som</a:t>
            </a:r>
            <a:r>
              <a:rPr dirty="0" sz="20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Báb</a:t>
            </a:r>
            <a:r>
              <a:rPr dirty="0" sz="20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förutsagt.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Det</a:t>
            </a:r>
            <a:r>
              <a:rPr dirty="0" sz="20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skedde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1853,</a:t>
            </a:r>
          </a:p>
          <a:p>
            <a:pPr marL="0" marR="0">
              <a:lnSpc>
                <a:spcPts val="2158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efter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ankomsten</a:t>
            </a:r>
            <a:r>
              <a:rPr dirty="0" sz="20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till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Baghdad,</a:t>
            </a:r>
            <a:r>
              <a:rPr dirty="0" sz="2000" spc="68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9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år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efter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Bábs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deklaration.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050948" y="2112632"/>
            <a:ext cx="7235342" cy="193151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08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880e4f"/>
                </a:solidFill>
                <a:latin typeface="EWNNMQ+Amaranth-Regular"/>
                <a:cs typeface="EWNNMQ+Amaranth-Regular"/>
              </a:rPr>
              <a:t>”Jag</a:t>
            </a:r>
            <a:r>
              <a:rPr dirty="0" sz="2400" spc="18">
                <a:solidFill>
                  <a:srgbClr val="880e4f"/>
                </a:solidFill>
                <a:latin typeface="Times New Roman"/>
                <a:cs typeface="Times New Roman"/>
              </a:rPr>
              <a:t> </a:t>
            </a:r>
            <a:r>
              <a:rPr dirty="0" sz="2400" spc="-47">
                <a:solidFill>
                  <a:srgbClr val="880e4f"/>
                </a:solidFill>
                <a:latin typeface="EWNNMQ+Amaranth-Regular"/>
                <a:cs typeface="EWNNMQ+Amaranth-Regular"/>
              </a:rPr>
              <a:t>är</a:t>
            </a:r>
            <a:r>
              <a:rPr dirty="0" sz="2400" spc="60">
                <a:solidFill>
                  <a:srgbClr val="880e4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880e4f"/>
                </a:solidFill>
                <a:latin typeface="EWNNMQ+Amaranth-Regular"/>
                <a:cs typeface="EWNNMQ+Amaranth-Regular"/>
              </a:rPr>
              <a:t>den</a:t>
            </a:r>
            <a:r>
              <a:rPr dirty="0" sz="2400" spc="11">
                <a:solidFill>
                  <a:srgbClr val="880e4f"/>
                </a:solidFill>
                <a:latin typeface="Times New Roman"/>
                <a:cs typeface="Times New Roman"/>
              </a:rPr>
              <a:t> </a:t>
            </a:r>
            <a:r>
              <a:rPr dirty="0" sz="2400" spc="-15">
                <a:solidFill>
                  <a:srgbClr val="880e4f"/>
                </a:solidFill>
                <a:latin typeface="EWNNMQ+Amaranth-Regular"/>
                <a:cs typeface="EWNNMQ+Amaranth-Regular"/>
              </a:rPr>
              <a:t>Välsignade</a:t>
            </a:r>
            <a:r>
              <a:rPr dirty="0" sz="2400" spc="28">
                <a:solidFill>
                  <a:srgbClr val="880e4f"/>
                </a:solidFill>
                <a:latin typeface="Times New Roman"/>
                <a:cs typeface="Times New Roman"/>
              </a:rPr>
              <a:t> </a:t>
            </a:r>
            <a:r>
              <a:rPr dirty="0" sz="2400" spc="-18">
                <a:solidFill>
                  <a:srgbClr val="880e4f"/>
                </a:solidFill>
                <a:latin typeface="EWNNMQ+Amaranth-Regular"/>
                <a:cs typeface="EWNNMQ+Amaranth-Regular"/>
              </a:rPr>
              <a:t>Fullkomlighetens</a:t>
            </a:r>
            <a:r>
              <a:rPr dirty="0" sz="2400" spc="30">
                <a:solidFill>
                  <a:srgbClr val="880e4f"/>
                </a:solidFill>
                <a:latin typeface="Times New Roman"/>
                <a:cs typeface="Times New Roman"/>
              </a:rPr>
              <a:t> </a:t>
            </a:r>
            <a:r>
              <a:rPr dirty="0" sz="2400" spc="-31">
                <a:solidFill>
                  <a:srgbClr val="880e4f"/>
                </a:solidFill>
                <a:latin typeface="EWNNMQ+Amaranth-Regular"/>
                <a:cs typeface="EWNNMQ+Amaranth-Regular"/>
              </a:rPr>
              <a:t>tjänare.</a:t>
            </a:r>
            <a:r>
              <a:rPr dirty="0" sz="2400" spc="43">
                <a:solidFill>
                  <a:srgbClr val="880e4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880e4f"/>
                </a:solidFill>
                <a:latin typeface="EWNNMQ+Amaranth-Regular"/>
                <a:cs typeface="EWNNMQ+Amaranth-Regular"/>
              </a:rPr>
              <a:t>I</a:t>
            </a:r>
          </a:p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880e4f"/>
                </a:solidFill>
                <a:latin typeface="EWNNMQ+Amaranth-Regular"/>
                <a:cs typeface="EWNNMQ+Amaranth-Regular"/>
              </a:rPr>
              <a:t>Bagdad</a:t>
            </a:r>
            <a:r>
              <a:rPr dirty="0" sz="2400" spc="11">
                <a:solidFill>
                  <a:srgbClr val="880e4f"/>
                </a:solidFill>
                <a:latin typeface="Times New Roman"/>
                <a:cs typeface="Times New Roman"/>
              </a:rPr>
              <a:t> </a:t>
            </a:r>
            <a:r>
              <a:rPr dirty="0" sz="2400" spc="-23">
                <a:solidFill>
                  <a:srgbClr val="880e4f"/>
                </a:solidFill>
                <a:latin typeface="EWNNMQ+Amaranth-Regular"/>
                <a:cs typeface="EWNNMQ+Amaranth-Regular"/>
              </a:rPr>
              <a:t>var</a:t>
            </a:r>
            <a:r>
              <a:rPr dirty="0" sz="2400" spc="36">
                <a:solidFill>
                  <a:srgbClr val="880e4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880e4f"/>
                </a:solidFill>
                <a:latin typeface="EWNNMQ+Amaranth-Regular"/>
                <a:cs typeface="EWNNMQ+Amaranth-Regular"/>
              </a:rPr>
              <a:t>jag</a:t>
            </a:r>
            <a:r>
              <a:rPr dirty="0" sz="2400" spc="11">
                <a:solidFill>
                  <a:srgbClr val="880e4f"/>
                </a:solidFill>
                <a:latin typeface="Times New Roman"/>
                <a:cs typeface="Times New Roman"/>
              </a:rPr>
              <a:t> </a:t>
            </a:r>
            <a:r>
              <a:rPr dirty="0" sz="2400" spc="-11">
                <a:solidFill>
                  <a:srgbClr val="880e4f"/>
                </a:solidFill>
                <a:latin typeface="EWNNMQ+Amaranth-Regular"/>
                <a:cs typeface="EWNNMQ+Amaranth-Regular"/>
              </a:rPr>
              <a:t>ett</a:t>
            </a:r>
            <a:r>
              <a:rPr dirty="0" sz="2400" spc="23">
                <a:solidFill>
                  <a:srgbClr val="880e4f"/>
                </a:solidFill>
                <a:latin typeface="Times New Roman"/>
                <a:cs typeface="Times New Roman"/>
              </a:rPr>
              <a:t> </a:t>
            </a:r>
            <a:r>
              <a:rPr dirty="0" sz="2400" spc="-11">
                <a:solidFill>
                  <a:srgbClr val="880e4f"/>
                </a:solidFill>
                <a:latin typeface="EWNNMQ+Amaranth-Regular"/>
                <a:cs typeface="EWNNMQ+Amaranth-Regular"/>
              </a:rPr>
              <a:t>barn.</a:t>
            </a:r>
            <a:r>
              <a:rPr dirty="0" sz="2400" spc="23">
                <a:solidFill>
                  <a:srgbClr val="880e4f"/>
                </a:solidFill>
                <a:latin typeface="Times New Roman"/>
                <a:cs typeface="Times New Roman"/>
              </a:rPr>
              <a:t> </a:t>
            </a:r>
            <a:r>
              <a:rPr dirty="0" sz="2400" spc="-23">
                <a:solidFill>
                  <a:srgbClr val="880e4f"/>
                </a:solidFill>
                <a:latin typeface="EWNNMQ+Amaranth-Regular"/>
                <a:cs typeface="EWNNMQ+Amaranth-Regular"/>
              </a:rPr>
              <a:t>Där</a:t>
            </a:r>
            <a:r>
              <a:rPr dirty="0" sz="2400" spc="36">
                <a:solidFill>
                  <a:srgbClr val="880e4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880e4f"/>
                </a:solidFill>
                <a:latin typeface="EWNNMQ+Amaranth-Regular"/>
                <a:cs typeface="EWNNMQ+Amaranth-Regular"/>
              </a:rPr>
              <a:t>och</a:t>
            </a:r>
            <a:r>
              <a:rPr dirty="0" sz="2400" spc="11">
                <a:solidFill>
                  <a:srgbClr val="880e4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880e4f"/>
                </a:solidFill>
                <a:latin typeface="EWNNMQ+Amaranth-Regular"/>
                <a:cs typeface="EWNNMQ+Amaranth-Regular"/>
              </a:rPr>
              <a:t>då</a:t>
            </a:r>
            <a:r>
              <a:rPr dirty="0" sz="2400" spc="11">
                <a:solidFill>
                  <a:srgbClr val="880e4f"/>
                </a:solidFill>
                <a:latin typeface="Times New Roman"/>
                <a:cs typeface="Times New Roman"/>
              </a:rPr>
              <a:t> </a:t>
            </a:r>
            <a:r>
              <a:rPr dirty="0" sz="2400" spc="-18">
                <a:solidFill>
                  <a:srgbClr val="880e4f"/>
                </a:solidFill>
                <a:latin typeface="EWNNMQ+Amaranth-Regular"/>
                <a:cs typeface="EWNNMQ+Amaranth-Regular"/>
              </a:rPr>
              <a:t>lät</a:t>
            </a:r>
            <a:r>
              <a:rPr dirty="0" sz="2400" spc="30">
                <a:solidFill>
                  <a:srgbClr val="880e4f"/>
                </a:solidFill>
                <a:latin typeface="Times New Roman"/>
                <a:cs typeface="Times New Roman"/>
              </a:rPr>
              <a:t> </a:t>
            </a:r>
            <a:r>
              <a:rPr dirty="0" sz="2400" spc="-31">
                <a:solidFill>
                  <a:srgbClr val="880e4f"/>
                </a:solidFill>
                <a:latin typeface="EWNNMQ+Amaranth-Regular"/>
                <a:cs typeface="EWNNMQ+Amaranth-Regular"/>
              </a:rPr>
              <a:t>Han</a:t>
            </a:r>
            <a:r>
              <a:rPr dirty="0" sz="2400" spc="43">
                <a:solidFill>
                  <a:srgbClr val="880e4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880e4f"/>
                </a:solidFill>
                <a:latin typeface="EWNNMQ+Amaranth-Regular"/>
                <a:cs typeface="EWNNMQ+Amaranth-Regular"/>
              </a:rPr>
              <a:t>mig</a:t>
            </a:r>
            <a:r>
              <a:rPr dirty="0" sz="2400" spc="11">
                <a:solidFill>
                  <a:srgbClr val="880e4f"/>
                </a:solidFill>
                <a:latin typeface="Times New Roman"/>
                <a:cs typeface="Times New Roman"/>
              </a:rPr>
              <a:t> </a:t>
            </a:r>
            <a:r>
              <a:rPr dirty="0" sz="2400" spc="-21">
                <a:solidFill>
                  <a:srgbClr val="880e4f"/>
                </a:solidFill>
                <a:latin typeface="EWNNMQ+Amaranth-Regular"/>
                <a:cs typeface="EWNNMQ+Amaranth-Regular"/>
              </a:rPr>
              <a:t>förstå</a:t>
            </a:r>
          </a:p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spc="-23">
                <a:solidFill>
                  <a:srgbClr val="880e4f"/>
                </a:solidFill>
                <a:latin typeface="EWNNMQ+Amaranth-Regular"/>
                <a:cs typeface="EWNNMQ+Amaranth-Regular"/>
              </a:rPr>
              <a:t>ordet</a:t>
            </a:r>
            <a:r>
              <a:rPr dirty="0" sz="2400" spc="36">
                <a:solidFill>
                  <a:srgbClr val="880e4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880e4f"/>
                </a:solidFill>
                <a:latin typeface="EWNNMQ+Amaranth-Regular"/>
                <a:cs typeface="EWNNMQ+Amaranth-Regular"/>
              </a:rPr>
              <a:t>och</a:t>
            </a:r>
            <a:r>
              <a:rPr dirty="0" sz="2400" spc="11">
                <a:solidFill>
                  <a:srgbClr val="880e4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880e4f"/>
                </a:solidFill>
                <a:latin typeface="EWNNMQ+Amaranth-Regular"/>
                <a:cs typeface="EWNNMQ+Amaranth-Regular"/>
              </a:rPr>
              <a:t>jag</a:t>
            </a:r>
            <a:r>
              <a:rPr dirty="0" sz="2400" spc="11">
                <a:solidFill>
                  <a:srgbClr val="880e4f"/>
                </a:solidFill>
                <a:latin typeface="Times New Roman"/>
                <a:cs typeface="Times New Roman"/>
              </a:rPr>
              <a:t> </a:t>
            </a:r>
            <a:r>
              <a:rPr dirty="0" sz="2400" spc="-14">
                <a:solidFill>
                  <a:srgbClr val="880e4f"/>
                </a:solidFill>
                <a:latin typeface="EWNNMQ+Amaranth-Regular"/>
                <a:cs typeface="EWNNMQ+Amaranth-Regular"/>
              </a:rPr>
              <a:t>trodde</a:t>
            </a:r>
            <a:r>
              <a:rPr dirty="0" sz="2400" spc="25">
                <a:solidFill>
                  <a:srgbClr val="880e4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880e4f"/>
                </a:solidFill>
                <a:latin typeface="EWNNMQ+Amaranth-Regular"/>
                <a:cs typeface="EWNNMQ+Amaranth-Regular"/>
              </a:rPr>
              <a:t>på</a:t>
            </a:r>
            <a:r>
              <a:rPr dirty="0" sz="2400" spc="11">
                <a:solidFill>
                  <a:srgbClr val="880e4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880e4f"/>
                </a:solidFill>
                <a:latin typeface="EWNNMQ+Amaranth-Regular"/>
                <a:cs typeface="EWNNMQ+Amaranth-Regular"/>
              </a:rPr>
              <a:t>Honom...</a:t>
            </a:r>
            <a:r>
              <a:rPr dirty="0" sz="2400" spc="14">
                <a:solidFill>
                  <a:srgbClr val="880e4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880e4f"/>
                </a:solidFill>
                <a:latin typeface="EWNNMQ+Amaranth-Regular"/>
                <a:cs typeface="EWNNMQ+Amaranth-Regular"/>
              </a:rPr>
              <a:t>Om</a:t>
            </a:r>
            <a:r>
              <a:rPr dirty="0" sz="2400" spc="11">
                <a:solidFill>
                  <a:srgbClr val="880e4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880e4f"/>
                </a:solidFill>
                <a:latin typeface="EWNNMQ+Amaranth-Regular"/>
                <a:cs typeface="EWNNMQ+Amaranth-Regular"/>
              </a:rPr>
              <a:t>vi</a:t>
            </a:r>
            <a:r>
              <a:rPr dirty="0" sz="2400" spc="11">
                <a:solidFill>
                  <a:srgbClr val="880e4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880e4f"/>
                </a:solidFill>
                <a:latin typeface="EWNNMQ+Amaranth-Regular"/>
                <a:cs typeface="EWNNMQ+Amaranth-Regular"/>
              </a:rPr>
              <a:t>verkligen</a:t>
            </a:r>
          </a:p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spc="-11">
                <a:solidFill>
                  <a:srgbClr val="880e4f"/>
                </a:solidFill>
                <a:latin typeface="EWNNMQ+Amaranth-Regular"/>
                <a:cs typeface="EWNNMQ+Amaranth-Regular"/>
              </a:rPr>
              <a:t>uppriktigt</a:t>
            </a:r>
            <a:r>
              <a:rPr dirty="0" sz="2400" spc="23">
                <a:solidFill>
                  <a:srgbClr val="880e4f"/>
                </a:solidFill>
                <a:latin typeface="Times New Roman"/>
                <a:cs typeface="Times New Roman"/>
              </a:rPr>
              <a:t> </a:t>
            </a:r>
            <a:r>
              <a:rPr dirty="0" sz="2400" spc="-21">
                <a:solidFill>
                  <a:srgbClr val="880e4f"/>
                </a:solidFill>
                <a:latin typeface="EWNNMQ+Amaranth-Regular"/>
                <a:cs typeface="EWNNMQ+Amaranth-Regular"/>
              </a:rPr>
              <a:t>älskar</a:t>
            </a:r>
            <a:r>
              <a:rPr dirty="0" sz="2400" spc="34">
                <a:solidFill>
                  <a:srgbClr val="880e4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880e4f"/>
                </a:solidFill>
                <a:latin typeface="EWNNMQ+Amaranth-Regular"/>
                <a:cs typeface="EWNNMQ+Amaranth-Regular"/>
              </a:rPr>
              <a:t>Honom</a:t>
            </a:r>
            <a:r>
              <a:rPr dirty="0" sz="2400" spc="15">
                <a:solidFill>
                  <a:srgbClr val="880e4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880e4f"/>
                </a:solidFill>
                <a:latin typeface="EWNNMQ+Amaranth-Regular"/>
                <a:cs typeface="EWNNMQ+Amaranth-Regular"/>
              </a:rPr>
              <a:t>—</a:t>
            </a:r>
            <a:r>
              <a:rPr dirty="0" sz="2400" spc="11">
                <a:solidFill>
                  <a:srgbClr val="880e4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880e4f"/>
                </a:solidFill>
                <a:latin typeface="EWNNMQ+Amaranth-Regular"/>
                <a:cs typeface="EWNNMQ+Amaranth-Regular"/>
              </a:rPr>
              <a:t>om</a:t>
            </a:r>
            <a:r>
              <a:rPr dirty="0" sz="2400" spc="11">
                <a:solidFill>
                  <a:srgbClr val="880e4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880e4f"/>
                </a:solidFill>
                <a:latin typeface="EWNNMQ+Amaranth-Regular"/>
                <a:cs typeface="EWNNMQ+Amaranth-Regular"/>
              </a:rPr>
              <a:t>jag</a:t>
            </a:r>
            <a:r>
              <a:rPr dirty="0" sz="2400" spc="11">
                <a:solidFill>
                  <a:srgbClr val="880e4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880e4f"/>
                </a:solidFill>
                <a:latin typeface="EWNNMQ+Amaranth-Regular"/>
                <a:cs typeface="EWNNMQ+Amaranth-Regular"/>
              </a:rPr>
              <a:t>verkligen</a:t>
            </a:r>
            <a:r>
              <a:rPr dirty="0" sz="2400" spc="11">
                <a:solidFill>
                  <a:srgbClr val="880e4f"/>
                </a:solidFill>
                <a:latin typeface="Times New Roman"/>
                <a:cs typeface="Times New Roman"/>
              </a:rPr>
              <a:t> </a:t>
            </a:r>
            <a:r>
              <a:rPr dirty="0" sz="2400" spc="-47">
                <a:solidFill>
                  <a:srgbClr val="880e4f"/>
                </a:solidFill>
                <a:latin typeface="EWNNMQ+Amaranth-Regular"/>
                <a:cs typeface="EWNNMQ+Amaranth-Regular"/>
              </a:rPr>
              <a:t>är</a:t>
            </a:r>
            <a:r>
              <a:rPr dirty="0" sz="2400" spc="60">
                <a:solidFill>
                  <a:srgbClr val="880e4f"/>
                </a:solidFill>
                <a:latin typeface="Times New Roman"/>
                <a:cs typeface="Times New Roman"/>
              </a:rPr>
              <a:t> </a:t>
            </a:r>
            <a:r>
              <a:rPr dirty="0" sz="2400" spc="-21">
                <a:solidFill>
                  <a:srgbClr val="880e4f"/>
                </a:solidFill>
                <a:latin typeface="EWNNMQ+Amaranth-Regular"/>
                <a:cs typeface="EWNNMQ+Amaranth-Regular"/>
              </a:rPr>
              <a:t>Hans</a:t>
            </a:r>
          </a:p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spc="-11">
                <a:solidFill>
                  <a:srgbClr val="880e4f"/>
                </a:solidFill>
                <a:latin typeface="EWNNMQ+Amaranth-Regular"/>
                <a:cs typeface="EWNNMQ+Amaranth-Regular"/>
              </a:rPr>
              <a:t>sanne</a:t>
            </a:r>
            <a:r>
              <a:rPr dirty="0" sz="2400" spc="23">
                <a:solidFill>
                  <a:srgbClr val="880e4f"/>
                </a:solidFill>
                <a:latin typeface="Times New Roman"/>
                <a:cs typeface="Times New Roman"/>
              </a:rPr>
              <a:t> </a:t>
            </a:r>
            <a:r>
              <a:rPr dirty="0" sz="2400" spc="-37">
                <a:solidFill>
                  <a:srgbClr val="880e4f"/>
                </a:solidFill>
                <a:latin typeface="EWNNMQ+Amaranth-Regular"/>
                <a:cs typeface="EWNNMQ+Amaranth-Regular"/>
              </a:rPr>
              <a:t>tjänare,</a:t>
            </a:r>
            <a:r>
              <a:rPr dirty="0" sz="2400" spc="50">
                <a:solidFill>
                  <a:srgbClr val="880e4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880e4f"/>
                </a:solidFill>
                <a:latin typeface="EWNNMQ+Amaranth-Regular"/>
                <a:cs typeface="EWNNMQ+Amaranth-Regular"/>
              </a:rPr>
              <a:t>då</a:t>
            </a:r>
            <a:r>
              <a:rPr dirty="0" sz="2400" spc="11">
                <a:solidFill>
                  <a:srgbClr val="880e4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880e4f"/>
                </a:solidFill>
                <a:latin typeface="EWNNMQ+Amaranth-Regular"/>
                <a:cs typeface="EWNNMQ+Amaranth-Regular"/>
              </a:rPr>
              <a:t>måste</a:t>
            </a:r>
            <a:r>
              <a:rPr dirty="0" sz="2400" spc="20">
                <a:solidFill>
                  <a:srgbClr val="880e4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880e4f"/>
                </a:solidFill>
                <a:latin typeface="EWNNMQ+Amaranth-Regular"/>
                <a:cs typeface="EWNNMQ+Amaranth-Regular"/>
              </a:rPr>
              <a:t>jag</a:t>
            </a:r>
            <a:r>
              <a:rPr dirty="0" sz="2400" spc="11">
                <a:solidFill>
                  <a:srgbClr val="880e4f"/>
                </a:solidFill>
                <a:latin typeface="Times New Roman"/>
                <a:cs typeface="Times New Roman"/>
              </a:rPr>
              <a:t> </a:t>
            </a:r>
            <a:r>
              <a:rPr dirty="0" sz="2400" spc="-27">
                <a:solidFill>
                  <a:srgbClr val="880e4f"/>
                </a:solidFill>
                <a:latin typeface="EWNNMQ+Amaranth-Regular"/>
                <a:cs typeface="EWNNMQ+Amaranth-Regular"/>
              </a:rPr>
              <a:t>offra</a:t>
            </a:r>
            <a:r>
              <a:rPr dirty="0" sz="2400" spc="38">
                <a:solidFill>
                  <a:srgbClr val="880e4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880e4f"/>
                </a:solidFill>
                <a:latin typeface="EWNNMQ+Amaranth-Regular"/>
                <a:cs typeface="EWNNMQ+Amaranth-Regular"/>
              </a:rPr>
              <a:t>mitt</a:t>
            </a:r>
            <a:r>
              <a:rPr dirty="0" sz="2400" spc="15">
                <a:solidFill>
                  <a:srgbClr val="880e4f"/>
                </a:solidFill>
                <a:latin typeface="Times New Roman"/>
                <a:cs typeface="Times New Roman"/>
              </a:rPr>
              <a:t> </a:t>
            </a:r>
            <a:r>
              <a:rPr dirty="0" sz="2400" spc="-36">
                <a:solidFill>
                  <a:srgbClr val="880e4f"/>
                </a:solidFill>
                <a:latin typeface="EWNNMQ+Amaranth-Regular"/>
                <a:cs typeface="EWNNMQ+Amaranth-Regular"/>
              </a:rPr>
              <a:t>liv,</a:t>
            </a:r>
            <a:r>
              <a:rPr dirty="0" sz="2400" spc="47">
                <a:solidFill>
                  <a:srgbClr val="880e4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880e4f"/>
                </a:solidFill>
                <a:latin typeface="EWNNMQ+Amaranth-Regular"/>
                <a:cs typeface="EWNNMQ+Amaranth-Regular"/>
              </a:rPr>
              <a:t>mitt</a:t>
            </a:r>
            <a:r>
              <a:rPr dirty="0" sz="2400" spc="15">
                <a:solidFill>
                  <a:srgbClr val="880e4f"/>
                </a:solidFill>
                <a:latin typeface="Times New Roman"/>
                <a:cs typeface="Times New Roman"/>
              </a:rPr>
              <a:t> </a:t>
            </a:r>
            <a:r>
              <a:rPr dirty="0" sz="2400" spc="-20">
                <a:solidFill>
                  <a:srgbClr val="880e4f"/>
                </a:solidFill>
                <a:latin typeface="EWNNMQ+Amaranth-Regular"/>
                <a:cs typeface="EWNNMQ+Amaranth-Regular"/>
              </a:rPr>
              <a:t>allt</a:t>
            </a:r>
            <a:r>
              <a:rPr dirty="0" sz="2400" spc="31">
                <a:solidFill>
                  <a:srgbClr val="880e4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880e4f"/>
                </a:solidFill>
                <a:latin typeface="EWNNMQ+Amaranth-Regular"/>
                <a:cs typeface="EWNNMQ+Amaranth-Regular"/>
              </a:rPr>
              <a:t>vid</a:t>
            </a:r>
          </a:p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spc="-21">
                <a:solidFill>
                  <a:srgbClr val="880e4f"/>
                </a:solidFill>
                <a:latin typeface="EWNNMQ+Amaranth-Regular"/>
                <a:cs typeface="EWNNMQ+Amaranth-Regular"/>
              </a:rPr>
              <a:t>Hans</a:t>
            </a:r>
            <a:r>
              <a:rPr dirty="0" sz="2400" spc="34">
                <a:solidFill>
                  <a:srgbClr val="880e4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880e4f"/>
                </a:solidFill>
                <a:latin typeface="EWNNMQ+Amaranth-Regular"/>
                <a:cs typeface="EWNNMQ+Amaranth-Regular"/>
              </a:rPr>
              <a:t>välsignade</a:t>
            </a:r>
            <a:r>
              <a:rPr dirty="0" sz="2400" spc="15">
                <a:solidFill>
                  <a:srgbClr val="880e4f"/>
                </a:solidFill>
                <a:latin typeface="Times New Roman"/>
                <a:cs typeface="Times New Roman"/>
              </a:rPr>
              <a:t> </a:t>
            </a:r>
            <a:r>
              <a:rPr dirty="0" sz="2400" spc="-43">
                <a:solidFill>
                  <a:srgbClr val="880e4f"/>
                </a:solidFill>
                <a:latin typeface="EWNNMQ+Amaranth-Regular"/>
                <a:cs typeface="EWNNMQ+Amaranth-Regular"/>
              </a:rPr>
              <a:t>tröskel.”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813448" y="3933373"/>
            <a:ext cx="1826994" cy="35634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5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TQKEEA+Alaska"/>
                <a:cs typeface="TQKEEA+Alaska"/>
              </a:rPr>
              <a:t>–</a:t>
            </a:r>
            <a:r>
              <a:rPr dirty="0" sz="2000" spc="1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TQKEEA+Alaska"/>
                <a:cs typeface="TQKEEA+Alaska"/>
              </a:rPr>
              <a:t>‘Abdu’l-Bahá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529852" y="5211249"/>
            <a:ext cx="1417251" cy="47495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GQVWKU+ArialMT"/>
                <a:cs typeface="GQVWKU+ArialMT"/>
              </a:rPr>
              <a:t>Historiskt</a:t>
            </a:r>
            <a:r>
              <a:rPr dirty="0" sz="16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GQVWKU+ArialMT"/>
                <a:cs typeface="GQVWKU+ArialMT"/>
              </a:rPr>
              <a:t>vy</a:t>
            </a:r>
          </a:p>
          <a:p>
            <a:pPr marL="0" marR="0">
              <a:lnSpc>
                <a:spcPts val="1652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GQVWKU+ArialMT"/>
                <a:cs typeface="GQVWKU+ArialMT"/>
              </a:rPr>
              <a:t>över</a:t>
            </a:r>
            <a:r>
              <a:rPr dirty="0" sz="16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GQVWKU+ArialMT"/>
                <a:cs typeface="GQVWKU+ArialMT"/>
              </a:rPr>
              <a:t>Baghdad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0680700" cy="7556487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057958" y="1167123"/>
            <a:ext cx="4586498" cy="14391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398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Under</a:t>
            </a:r>
            <a:r>
              <a:rPr dirty="0" sz="2000" spc="9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hela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tiden</a:t>
            </a:r>
            <a:r>
              <a:rPr dirty="0" sz="20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Bahá’u’lláh</a:t>
            </a:r>
            <a:r>
              <a:rPr dirty="0" sz="2000" spc="9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var</a:t>
            </a:r>
          </a:p>
          <a:p>
            <a:pPr marL="0" marR="0">
              <a:lnSpc>
                <a:spcPts val="2158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landsförvisad,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först</a:t>
            </a:r>
            <a:r>
              <a:rPr dirty="0" sz="2000" spc="9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till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Baghdad,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sedan</a:t>
            </a:r>
          </a:p>
          <a:p>
            <a:pPr marL="0" marR="0">
              <a:lnSpc>
                <a:spcPts val="2158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till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Konstantinopel</a:t>
            </a:r>
            <a:r>
              <a:rPr dirty="0" sz="2000" spc="9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och</a:t>
            </a:r>
            <a:r>
              <a:rPr dirty="0" sz="20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Adrianopel</a:t>
            </a:r>
            <a:r>
              <a:rPr dirty="0" sz="2000" spc="9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och</a:t>
            </a:r>
          </a:p>
          <a:p>
            <a:pPr marL="0" marR="0">
              <a:lnSpc>
                <a:spcPts val="2158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sist</a:t>
            </a:r>
            <a:r>
              <a:rPr dirty="0" sz="20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till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Akka,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var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 spc="-28">
                <a:solidFill>
                  <a:srgbClr val="000000"/>
                </a:solidFill>
                <a:latin typeface="UJBGWN+Friz Quadrata BT"/>
                <a:cs typeface="UJBGWN+Friz Quadrata BT"/>
              </a:rPr>
              <a:t>‘Abdu’l-Bahá</a:t>
            </a:r>
            <a:r>
              <a:rPr dirty="0" sz="2000" spc="1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Hans</a:t>
            </a:r>
          </a:p>
          <a:p>
            <a:pPr marL="0" marR="0">
              <a:lnSpc>
                <a:spcPts val="2158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trogne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följeslagare.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057958" y="2639269"/>
            <a:ext cx="4870001" cy="22614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398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Under</a:t>
            </a:r>
            <a:r>
              <a:rPr dirty="0" sz="2000" spc="9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tiden</a:t>
            </a:r>
            <a:r>
              <a:rPr dirty="0" sz="20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i</a:t>
            </a:r>
            <a:r>
              <a:rPr dirty="0" sz="20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Adrianopel</a:t>
            </a:r>
            <a:r>
              <a:rPr dirty="0" sz="2000" spc="9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(1863-1868)</a:t>
            </a:r>
          </a:p>
          <a:p>
            <a:pPr marL="0" marR="0">
              <a:lnSpc>
                <a:spcPts val="2158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började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 spc="-25">
                <a:solidFill>
                  <a:srgbClr val="000000"/>
                </a:solidFill>
                <a:latin typeface="UJBGWN+Friz Quadrata BT"/>
                <a:cs typeface="UJBGWN+Friz Quadrata BT"/>
              </a:rPr>
              <a:t>‘Abdu’l-Bahá,</a:t>
            </a:r>
            <a:r>
              <a:rPr dirty="0" sz="2000" spc="1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som</a:t>
            </a:r>
            <a:r>
              <a:rPr dirty="0" sz="20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nu</a:t>
            </a:r>
            <a:r>
              <a:rPr dirty="0" sz="20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var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en</a:t>
            </a:r>
            <a:r>
              <a:rPr dirty="0" sz="20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ung</a:t>
            </a:r>
          </a:p>
          <a:p>
            <a:pPr marL="0" marR="0">
              <a:lnSpc>
                <a:spcPts val="2158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man,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ta</a:t>
            </a:r>
            <a:r>
              <a:rPr dirty="0" sz="2000" spc="9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på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sig</a:t>
            </a:r>
            <a:r>
              <a:rPr dirty="0" sz="20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en</a:t>
            </a:r>
            <a:r>
              <a:rPr dirty="0" sz="20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allt</a:t>
            </a:r>
            <a:r>
              <a:rPr dirty="0" sz="2000" spc="9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viktigare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offentlig</a:t>
            </a:r>
          </a:p>
          <a:p>
            <a:pPr marL="0" marR="0">
              <a:lnSpc>
                <a:spcPts val="2158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roll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som</a:t>
            </a:r>
            <a:r>
              <a:rPr dirty="0" sz="20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förmedlare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mellan</a:t>
            </a:r>
            <a:r>
              <a:rPr dirty="0" sz="20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Bahá’u’lláh</a:t>
            </a:r>
          </a:p>
          <a:p>
            <a:pPr marL="0" marR="0">
              <a:lnSpc>
                <a:spcPts val="2158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och</a:t>
            </a:r>
            <a:r>
              <a:rPr dirty="0" sz="20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omvärlden.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Därigenom</a:t>
            </a:r>
            <a:r>
              <a:rPr dirty="0" sz="20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ville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Han</a:t>
            </a:r>
          </a:p>
          <a:p>
            <a:pPr marL="0" marR="0">
              <a:lnSpc>
                <a:spcPts val="2158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bespara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Bahá’u’lláh</a:t>
            </a:r>
            <a:r>
              <a:rPr dirty="0" sz="2000" spc="9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bördan</a:t>
            </a:r>
            <a:r>
              <a:rPr dirty="0" sz="20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av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offentliga</a:t>
            </a:r>
          </a:p>
          <a:p>
            <a:pPr marL="0" marR="0">
              <a:lnSpc>
                <a:spcPts val="2158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spc="-12">
                <a:solidFill>
                  <a:srgbClr val="000000"/>
                </a:solidFill>
                <a:latin typeface="UJBGWN+Friz Quadrata BT"/>
                <a:cs typeface="UJBGWN+Friz Quadrata BT"/>
              </a:rPr>
              <a:t>angelägenheter.</a:t>
            </a:r>
            <a:r>
              <a:rPr dirty="0" sz="2000" spc="10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 spc="-28">
                <a:solidFill>
                  <a:srgbClr val="000000"/>
                </a:solidFill>
                <a:latin typeface="UJBGWN+Friz Quadrata BT"/>
                <a:cs typeface="UJBGWN+Friz Quadrata BT"/>
              </a:rPr>
              <a:t>‘Abdu’l-Bahá</a:t>
            </a:r>
            <a:r>
              <a:rPr dirty="0" sz="2000" spc="1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tenderar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att</a:t>
            </a:r>
          </a:p>
          <a:p>
            <a:pPr marL="0" marR="0">
              <a:lnSpc>
                <a:spcPts val="2158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allt</a:t>
            </a:r>
            <a:r>
              <a:rPr dirty="0" sz="2000" spc="9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mer</a:t>
            </a:r>
            <a:r>
              <a:rPr dirty="0" sz="2000" spc="9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bli</a:t>
            </a:r>
            <a:r>
              <a:rPr dirty="0" sz="20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bahá’í-trons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ansikte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utåt.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230249" y="5180007"/>
            <a:ext cx="2546670" cy="47496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GQVWKU+ArialMT"/>
                <a:cs typeface="GQVWKU+ArialMT"/>
              </a:rPr>
              <a:t>Foto</a:t>
            </a:r>
            <a:r>
              <a:rPr dirty="0" sz="1600" spc="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GQVWKU+ArialMT"/>
                <a:cs typeface="GQVWKU+ArialMT"/>
              </a:rPr>
              <a:t>av</a:t>
            </a:r>
            <a:r>
              <a:rPr dirty="0" sz="16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GQVWKU+ArialMT"/>
                <a:cs typeface="GQVWKU+ArialMT"/>
              </a:rPr>
              <a:t>‘Abdu’l-Bahá</a:t>
            </a:r>
            <a:r>
              <a:rPr dirty="0" sz="1600" spc="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GQVWKU+ArialMT"/>
                <a:cs typeface="GQVWKU+ArialMT"/>
              </a:rPr>
              <a:t>taget</a:t>
            </a:r>
          </a:p>
          <a:p>
            <a:pPr marL="0" marR="0">
              <a:lnSpc>
                <a:spcPts val="1652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GQVWKU+ArialMT"/>
                <a:cs typeface="GQVWKU+ArialMT"/>
              </a:rPr>
              <a:t>under</a:t>
            </a:r>
            <a:r>
              <a:rPr dirty="0" sz="16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GQVWKU+ArialMT"/>
                <a:cs typeface="GQVWKU+ArialMT"/>
              </a:rPr>
              <a:t>tiden</a:t>
            </a:r>
            <a:r>
              <a:rPr dirty="0" sz="1600" spc="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GQVWKU+ArialMT"/>
                <a:cs typeface="GQVWKU+ArialMT"/>
              </a:rPr>
              <a:t>i</a:t>
            </a:r>
            <a:r>
              <a:rPr dirty="0" sz="16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GQVWKU+ArialMT"/>
                <a:cs typeface="GQVWKU+ArialMT"/>
              </a:rPr>
              <a:t>Adrianopel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470256" y="6137816"/>
            <a:ext cx="1902496" cy="68480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GQVWKU+ArialMT"/>
                <a:cs typeface="GQVWKU+ArialMT"/>
              </a:rPr>
              <a:t>Ett</a:t>
            </a:r>
            <a:r>
              <a:rPr dirty="0" sz="16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GQVWKU+ArialMT"/>
                <a:cs typeface="GQVWKU+ArialMT"/>
              </a:rPr>
              <a:t>hus</a:t>
            </a:r>
            <a:r>
              <a:rPr dirty="0" sz="16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GQVWKU+ArialMT"/>
                <a:cs typeface="GQVWKU+ArialMT"/>
              </a:rPr>
              <a:t>i</a:t>
            </a:r>
            <a:r>
              <a:rPr dirty="0" sz="16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GQVWKU+ArialMT"/>
                <a:cs typeface="GQVWKU+ArialMT"/>
              </a:rPr>
              <a:t>Adrianopel</a:t>
            </a:r>
          </a:p>
          <a:p>
            <a:pPr marL="0" marR="0">
              <a:lnSpc>
                <a:spcPts val="1652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GQVWKU+ArialMT"/>
                <a:cs typeface="GQVWKU+ArialMT"/>
              </a:rPr>
              <a:t>där</a:t>
            </a:r>
            <a:r>
              <a:rPr dirty="0" sz="16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GQVWKU+ArialMT"/>
                <a:cs typeface="GQVWKU+ArialMT"/>
              </a:rPr>
              <a:t>Bahá’u’lláh</a:t>
            </a:r>
            <a:r>
              <a:rPr dirty="0" sz="1600" spc="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GQVWKU+ArialMT"/>
                <a:cs typeface="GQVWKU+ArialMT"/>
              </a:rPr>
              <a:t>och</a:t>
            </a:r>
          </a:p>
          <a:p>
            <a:pPr marL="0" marR="0">
              <a:lnSpc>
                <a:spcPts val="1652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GQVWKU+ArialMT"/>
                <a:cs typeface="GQVWKU+ArialMT"/>
              </a:rPr>
              <a:t>Hans</a:t>
            </a:r>
            <a:r>
              <a:rPr dirty="0" sz="16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GQVWKU+ArialMT"/>
                <a:cs typeface="GQVWKU+ArialMT"/>
              </a:rPr>
              <a:t>familj</a:t>
            </a:r>
            <a:r>
              <a:rPr dirty="0" sz="1600" spc="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GQVWKU+ArialMT"/>
                <a:cs typeface="GQVWKU+ArialMT"/>
              </a:rPr>
              <a:t>levde.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0680700" cy="7556487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057958" y="1167123"/>
            <a:ext cx="5005599" cy="89092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398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Bahá’u’lláh,</a:t>
            </a:r>
            <a:r>
              <a:rPr dirty="0" sz="2000" spc="9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Hans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familj,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och</a:t>
            </a:r>
            <a:r>
              <a:rPr dirty="0" sz="20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över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50</a:t>
            </a:r>
          </a:p>
          <a:p>
            <a:pPr marL="0" marR="0">
              <a:lnSpc>
                <a:spcPts val="2158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följeslagare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anlände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1868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till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Akka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efter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en</a:t>
            </a:r>
          </a:p>
          <a:p>
            <a:pPr marL="0" marR="0">
              <a:lnSpc>
                <a:spcPts val="2158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dags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sjöresa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från</a:t>
            </a:r>
            <a:r>
              <a:rPr dirty="0" sz="20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Haifa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i</a:t>
            </a:r>
            <a:r>
              <a:rPr dirty="0" sz="20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stekande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sol.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057958" y="2091048"/>
            <a:ext cx="4931637" cy="89092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398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I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fängelset</a:t>
            </a:r>
            <a:r>
              <a:rPr dirty="0" sz="2000" spc="9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rådde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fruktansvärda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förhållan-</a:t>
            </a:r>
          </a:p>
          <a:p>
            <a:pPr marL="0" marR="0">
              <a:lnSpc>
                <a:spcPts val="2158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den.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De</a:t>
            </a:r>
            <a:r>
              <a:rPr dirty="0" sz="2000" spc="9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fick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varken</a:t>
            </a:r>
            <a:r>
              <a:rPr dirty="0" sz="20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mat</a:t>
            </a:r>
            <a:r>
              <a:rPr dirty="0" sz="20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eller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drickbart</a:t>
            </a:r>
          </a:p>
          <a:p>
            <a:pPr marL="0" marR="0">
              <a:lnSpc>
                <a:spcPts val="2158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vatten.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Nästan</a:t>
            </a:r>
            <a:r>
              <a:rPr dirty="0" sz="20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alla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blev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sjuka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och</a:t>
            </a:r>
            <a:r>
              <a:rPr dirty="0" sz="20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tre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 spc="-11">
                <a:solidFill>
                  <a:srgbClr val="000000"/>
                </a:solidFill>
                <a:latin typeface="UJBGWN+Friz Quadrata BT"/>
                <a:cs typeface="UJBGWN+Friz Quadrata BT"/>
              </a:rPr>
              <a:t>dog.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057958" y="3014973"/>
            <a:ext cx="5113319" cy="89092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398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Men</a:t>
            </a:r>
            <a:r>
              <a:rPr dirty="0" sz="20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 spc="-25">
                <a:solidFill>
                  <a:srgbClr val="000000"/>
                </a:solidFill>
                <a:latin typeface="UJBGWN+Friz Quadrata BT"/>
                <a:cs typeface="UJBGWN+Friz Quadrata BT"/>
              </a:rPr>
              <a:t>‘Abdu’l-Bahá,</a:t>
            </a:r>
            <a:r>
              <a:rPr dirty="0" sz="2000" spc="1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som</a:t>
            </a:r>
            <a:r>
              <a:rPr dirty="0" sz="20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var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mycket</a:t>
            </a:r>
            <a:r>
              <a:rPr dirty="0" sz="20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försiktig</a:t>
            </a:r>
          </a:p>
          <a:p>
            <a:pPr marL="0" marR="0">
              <a:lnSpc>
                <a:spcPts val="2158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med</a:t>
            </a:r>
            <a:r>
              <a:rPr dirty="0" sz="20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vad</a:t>
            </a:r>
            <a:r>
              <a:rPr dirty="0" sz="2000" spc="9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Han</a:t>
            </a:r>
            <a:r>
              <a:rPr dirty="0" sz="20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fick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i</a:t>
            </a:r>
            <a:r>
              <a:rPr dirty="0" sz="20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 spc="-11">
                <a:solidFill>
                  <a:srgbClr val="000000"/>
                </a:solidFill>
                <a:latin typeface="UJBGWN+Friz Quadrata BT"/>
                <a:cs typeface="UJBGWN+Friz Quadrata BT"/>
              </a:rPr>
              <a:t>sig,</a:t>
            </a:r>
            <a:r>
              <a:rPr dirty="0" sz="2000" spc="10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klarade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sig</a:t>
            </a:r>
            <a:r>
              <a:rPr dirty="0" sz="20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och</a:t>
            </a:r>
          </a:p>
          <a:p>
            <a:pPr marL="0" marR="0">
              <a:lnSpc>
                <a:spcPts val="2158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kunde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ta</a:t>
            </a:r>
            <a:r>
              <a:rPr dirty="0" sz="2000" spc="9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hand</a:t>
            </a:r>
            <a:r>
              <a:rPr dirty="0" sz="20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om</a:t>
            </a:r>
            <a:r>
              <a:rPr dirty="0" sz="20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och</a:t>
            </a:r>
            <a:r>
              <a:rPr dirty="0" sz="20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sköta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om</a:t>
            </a:r>
            <a:r>
              <a:rPr dirty="0" sz="20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alla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sjuka.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821688" y="3631395"/>
            <a:ext cx="1642803" cy="2651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GQVWKU+ArialMT"/>
                <a:cs typeface="GQVWKU+ArialMT"/>
              </a:rPr>
              <a:t>Fängelset</a:t>
            </a:r>
            <a:r>
              <a:rPr dirty="0" sz="16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GQVWKU+ArialMT"/>
                <a:cs typeface="GQVWKU+ArialMT"/>
              </a:rPr>
              <a:t>i</a:t>
            </a:r>
            <a:r>
              <a:rPr dirty="0" sz="16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GQVWKU+ArialMT"/>
                <a:cs typeface="GQVWKU+ArialMT"/>
              </a:rPr>
              <a:t>Akka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673765" y="4113028"/>
            <a:ext cx="5469114" cy="25355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398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I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Akka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var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 spc="-28">
                <a:solidFill>
                  <a:srgbClr val="000000"/>
                </a:solidFill>
                <a:latin typeface="UJBGWN+Friz Quadrata BT"/>
                <a:cs typeface="UJBGWN+Friz Quadrata BT"/>
              </a:rPr>
              <a:t>‘Abdu’l-Bahá</a:t>
            </a:r>
            <a:r>
              <a:rPr dirty="0" sz="2000" spc="1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sysselsatt</a:t>
            </a:r>
            <a:r>
              <a:rPr dirty="0" sz="2000" spc="9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från</a:t>
            </a:r>
            <a:r>
              <a:rPr dirty="0" sz="20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tidigt</a:t>
            </a:r>
            <a:r>
              <a:rPr dirty="0" sz="20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på</a:t>
            </a:r>
          </a:p>
          <a:p>
            <a:pPr marL="0" marR="0">
              <a:lnSpc>
                <a:spcPts val="2158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morgonen</a:t>
            </a:r>
            <a:r>
              <a:rPr dirty="0" sz="20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till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efter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midnatt</a:t>
            </a:r>
            <a:r>
              <a:rPr dirty="0" sz="20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med</a:t>
            </a:r>
            <a:r>
              <a:rPr dirty="0" sz="20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att</a:t>
            </a:r>
            <a:r>
              <a:rPr dirty="0" sz="20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träffa</a:t>
            </a:r>
          </a:p>
          <a:p>
            <a:pPr marL="0" marR="0">
              <a:lnSpc>
                <a:spcPts val="2158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spc="-10">
                <a:solidFill>
                  <a:srgbClr val="000000"/>
                </a:solidFill>
                <a:latin typeface="UJBGWN+Friz Quadrata BT"/>
                <a:cs typeface="UJBGWN+Friz Quadrata BT"/>
              </a:rPr>
              <a:t>myndighetspersoner,</a:t>
            </a:r>
            <a:r>
              <a:rPr dirty="0" sz="2000" spc="1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religiösa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ledare,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och</a:t>
            </a:r>
          </a:p>
          <a:p>
            <a:pPr marL="0" marR="0">
              <a:lnSpc>
                <a:spcPts val="2158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andra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viktiga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 spc="-21">
                <a:solidFill>
                  <a:srgbClr val="000000"/>
                </a:solidFill>
                <a:latin typeface="UJBGWN+Friz Quadrata BT"/>
                <a:cs typeface="UJBGWN+Friz Quadrata BT"/>
              </a:rPr>
              <a:t>personer.</a:t>
            </a:r>
            <a:r>
              <a:rPr dirty="0" sz="2000" spc="1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Men,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förutom</a:t>
            </a:r>
            <a:r>
              <a:rPr dirty="0" sz="20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detta</a:t>
            </a:r>
          </a:p>
          <a:p>
            <a:pPr marL="0" marR="0">
              <a:lnSpc>
                <a:spcPts val="2158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och</a:t>
            </a:r>
            <a:r>
              <a:rPr dirty="0" sz="20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att</a:t>
            </a:r>
            <a:r>
              <a:rPr dirty="0" sz="20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ta</a:t>
            </a:r>
            <a:r>
              <a:rPr dirty="0" sz="2000" spc="9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hand</a:t>
            </a:r>
            <a:r>
              <a:rPr dirty="0" sz="20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om</a:t>
            </a:r>
            <a:r>
              <a:rPr dirty="0" sz="20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bahá’íernas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angelägen-</a:t>
            </a:r>
          </a:p>
          <a:p>
            <a:pPr marL="0" marR="0">
              <a:lnSpc>
                <a:spcPts val="2158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spc="-33">
                <a:solidFill>
                  <a:srgbClr val="000000"/>
                </a:solidFill>
                <a:latin typeface="UJBGWN+Friz Quadrata BT"/>
                <a:cs typeface="UJBGWN+Friz Quadrata BT"/>
              </a:rPr>
              <a:t>heter,</a:t>
            </a:r>
            <a:r>
              <a:rPr dirty="0" sz="2000" spc="12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ägnade</a:t>
            </a:r>
            <a:r>
              <a:rPr dirty="0" sz="2000" spc="68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Han</a:t>
            </a:r>
            <a:r>
              <a:rPr dirty="0" sz="20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också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mycket</a:t>
            </a:r>
            <a:r>
              <a:rPr dirty="0" sz="20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tid</a:t>
            </a:r>
            <a:r>
              <a:rPr dirty="0" sz="20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åt</a:t>
            </a:r>
            <a:r>
              <a:rPr dirty="0" sz="2000" spc="9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att</a:t>
            </a:r>
            <a:r>
              <a:rPr dirty="0" sz="20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ta</a:t>
            </a:r>
          </a:p>
          <a:p>
            <a:pPr marL="0" marR="0">
              <a:lnSpc>
                <a:spcPts val="2158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hand</a:t>
            </a:r>
            <a:r>
              <a:rPr dirty="0" sz="20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om</a:t>
            </a:r>
            <a:r>
              <a:rPr dirty="0" sz="20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och</a:t>
            </a:r>
            <a:r>
              <a:rPr dirty="0" sz="20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hjälpa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de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fattiga,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de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sjuka,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de</a:t>
            </a:r>
          </a:p>
          <a:p>
            <a:pPr marL="0" marR="0">
              <a:lnSpc>
                <a:spcPts val="2158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döende,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änkor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och</a:t>
            </a:r>
            <a:r>
              <a:rPr dirty="0" sz="20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föräldralösa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barn.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Han</a:t>
            </a:r>
            <a:r>
              <a:rPr dirty="0" sz="20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var</a:t>
            </a:r>
          </a:p>
          <a:p>
            <a:pPr marL="0" marR="0">
              <a:lnSpc>
                <a:spcPts val="2158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en</a:t>
            </a:r>
            <a:r>
              <a:rPr dirty="0" sz="20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vis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rådgivare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till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var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och</a:t>
            </a:r>
            <a:r>
              <a:rPr dirty="0" sz="20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en</a:t>
            </a:r>
            <a:r>
              <a:rPr dirty="0" sz="20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och</a:t>
            </a:r>
            <a:r>
              <a:rPr dirty="0" sz="20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en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673765" y="6580000"/>
            <a:ext cx="5224246" cy="34270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398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kärleksfull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fader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för</a:t>
            </a:r>
            <a:r>
              <a:rPr dirty="0" sz="2000" spc="9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de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fattiga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och</a:t>
            </a:r>
            <a:r>
              <a:rPr dirty="0" sz="20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förtryckta.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0680700" cy="7556487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057958" y="1167123"/>
            <a:ext cx="5904529" cy="89092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398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a01000"/>
                </a:solidFill>
                <a:latin typeface="UJBGWN+Friz Quadrata BT"/>
                <a:cs typeface="UJBGWN+Friz Quadrata BT"/>
              </a:rPr>
              <a:t>Professor</a:t>
            </a:r>
            <a:r>
              <a:rPr dirty="0" sz="2000" spc="89">
                <a:solidFill>
                  <a:srgbClr val="a01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a01000"/>
                </a:solidFill>
                <a:latin typeface="UJBGWN+Friz Quadrata BT"/>
                <a:cs typeface="UJBGWN+Friz Quadrata BT"/>
              </a:rPr>
              <a:t>Edward</a:t>
            </a:r>
            <a:r>
              <a:rPr dirty="0" sz="2000" spc="92">
                <a:solidFill>
                  <a:srgbClr val="a01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a01000"/>
                </a:solidFill>
                <a:latin typeface="UJBGWN+Friz Quadrata BT"/>
                <a:cs typeface="UJBGWN+Friz Quadrata BT"/>
              </a:rPr>
              <a:t>Browne,</a:t>
            </a:r>
            <a:r>
              <a:rPr dirty="0" sz="2000" spc="89">
                <a:solidFill>
                  <a:srgbClr val="a01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a01000"/>
                </a:solidFill>
                <a:latin typeface="UJBGWN+Friz Quadrata BT"/>
                <a:cs typeface="UJBGWN+Friz Quadrata BT"/>
              </a:rPr>
              <a:t>den</a:t>
            </a:r>
            <a:r>
              <a:rPr dirty="0" sz="2000" spc="92">
                <a:solidFill>
                  <a:srgbClr val="a01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a01000"/>
                </a:solidFill>
                <a:latin typeface="UJBGWN+Friz Quadrata BT"/>
                <a:cs typeface="UJBGWN+Friz Quadrata BT"/>
              </a:rPr>
              <a:t>ende</a:t>
            </a:r>
            <a:r>
              <a:rPr dirty="0" sz="2000" spc="89">
                <a:solidFill>
                  <a:srgbClr val="a01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a01000"/>
                </a:solidFill>
                <a:latin typeface="UJBGWN+Friz Quadrata BT"/>
                <a:cs typeface="UJBGWN+Friz Quadrata BT"/>
              </a:rPr>
              <a:t>västerlänning</a:t>
            </a:r>
          </a:p>
          <a:p>
            <a:pPr marL="0" marR="0">
              <a:lnSpc>
                <a:spcPts val="2158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a01000"/>
                </a:solidFill>
                <a:latin typeface="UJBGWN+Friz Quadrata BT"/>
                <a:cs typeface="UJBGWN+Friz Quadrata BT"/>
              </a:rPr>
              <a:t>som</a:t>
            </a:r>
            <a:r>
              <a:rPr dirty="0" sz="2000" spc="92">
                <a:solidFill>
                  <a:srgbClr val="a01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a01000"/>
                </a:solidFill>
                <a:latin typeface="UJBGWN+Friz Quadrata BT"/>
                <a:cs typeface="UJBGWN+Friz Quadrata BT"/>
              </a:rPr>
              <a:t>haft</a:t>
            </a:r>
            <a:r>
              <a:rPr dirty="0" sz="2000" spc="91">
                <a:solidFill>
                  <a:srgbClr val="a01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a01000"/>
                </a:solidFill>
                <a:latin typeface="UJBGWN+Friz Quadrata BT"/>
                <a:cs typeface="UJBGWN+Friz Quadrata BT"/>
              </a:rPr>
              <a:t>en</a:t>
            </a:r>
            <a:r>
              <a:rPr dirty="0" sz="2000" spc="92">
                <a:solidFill>
                  <a:srgbClr val="a01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a01000"/>
                </a:solidFill>
                <a:latin typeface="UJBGWN+Friz Quadrata BT"/>
                <a:cs typeface="UJBGWN+Friz Quadrata BT"/>
              </a:rPr>
              <a:t>intervju</a:t>
            </a:r>
            <a:r>
              <a:rPr dirty="0" sz="2000" spc="92">
                <a:solidFill>
                  <a:srgbClr val="a01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a01000"/>
                </a:solidFill>
                <a:latin typeface="UJBGWN+Friz Quadrata BT"/>
                <a:cs typeface="UJBGWN+Friz Quadrata BT"/>
              </a:rPr>
              <a:t>med</a:t>
            </a:r>
            <a:r>
              <a:rPr dirty="0" sz="2000" spc="92">
                <a:solidFill>
                  <a:srgbClr val="a01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a01000"/>
                </a:solidFill>
                <a:latin typeface="UJBGWN+Friz Quadrata BT"/>
                <a:cs typeface="UJBGWN+Friz Quadrata BT"/>
              </a:rPr>
              <a:t>Bahá’u’lláh,</a:t>
            </a:r>
            <a:r>
              <a:rPr dirty="0" sz="2000" spc="97">
                <a:solidFill>
                  <a:srgbClr val="a01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a01000"/>
                </a:solidFill>
                <a:latin typeface="UJBGWN+Friz Quadrata BT"/>
                <a:cs typeface="UJBGWN+Friz Quadrata BT"/>
              </a:rPr>
              <a:t>har</a:t>
            </a:r>
            <a:r>
              <a:rPr dirty="0" sz="2000" spc="89">
                <a:solidFill>
                  <a:srgbClr val="a01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a01000"/>
                </a:solidFill>
                <a:latin typeface="UJBGWN+Friz Quadrata BT"/>
                <a:cs typeface="UJBGWN+Friz Quadrata BT"/>
              </a:rPr>
              <a:t>även</a:t>
            </a:r>
          </a:p>
          <a:p>
            <a:pPr marL="0" marR="0">
              <a:lnSpc>
                <a:spcPts val="2158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a01000"/>
                </a:solidFill>
                <a:latin typeface="UJBGWN+Friz Quadrata BT"/>
                <a:cs typeface="UJBGWN+Friz Quadrata BT"/>
              </a:rPr>
              <a:t>beskrivit</a:t>
            </a:r>
            <a:r>
              <a:rPr dirty="0" sz="2000" spc="92">
                <a:solidFill>
                  <a:srgbClr val="a01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a01000"/>
                </a:solidFill>
                <a:latin typeface="UJBGWN+Friz Quadrata BT"/>
                <a:cs typeface="UJBGWN+Friz Quadrata BT"/>
              </a:rPr>
              <a:t>hur</a:t>
            </a:r>
            <a:r>
              <a:rPr dirty="0" sz="2000" spc="91">
                <a:solidFill>
                  <a:srgbClr val="a01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a01000"/>
                </a:solidFill>
                <a:latin typeface="UJBGWN+Friz Quadrata BT"/>
                <a:cs typeface="UJBGWN+Friz Quadrata BT"/>
              </a:rPr>
              <a:t>han</a:t>
            </a:r>
            <a:r>
              <a:rPr dirty="0" sz="2000" spc="92">
                <a:solidFill>
                  <a:srgbClr val="a01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a01000"/>
                </a:solidFill>
                <a:latin typeface="UJBGWN+Friz Quadrata BT"/>
                <a:cs typeface="UJBGWN+Friz Quadrata BT"/>
              </a:rPr>
              <a:t>uppfattade</a:t>
            </a:r>
            <a:r>
              <a:rPr dirty="0" sz="2000" spc="89">
                <a:solidFill>
                  <a:srgbClr val="a01000"/>
                </a:solidFill>
                <a:latin typeface="Times New Roman"/>
                <a:cs typeface="Times New Roman"/>
              </a:rPr>
              <a:t> </a:t>
            </a:r>
            <a:r>
              <a:rPr dirty="0" sz="2000" spc="-25">
                <a:solidFill>
                  <a:srgbClr val="a01000"/>
                </a:solidFill>
                <a:latin typeface="UJBGWN+Friz Quadrata BT"/>
                <a:cs typeface="UJBGWN+Friz Quadrata BT"/>
              </a:rPr>
              <a:t>‘Abdu’l-Bahá: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061362" y="2270296"/>
            <a:ext cx="4525974" cy="39061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398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”Sällan</a:t>
            </a:r>
            <a:r>
              <a:rPr dirty="0" sz="20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har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jag</a:t>
            </a:r>
            <a:r>
              <a:rPr dirty="0" sz="20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träffat</a:t>
            </a:r>
            <a:r>
              <a:rPr dirty="0" sz="2000" spc="9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någon</a:t>
            </a:r>
            <a:r>
              <a:rPr dirty="0" sz="20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vars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sätt</a:t>
            </a:r>
          </a:p>
          <a:p>
            <a:pPr marL="0" marR="0">
              <a:lnSpc>
                <a:spcPts val="2158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imponerade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mer</a:t>
            </a:r>
            <a:r>
              <a:rPr dirty="0" sz="2000" spc="9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på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 spc="-11">
                <a:solidFill>
                  <a:srgbClr val="000000"/>
                </a:solidFill>
                <a:latin typeface="UJBGWN+Friz Quadrata BT"/>
                <a:cs typeface="UJBGWN+Friz Quadrata BT"/>
              </a:rPr>
              <a:t>mig.</a:t>
            </a:r>
            <a:r>
              <a:rPr dirty="0" sz="2000" spc="10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En</a:t>
            </a:r>
            <a:r>
              <a:rPr dirty="0" sz="20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lång,</a:t>
            </a:r>
          </a:p>
          <a:p>
            <a:pPr marL="0" marR="0">
              <a:lnSpc>
                <a:spcPts val="2158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kraftigt</a:t>
            </a:r>
            <a:r>
              <a:rPr dirty="0" sz="20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byggd</a:t>
            </a:r>
            <a:r>
              <a:rPr dirty="0" sz="20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man</a:t>
            </a:r>
            <a:r>
              <a:rPr dirty="0" sz="20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med...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bred</a:t>
            </a:r>
            <a:r>
              <a:rPr dirty="0" sz="20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kraft-</a:t>
            </a:r>
          </a:p>
          <a:p>
            <a:pPr marL="0" marR="0">
              <a:lnSpc>
                <a:spcPts val="2158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full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panna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som</a:t>
            </a:r>
            <a:r>
              <a:rPr dirty="0" sz="20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antyder</a:t>
            </a:r>
            <a:r>
              <a:rPr dirty="0" sz="2000" spc="9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ett</a:t>
            </a:r>
            <a:r>
              <a:rPr dirty="0" sz="20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starkt</a:t>
            </a:r>
          </a:p>
          <a:p>
            <a:pPr marL="0" marR="0">
              <a:lnSpc>
                <a:spcPts val="2158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intellekt,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kombinerat</a:t>
            </a:r>
            <a:r>
              <a:rPr dirty="0" sz="20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med</a:t>
            </a:r>
            <a:r>
              <a:rPr dirty="0" sz="20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en</a:t>
            </a:r>
            <a:r>
              <a:rPr dirty="0" sz="20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obändlig</a:t>
            </a:r>
          </a:p>
          <a:p>
            <a:pPr marL="0" marR="0">
              <a:lnSpc>
                <a:spcPts val="2158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vilja...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Sådan</a:t>
            </a:r>
            <a:r>
              <a:rPr dirty="0" sz="20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var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mitt</a:t>
            </a:r>
            <a:r>
              <a:rPr dirty="0" sz="20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första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intryck</a:t>
            </a:r>
          </a:p>
          <a:p>
            <a:pPr marL="0" marR="0">
              <a:lnSpc>
                <a:spcPts val="2158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spc="-21">
                <a:solidFill>
                  <a:srgbClr val="000000"/>
                </a:solidFill>
                <a:latin typeface="UJBGWN+Friz Quadrata BT"/>
                <a:cs typeface="UJBGWN+Friz Quadrata BT"/>
              </a:rPr>
              <a:t>av...’Mästaren’</a:t>
            </a:r>
            <a:r>
              <a:rPr dirty="0" sz="2000" spc="1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som</a:t>
            </a:r>
            <a:r>
              <a:rPr dirty="0" sz="20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särskilt</a:t>
            </a:r>
            <a:r>
              <a:rPr dirty="0" sz="2000" spc="9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bahá’íerna</a:t>
            </a:r>
          </a:p>
          <a:p>
            <a:pPr marL="0" marR="0">
              <a:lnSpc>
                <a:spcPts val="2158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kallade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honom....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Dessa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 spc="-20">
                <a:solidFill>
                  <a:srgbClr val="000000"/>
                </a:solidFill>
                <a:latin typeface="UJBGWN+Friz Quadrata BT"/>
                <a:cs typeface="UJBGWN+Friz Quadrata BT"/>
              </a:rPr>
              <a:t>kvalitéer,</a:t>
            </a:r>
          </a:p>
          <a:p>
            <a:pPr marL="0" marR="0">
              <a:lnSpc>
                <a:spcPts val="2158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kombinerade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med</a:t>
            </a:r>
            <a:r>
              <a:rPr dirty="0" sz="20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en</a:t>
            </a:r>
            <a:r>
              <a:rPr dirty="0" sz="20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hållning</a:t>
            </a:r>
            <a:r>
              <a:rPr dirty="0" sz="20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som</a:t>
            </a:r>
            <a:r>
              <a:rPr dirty="0" sz="20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var</a:t>
            </a:r>
          </a:p>
          <a:p>
            <a:pPr marL="0" marR="0">
              <a:lnSpc>
                <a:spcPts val="2158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på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samma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gång</a:t>
            </a:r>
            <a:r>
              <a:rPr dirty="0" sz="20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majestätisk</a:t>
            </a:r>
            <a:r>
              <a:rPr dirty="0" sz="2000" spc="9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som</a:t>
            </a:r>
          </a:p>
          <a:p>
            <a:pPr marL="0" marR="0">
              <a:lnSpc>
                <a:spcPts val="2158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gemytlig,</a:t>
            </a:r>
            <a:r>
              <a:rPr dirty="0" sz="2000" spc="9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gjorde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att</a:t>
            </a:r>
            <a:r>
              <a:rPr dirty="0" sz="20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jag</a:t>
            </a:r>
            <a:r>
              <a:rPr dirty="0" sz="20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inte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längre</a:t>
            </a:r>
          </a:p>
          <a:p>
            <a:pPr marL="0" marR="0">
              <a:lnSpc>
                <a:spcPts val="2158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förvånades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över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hans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inflytande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och</a:t>
            </a:r>
          </a:p>
          <a:p>
            <a:pPr marL="0" marR="0">
              <a:lnSpc>
                <a:spcPts val="2158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anseende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även</a:t>
            </a:r>
            <a:r>
              <a:rPr dirty="0" sz="20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utanför</a:t>
            </a:r>
            <a:r>
              <a:rPr dirty="0" sz="2000" spc="9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kretsen</a:t>
            </a:r>
            <a:r>
              <a:rPr dirty="0" sz="20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av</a:t>
            </a:r>
          </a:p>
          <a:p>
            <a:pPr marL="0" marR="0">
              <a:lnSpc>
                <a:spcPts val="2158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hans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faders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efterföljare.”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0680700" cy="7556487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057958" y="1167123"/>
            <a:ext cx="4860263" cy="171324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398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Efter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två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år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i</a:t>
            </a:r>
            <a:r>
              <a:rPr dirty="0" sz="20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själva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fängelset</a:t>
            </a:r>
            <a:r>
              <a:rPr dirty="0" sz="2000" spc="9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och</a:t>
            </a:r>
            <a:r>
              <a:rPr dirty="0" sz="20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sedan</a:t>
            </a:r>
          </a:p>
          <a:p>
            <a:pPr marL="0" marR="0">
              <a:lnSpc>
                <a:spcPts val="2158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nästan</a:t>
            </a:r>
            <a:r>
              <a:rPr dirty="0" sz="20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sju</a:t>
            </a:r>
            <a:r>
              <a:rPr dirty="0" sz="20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år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i</a:t>
            </a:r>
            <a:r>
              <a:rPr dirty="0" sz="20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husarrest</a:t>
            </a:r>
            <a:r>
              <a:rPr dirty="0" sz="2000" spc="9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i</a:t>
            </a:r>
            <a:r>
              <a:rPr dirty="0" sz="20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Akka,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hade</a:t>
            </a:r>
          </a:p>
          <a:p>
            <a:pPr marL="0" marR="0">
              <a:lnSpc>
                <a:spcPts val="2158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Bahá’u’lláhs</a:t>
            </a:r>
            <a:r>
              <a:rPr dirty="0" sz="2000" spc="9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och</a:t>
            </a:r>
            <a:r>
              <a:rPr dirty="0" sz="20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även</a:t>
            </a:r>
            <a:r>
              <a:rPr dirty="0" sz="20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 spc="-25">
                <a:solidFill>
                  <a:srgbClr val="000000"/>
                </a:solidFill>
                <a:latin typeface="UJBGWN+Friz Quadrata BT"/>
                <a:cs typeface="UJBGWN+Friz Quadrata BT"/>
              </a:rPr>
              <a:t>‘Abdu’l-Bahás</a:t>
            </a:r>
          </a:p>
          <a:p>
            <a:pPr marL="0" marR="0">
              <a:lnSpc>
                <a:spcPts val="2158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positiva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inflytande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på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omgivningen,</a:t>
            </a:r>
          </a:p>
          <a:p>
            <a:pPr marL="0" marR="0">
              <a:lnSpc>
                <a:spcPts val="2158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även</a:t>
            </a:r>
            <a:r>
              <a:rPr dirty="0" sz="20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bland</a:t>
            </a:r>
            <a:r>
              <a:rPr dirty="0" sz="20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000000"/>
                </a:solidFill>
                <a:latin typeface="UJBGWN+Friz Quadrata BT"/>
                <a:cs typeface="UJBGWN+Friz Quadrata BT"/>
              </a:rPr>
              <a:t>myndighetspersoner,</a:t>
            </a:r>
            <a:r>
              <a:rPr dirty="0" sz="2000" spc="1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gjort</a:t>
            </a:r>
            <a:r>
              <a:rPr dirty="0" sz="20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att</a:t>
            </a:r>
          </a:p>
          <a:p>
            <a:pPr marL="0" marR="0">
              <a:lnSpc>
                <a:spcPts val="2158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Bahá’u’lláh</a:t>
            </a:r>
            <a:r>
              <a:rPr dirty="0" sz="2000" spc="9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nu</a:t>
            </a:r>
            <a:r>
              <a:rPr dirty="0" sz="20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kunde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röra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sig</a:t>
            </a:r>
            <a:r>
              <a:rPr dirty="0" sz="20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ganska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fritt.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057958" y="2913373"/>
            <a:ext cx="4959625" cy="89092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398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spc="-28">
                <a:solidFill>
                  <a:srgbClr val="000000"/>
                </a:solidFill>
                <a:latin typeface="UJBGWN+Friz Quadrata BT"/>
                <a:cs typeface="UJBGWN+Friz Quadrata BT"/>
              </a:rPr>
              <a:t>‘Abdu’l-Bahá</a:t>
            </a:r>
            <a:r>
              <a:rPr dirty="0" sz="2000" spc="1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visste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hur</a:t>
            </a:r>
            <a:r>
              <a:rPr dirty="0" sz="2000" spc="9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mycket</a:t>
            </a:r>
            <a:r>
              <a:rPr dirty="0" sz="20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Bahá’u’lláh</a:t>
            </a:r>
          </a:p>
          <a:p>
            <a:pPr marL="0" marR="0">
              <a:lnSpc>
                <a:spcPts val="2158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saknade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naturen</a:t>
            </a:r>
            <a:r>
              <a:rPr dirty="0" sz="20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och</a:t>
            </a:r>
            <a:r>
              <a:rPr dirty="0" sz="20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lyckades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hyra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en</a:t>
            </a:r>
          </a:p>
          <a:p>
            <a:pPr marL="0" marR="0">
              <a:lnSpc>
                <a:spcPts val="2158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egendom,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 spc="-18">
                <a:solidFill>
                  <a:srgbClr val="000000"/>
                </a:solidFill>
                <a:latin typeface="UJBGWN+Friz Quadrata BT"/>
                <a:cs typeface="UJBGWN+Friz Quadrata BT"/>
              </a:rPr>
              <a:t>Mazra‘ih,</a:t>
            </a:r>
            <a:r>
              <a:rPr dirty="0" sz="2000" spc="10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utanför</a:t>
            </a:r>
            <a:r>
              <a:rPr dirty="0" sz="2000" spc="9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Akka.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211811" y="3875398"/>
            <a:ext cx="3656063" cy="34270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398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Men</a:t>
            </a:r>
            <a:r>
              <a:rPr dirty="0" sz="20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Bahá’u’lláh</a:t>
            </a:r>
            <a:r>
              <a:rPr dirty="0" sz="2000" spc="9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insisterade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på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211811" y="4149502"/>
            <a:ext cx="3813504" cy="253557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398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att</a:t>
            </a:r>
            <a:r>
              <a:rPr dirty="0" sz="20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Han</a:t>
            </a:r>
            <a:r>
              <a:rPr dirty="0" sz="20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var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en</a:t>
            </a:r>
            <a:r>
              <a:rPr dirty="0" sz="20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fånge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och</a:t>
            </a:r>
            <a:r>
              <a:rPr dirty="0" sz="20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det</a:t>
            </a:r>
          </a:p>
          <a:p>
            <a:pPr marL="0" marR="0">
              <a:lnSpc>
                <a:spcPts val="2158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var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inte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förrän</a:t>
            </a:r>
            <a:r>
              <a:rPr dirty="0" sz="20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Muftin</a:t>
            </a:r>
            <a:r>
              <a:rPr dirty="0" sz="20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(muslimsk</a:t>
            </a:r>
          </a:p>
          <a:p>
            <a:pPr marL="0" marR="0">
              <a:lnSpc>
                <a:spcPts val="2158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ledare)</a:t>
            </a:r>
            <a:r>
              <a:rPr dirty="0" sz="2000" spc="9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i</a:t>
            </a:r>
            <a:r>
              <a:rPr dirty="0" sz="20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Akka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lyckades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övertala</a:t>
            </a:r>
          </a:p>
          <a:p>
            <a:pPr marL="0" marR="0">
              <a:lnSpc>
                <a:spcPts val="2158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Bahá’u’lláh</a:t>
            </a:r>
            <a:r>
              <a:rPr dirty="0" sz="2000" spc="9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som</a:t>
            </a:r>
            <a:r>
              <a:rPr dirty="0" sz="20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Han</a:t>
            </a:r>
            <a:r>
              <a:rPr dirty="0" sz="20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gick</a:t>
            </a:r>
            <a:r>
              <a:rPr dirty="0" sz="2000" spc="9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med</a:t>
            </a:r>
          </a:p>
          <a:p>
            <a:pPr marL="0" marR="0">
              <a:lnSpc>
                <a:spcPts val="2158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på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att</a:t>
            </a:r>
            <a:r>
              <a:rPr dirty="0" sz="20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flytta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dit.</a:t>
            </a:r>
            <a:r>
              <a:rPr dirty="0" sz="2000" spc="9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Två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år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senare</a:t>
            </a:r>
          </a:p>
          <a:p>
            <a:pPr marL="0" marR="0">
              <a:lnSpc>
                <a:spcPts val="2158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lyckades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 spc="-28">
                <a:solidFill>
                  <a:srgbClr val="000000"/>
                </a:solidFill>
                <a:latin typeface="UJBGWN+Friz Quadrata BT"/>
                <a:cs typeface="UJBGWN+Friz Quadrata BT"/>
              </a:rPr>
              <a:t>‘Abdu’l-Bahá</a:t>
            </a:r>
            <a:r>
              <a:rPr dirty="0" sz="2000" spc="1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skaffa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en</a:t>
            </a:r>
          </a:p>
          <a:p>
            <a:pPr marL="0" marR="0">
              <a:lnSpc>
                <a:spcPts val="2158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större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egendom,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Bahjí,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där</a:t>
            </a:r>
          </a:p>
          <a:p>
            <a:pPr marL="0" marR="0">
              <a:lnSpc>
                <a:spcPts val="2158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Bahá’u’lláh</a:t>
            </a:r>
            <a:r>
              <a:rPr dirty="0" sz="2000" spc="9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kom</a:t>
            </a:r>
            <a:r>
              <a:rPr dirty="0" sz="20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att</a:t>
            </a:r>
            <a:r>
              <a:rPr dirty="0" sz="20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leva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resten</a:t>
            </a:r>
          </a:p>
          <a:p>
            <a:pPr marL="0" marR="0">
              <a:lnSpc>
                <a:spcPts val="2158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av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sitt</a:t>
            </a:r>
            <a:r>
              <a:rPr dirty="0" sz="20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 spc="-47">
                <a:solidFill>
                  <a:srgbClr val="000000"/>
                </a:solidFill>
                <a:latin typeface="UJBGWN+Friz Quadrata BT"/>
                <a:cs typeface="UJBGWN+Friz Quadrata BT"/>
              </a:rPr>
              <a:t>liv.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0680700" cy="7556487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057958" y="1167123"/>
            <a:ext cx="7651977" cy="6168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398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År</a:t>
            </a:r>
            <a:r>
              <a:rPr dirty="0" sz="2000" spc="9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1892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lämnar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Bahá’u’lláh</a:t>
            </a:r>
            <a:r>
              <a:rPr dirty="0" sz="2000" spc="9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Sin</a:t>
            </a:r>
            <a:r>
              <a:rPr dirty="0" sz="20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jordiska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tillvaro</a:t>
            </a:r>
            <a:r>
              <a:rPr dirty="0" sz="20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och</a:t>
            </a:r>
            <a:r>
              <a:rPr dirty="0" sz="20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lämnar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förstås</a:t>
            </a:r>
          </a:p>
          <a:p>
            <a:pPr marL="0" marR="0">
              <a:lnSpc>
                <a:spcPts val="2158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Sina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efterföljare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i</a:t>
            </a:r>
            <a:r>
              <a:rPr dirty="0" sz="20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stor</a:t>
            </a:r>
            <a:r>
              <a:rPr dirty="0" sz="2000" spc="9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sorg.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057958" y="1816944"/>
            <a:ext cx="7799344" cy="14391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398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För</a:t>
            </a:r>
            <a:r>
              <a:rPr dirty="0" sz="2000" spc="9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att</a:t>
            </a:r>
            <a:r>
              <a:rPr dirty="0" sz="20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förhinda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att</a:t>
            </a:r>
            <a:r>
              <a:rPr dirty="0" sz="20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Hans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bortgång</a:t>
            </a:r>
            <a:r>
              <a:rPr dirty="0" sz="20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ska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leda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till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stridigheter</a:t>
            </a:r>
            <a:r>
              <a:rPr dirty="0" sz="2000" spc="9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och</a:t>
            </a:r>
          </a:p>
          <a:p>
            <a:pPr marL="0" marR="0">
              <a:lnSpc>
                <a:spcPts val="2158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splitring</a:t>
            </a:r>
            <a:r>
              <a:rPr dirty="0" sz="20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av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samfundet,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som</a:t>
            </a:r>
            <a:r>
              <a:rPr dirty="0" sz="20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hänt</a:t>
            </a:r>
            <a:r>
              <a:rPr dirty="0" sz="20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med</a:t>
            </a:r>
            <a:r>
              <a:rPr dirty="0" sz="20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tidigare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 spc="-18">
                <a:solidFill>
                  <a:srgbClr val="000000"/>
                </a:solidFill>
                <a:latin typeface="UJBGWN+Friz Quadrata BT"/>
                <a:cs typeface="UJBGWN+Friz Quadrata BT"/>
              </a:rPr>
              <a:t>religioner,</a:t>
            </a:r>
            <a:r>
              <a:rPr dirty="0" sz="2000" spc="10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utser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Han</a:t>
            </a:r>
          </a:p>
          <a:p>
            <a:pPr marL="0" marR="0">
              <a:lnSpc>
                <a:spcPts val="2158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i</a:t>
            </a:r>
            <a:r>
              <a:rPr dirty="0" sz="20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Sitt</a:t>
            </a:r>
            <a:r>
              <a:rPr dirty="0" sz="20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testamente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 spc="-25">
                <a:solidFill>
                  <a:srgbClr val="000000"/>
                </a:solidFill>
                <a:latin typeface="UJBGWN+Friz Quadrata BT"/>
                <a:cs typeface="UJBGWN+Friz Quadrata BT"/>
              </a:rPr>
              <a:t>‘Abdu’l-Bahá,</a:t>
            </a:r>
            <a:r>
              <a:rPr dirty="0" sz="2000" spc="1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till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Sitt</a:t>
            </a:r>
            <a:r>
              <a:rPr dirty="0" sz="20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Förbunds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centrum</a:t>
            </a:r>
            <a:r>
              <a:rPr dirty="0" sz="20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och</a:t>
            </a:r>
            <a:r>
              <a:rPr dirty="0" sz="20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ende</a:t>
            </a:r>
          </a:p>
          <a:p>
            <a:pPr marL="0" marR="0">
              <a:lnSpc>
                <a:spcPts val="2158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uttolkare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av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Bahá’u’lláhs</a:t>
            </a:r>
            <a:r>
              <a:rPr dirty="0" sz="2000" spc="9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lära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samt</a:t>
            </a:r>
            <a:r>
              <a:rPr dirty="0" sz="20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till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att</a:t>
            </a:r>
            <a:r>
              <a:rPr dirty="0" sz="20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vara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ett</a:t>
            </a:r>
            <a:r>
              <a:rPr dirty="0" sz="20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levande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000000"/>
                </a:solidFill>
                <a:latin typeface="UJBGWN+Friz Quadrata BT"/>
                <a:cs typeface="UJBGWN+Friz Quadrata BT"/>
              </a:rPr>
              <a:t>exempel</a:t>
            </a:r>
          </a:p>
          <a:p>
            <a:pPr marL="0" marR="0">
              <a:lnSpc>
                <a:spcPts val="2158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för</a:t>
            </a:r>
            <a:r>
              <a:rPr dirty="0" sz="2000" spc="9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bahá’íerna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att</a:t>
            </a:r>
            <a:r>
              <a:rPr dirty="0" sz="20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följa.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057958" y="3289077"/>
            <a:ext cx="7905541" cy="171324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398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Det</a:t>
            </a:r>
            <a:r>
              <a:rPr dirty="0" sz="20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innebär</a:t>
            </a:r>
            <a:r>
              <a:rPr dirty="0" sz="2000" spc="9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att</a:t>
            </a:r>
            <a:r>
              <a:rPr dirty="0" sz="20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 spc="-25">
                <a:solidFill>
                  <a:srgbClr val="000000"/>
                </a:solidFill>
                <a:latin typeface="UJBGWN+Friz Quadrata BT"/>
                <a:cs typeface="UJBGWN+Friz Quadrata BT"/>
              </a:rPr>
              <a:t>‘Abdu’l-Bahás</a:t>
            </a:r>
            <a:r>
              <a:rPr dirty="0" sz="2000" spc="1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ord</a:t>
            </a:r>
            <a:r>
              <a:rPr dirty="0" sz="20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har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samma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auktoritet</a:t>
            </a:r>
            <a:r>
              <a:rPr dirty="0" sz="20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för</a:t>
            </a:r>
            <a:r>
              <a:rPr dirty="0" sz="2000" spc="9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bahá’íer</a:t>
            </a:r>
          </a:p>
          <a:p>
            <a:pPr marL="0" marR="0">
              <a:lnSpc>
                <a:spcPts val="2158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som</a:t>
            </a:r>
            <a:r>
              <a:rPr dirty="0" sz="20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Bahá’u’lláhs</a:t>
            </a:r>
            <a:r>
              <a:rPr dirty="0" sz="2000" spc="9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egna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ord.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Men</a:t>
            </a:r>
            <a:r>
              <a:rPr dirty="0" sz="20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det</a:t>
            </a:r>
            <a:r>
              <a:rPr dirty="0" sz="20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innebär</a:t>
            </a:r>
            <a:r>
              <a:rPr dirty="0" sz="2000" spc="9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inte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att</a:t>
            </a:r>
            <a:r>
              <a:rPr dirty="0" sz="20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 spc="-28">
                <a:solidFill>
                  <a:srgbClr val="000000"/>
                </a:solidFill>
                <a:latin typeface="UJBGWN+Friz Quadrata BT"/>
                <a:cs typeface="UJBGWN+Friz Quadrata BT"/>
              </a:rPr>
              <a:t>‘Abdu’l-Bahá</a:t>
            </a:r>
          </a:p>
          <a:p>
            <a:pPr marL="0" marR="0">
              <a:lnSpc>
                <a:spcPts val="2158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också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är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en</a:t>
            </a:r>
            <a:r>
              <a:rPr dirty="0" sz="20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gudsmanifestation.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 spc="-25">
                <a:solidFill>
                  <a:srgbClr val="000000"/>
                </a:solidFill>
                <a:latin typeface="UJBGWN+Friz Quadrata BT"/>
                <a:cs typeface="UJBGWN+Friz Quadrata BT"/>
              </a:rPr>
              <a:t>‘Abdu’l-Bahás</a:t>
            </a:r>
            <a:r>
              <a:rPr dirty="0" sz="2000" spc="1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auktoritet</a:t>
            </a:r>
            <a:r>
              <a:rPr dirty="0" sz="20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är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ett</a:t>
            </a:r>
            <a:r>
              <a:rPr dirty="0" sz="20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slags</a:t>
            </a:r>
          </a:p>
          <a:p>
            <a:pPr marL="0" marR="0">
              <a:lnSpc>
                <a:spcPts val="2158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reflektion</a:t>
            </a:r>
            <a:r>
              <a:rPr dirty="0" sz="20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av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det</a:t>
            </a:r>
            <a:r>
              <a:rPr dirty="0" sz="20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gudomliga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ljus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som</a:t>
            </a:r>
            <a:r>
              <a:rPr dirty="0" sz="20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strömmer</a:t>
            </a:r>
            <a:r>
              <a:rPr dirty="0" sz="2000" spc="9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från</a:t>
            </a:r>
            <a:r>
              <a:rPr dirty="0" sz="20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Bahá’u’lláh.</a:t>
            </a:r>
            <a:r>
              <a:rPr dirty="0" sz="2000" spc="9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Om</a:t>
            </a:r>
          </a:p>
          <a:p>
            <a:pPr marL="0" marR="0">
              <a:lnSpc>
                <a:spcPts val="2158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Bahá’u’lláh</a:t>
            </a:r>
            <a:r>
              <a:rPr dirty="0" sz="2000" spc="9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liknas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vid</a:t>
            </a:r>
            <a:r>
              <a:rPr dirty="0" sz="20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den</a:t>
            </a:r>
            <a:r>
              <a:rPr dirty="0" sz="20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andliga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solen</a:t>
            </a:r>
            <a:r>
              <a:rPr dirty="0" sz="20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så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kan</a:t>
            </a:r>
            <a:r>
              <a:rPr dirty="0" sz="20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 spc="-28">
                <a:solidFill>
                  <a:srgbClr val="000000"/>
                </a:solidFill>
                <a:latin typeface="UJBGWN+Friz Quadrata BT"/>
                <a:cs typeface="UJBGWN+Friz Quadrata BT"/>
              </a:rPr>
              <a:t>‘Abdu’l-Bahá</a:t>
            </a:r>
            <a:r>
              <a:rPr dirty="0" sz="2000" spc="1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liknas</a:t>
            </a:r>
          </a:p>
          <a:p>
            <a:pPr marL="0" marR="0">
              <a:lnSpc>
                <a:spcPts val="2158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vid</a:t>
            </a:r>
            <a:r>
              <a:rPr dirty="0" sz="20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den</a:t>
            </a:r>
            <a:r>
              <a:rPr dirty="0" sz="20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andliga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månen.</a:t>
            </a:r>
            <a:r>
              <a:rPr dirty="0" sz="2000" spc="68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 spc="-28">
                <a:solidFill>
                  <a:srgbClr val="000000"/>
                </a:solidFill>
                <a:latin typeface="UJBGWN+Friz Quadrata BT"/>
                <a:cs typeface="UJBGWN+Friz Quadrata BT"/>
              </a:rPr>
              <a:t>‘Abdu’l-Bahá</a:t>
            </a:r>
            <a:r>
              <a:rPr dirty="0" sz="2000" spc="1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själv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säger: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0680700" cy="7556487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057958" y="1167123"/>
            <a:ext cx="5696684" cy="116502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398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Första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gången</a:t>
            </a:r>
            <a:r>
              <a:rPr dirty="0" sz="20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Bahá’u’lláh</a:t>
            </a:r>
            <a:r>
              <a:rPr dirty="0" sz="2000" spc="9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nämndes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offentligt</a:t>
            </a:r>
            <a:r>
              <a:rPr dirty="0" sz="20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i</a:t>
            </a:r>
          </a:p>
          <a:p>
            <a:pPr marL="0" marR="0">
              <a:lnSpc>
                <a:spcPts val="2158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väst</a:t>
            </a:r>
            <a:r>
              <a:rPr dirty="0" sz="2000" spc="9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var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1893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vid</a:t>
            </a:r>
            <a:r>
              <a:rPr dirty="0" sz="20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 spc="-27">
                <a:solidFill>
                  <a:srgbClr val="000000"/>
                </a:solidFill>
                <a:latin typeface="UJBGWN+Friz Quadrata BT"/>
                <a:cs typeface="UJBGWN+Friz Quadrata BT"/>
              </a:rPr>
              <a:t>World's</a:t>
            </a:r>
            <a:r>
              <a:rPr dirty="0" sz="2000" spc="11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Parliament</a:t>
            </a:r>
            <a:r>
              <a:rPr dirty="0" sz="2000" spc="9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of</a:t>
            </a:r>
            <a:r>
              <a:rPr dirty="0" sz="2000" spc="9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Religions</a:t>
            </a:r>
          </a:p>
          <a:p>
            <a:pPr marL="0" marR="0">
              <a:lnSpc>
                <a:spcPts val="2158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i</a:t>
            </a:r>
            <a:r>
              <a:rPr dirty="0" sz="20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Chicago.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Därefter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växte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intresset</a:t>
            </a:r>
            <a:r>
              <a:rPr dirty="0" sz="20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för</a:t>
            </a:r>
            <a:r>
              <a:rPr dirty="0" sz="2000" spc="9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och</a:t>
            </a:r>
          </a:p>
          <a:p>
            <a:pPr marL="0" marR="0">
              <a:lnSpc>
                <a:spcPts val="2158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anslutningen</a:t>
            </a:r>
            <a:r>
              <a:rPr dirty="0" sz="20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till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bahá’í-religionen</a:t>
            </a:r>
            <a:r>
              <a:rPr dirty="0" sz="20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i</a:t>
            </a:r>
            <a:r>
              <a:rPr dirty="0" sz="20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USA.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057958" y="2365152"/>
            <a:ext cx="5326882" cy="89092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398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De</a:t>
            </a:r>
            <a:r>
              <a:rPr dirty="0" sz="2000" spc="9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första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15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pilgrimerna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från</a:t>
            </a:r>
            <a:r>
              <a:rPr dirty="0" sz="20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Väst</a:t>
            </a:r>
            <a:r>
              <a:rPr dirty="0" sz="2000" spc="9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anlände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till</a:t>
            </a:r>
          </a:p>
          <a:p>
            <a:pPr marL="0" marR="0">
              <a:lnSpc>
                <a:spcPts val="2158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Akka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för</a:t>
            </a:r>
            <a:r>
              <a:rPr dirty="0" sz="2000" spc="9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att</a:t>
            </a:r>
            <a:r>
              <a:rPr dirty="0" sz="20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möta</a:t>
            </a:r>
            <a:r>
              <a:rPr dirty="0" sz="2000" spc="9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 spc="-28">
                <a:solidFill>
                  <a:srgbClr val="000000"/>
                </a:solidFill>
                <a:latin typeface="UJBGWN+Friz Quadrata BT"/>
                <a:cs typeface="UJBGWN+Friz Quadrata BT"/>
              </a:rPr>
              <a:t>‘Abdu’l-Bahá</a:t>
            </a:r>
            <a:r>
              <a:rPr dirty="0" sz="2000" spc="1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under</a:t>
            </a:r>
            <a:r>
              <a:rPr dirty="0" sz="2000" spc="9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vintern</a:t>
            </a:r>
          </a:p>
          <a:p>
            <a:pPr marL="0" marR="0">
              <a:lnSpc>
                <a:spcPts val="2158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1898-99.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057958" y="3289077"/>
            <a:ext cx="5373864" cy="143914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398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spc="-28">
                <a:solidFill>
                  <a:srgbClr val="000000"/>
                </a:solidFill>
                <a:latin typeface="UJBGWN+Friz Quadrata BT"/>
                <a:cs typeface="UJBGWN+Friz Quadrata BT"/>
              </a:rPr>
              <a:t>‘Abdu’l-Bahá</a:t>
            </a:r>
            <a:r>
              <a:rPr dirty="0" sz="2000" spc="1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var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fortfarande,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under</a:t>
            </a:r>
            <a:r>
              <a:rPr dirty="0" sz="2000" spc="9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sultanens</a:t>
            </a:r>
          </a:p>
          <a:p>
            <a:pPr marL="0" marR="0">
              <a:lnSpc>
                <a:spcPts val="2158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dekret,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fånge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och</a:t>
            </a:r>
            <a:r>
              <a:rPr dirty="0" sz="20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kunde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inte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resa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utanför</a:t>
            </a:r>
            <a:r>
              <a:rPr dirty="0" sz="2000" spc="9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det</a:t>
            </a:r>
          </a:p>
          <a:p>
            <a:pPr marL="0" marR="0">
              <a:lnSpc>
                <a:spcPts val="2158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Heliga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landet.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 spc="-34">
                <a:solidFill>
                  <a:srgbClr val="000000"/>
                </a:solidFill>
                <a:latin typeface="UJBGWN+Friz Quadrata BT"/>
                <a:cs typeface="UJBGWN+Friz Quadrata BT"/>
              </a:rPr>
              <a:t>Att</a:t>
            </a:r>
            <a:r>
              <a:rPr dirty="0" sz="2000" spc="12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ta</a:t>
            </a:r>
            <a:r>
              <a:rPr dirty="0" sz="2000" spc="9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emot</a:t>
            </a:r>
            <a:r>
              <a:rPr dirty="0" sz="20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utländska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besökare</a:t>
            </a:r>
          </a:p>
          <a:p>
            <a:pPr marL="0" marR="0">
              <a:lnSpc>
                <a:spcPts val="2158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var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mycket</a:t>
            </a:r>
            <a:r>
              <a:rPr dirty="0" sz="20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riskabelt,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så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de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första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pilgrimerna</a:t>
            </a:r>
          </a:p>
          <a:p>
            <a:pPr marL="0" marR="0">
              <a:lnSpc>
                <a:spcPts val="2158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fick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komma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i</a:t>
            </a:r>
            <a:r>
              <a:rPr dirty="0" sz="20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tre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grupper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efter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varandra.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352408" y="4553656"/>
            <a:ext cx="1428601" cy="2651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GQVWKU+ArialMT"/>
                <a:cs typeface="GQVWKU+ArialMT"/>
              </a:rPr>
              <a:t>Lua</a:t>
            </a:r>
            <a:r>
              <a:rPr dirty="0" sz="1600" spc="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GQVWKU+ArialMT"/>
                <a:cs typeface="GQVWKU+ArialMT"/>
              </a:rPr>
              <a:t>Getzinger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746813" y="5105571"/>
            <a:ext cx="4277334" cy="116502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398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Bland</a:t>
            </a:r>
            <a:r>
              <a:rPr dirty="0" sz="20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de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första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pilgrimerna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var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Lua</a:t>
            </a:r>
          </a:p>
          <a:p>
            <a:pPr marL="0" marR="0">
              <a:lnSpc>
                <a:spcPts val="2158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Getzinger</a:t>
            </a:r>
            <a:r>
              <a:rPr dirty="0" sz="2000" spc="9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som</a:t>
            </a:r>
            <a:r>
              <a:rPr dirty="0" sz="20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 spc="-28">
                <a:solidFill>
                  <a:srgbClr val="000000"/>
                </a:solidFill>
                <a:latin typeface="UJBGWN+Friz Quadrata BT"/>
                <a:cs typeface="UJBGWN+Friz Quadrata BT"/>
              </a:rPr>
              <a:t>‘Abdu’l-Bahá</a:t>
            </a:r>
            <a:r>
              <a:rPr dirty="0" sz="2000" spc="1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kallade</a:t>
            </a:r>
          </a:p>
          <a:p>
            <a:pPr marL="0" marR="0">
              <a:lnSpc>
                <a:spcPts val="2158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‘Förbundets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härold’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och</a:t>
            </a:r>
            <a:r>
              <a:rPr dirty="0" sz="20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May</a:t>
            </a:r>
            <a:r>
              <a:rPr dirty="0" sz="20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Bolles,</a:t>
            </a:r>
          </a:p>
          <a:p>
            <a:pPr marL="0" marR="0">
              <a:lnSpc>
                <a:spcPts val="2158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vars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dotter</a:t>
            </a:r>
            <a:r>
              <a:rPr dirty="0" sz="2000" spc="9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kom</a:t>
            </a:r>
            <a:r>
              <a:rPr dirty="0" sz="20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att</a:t>
            </a:r>
            <a:r>
              <a:rPr dirty="0" sz="20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bli</a:t>
            </a:r>
            <a:r>
              <a:rPr dirty="0" sz="20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Shoghi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913953" y="5431632"/>
            <a:ext cx="1225024" cy="47495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GQVWKU+ArialMT"/>
                <a:cs typeface="GQVWKU+ArialMT"/>
              </a:rPr>
              <a:t>May</a:t>
            </a:r>
            <a:r>
              <a:rPr dirty="0" sz="16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GQVWKU+ArialMT"/>
                <a:cs typeface="GQVWKU+ArialMT"/>
              </a:rPr>
              <a:t>Bolles</a:t>
            </a:r>
          </a:p>
          <a:p>
            <a:pPr marL="0" marR="0">
              <a:lnSpc>
                <a:spcPts val="1652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GQVWKU+ArialMT"/>
                <a:cs typeface="GQVWKU+ArialMT"/>
              </a:rPr>
              <a:t>i</a:t>
            </a:r>
            <a:r>
              <a:rPr dirty="0" sz="1600" spc="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GQVWKU+ArialMT"/>
                <a:cs typeface="GQVWKU+ArialMT"/>
              </a:rPr>
              <a:t>Paris</a:t>
            </a:r>
            <a:r>
              <a:rPr dirty="0" sz="16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GQVWKU+ArialMT"/>
                <a:cs typeface="GQVWKU+ArialMT"/>
              </a:rPr>
              <a:t>1902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746813" y="6202003"/>
            <a:ext cx="3733773" cy="34270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398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Effendis,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Beskyddarens,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hustru.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0680700" cy="7556487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057958" y="1167123"/>
            <a:ext cx="4536642" cy="171324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398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År</a:t>
            </a:r>
            <a:r>
              <a:rPr dirty="0" sz="2000" spc="9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1891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besökte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Bahá’u’lláh</a:t>
            </a:r>
            <a:r>
              <a:rPr dirty="0" sz="2000" spc="9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Karmel-</a:t>
            </a:r>
          </a:p>
          <a:p>
            <a:pPr marL="0" marR="0">
              <a:lnSpc>
                <a:spcPts val="2158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berget</a:t>
            </a:r>
            <a:r>
              <a:rPr dirty="0" sz="20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i</a:t>
            </a:r>
            <a:r>
              <a:rPr dirty="0" sz="20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Haifa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och</a:t>
            </a:r>
            <a:r>
              <a:rPr dirty="0" sz="20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angav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den</a:t>
            </a:r>
            <a:r>
              <a:rPr dirty="0" sz="20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plats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där</a:t>
            </a:r>
          </a:p>
          <a:p>
            <a:pPr marL="0" marR="0">
              <a:lnSpc>
                <a:spcPts val="2158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Bábs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mausoleum</a:t>
            </a:r>
            <a:r>
              <a:rPr dirty="0" sz="20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skulle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byggas.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Nio</a:t>
            </a:r>
            <a:r>
              <a:rPr dirty="0" sz="20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år</a:t>
            </a:r>
          </a:p>
          <a:p>
            <a:pPr marL="0" marR="0">
              <a:lnSpc>
                <a:spcPts val="2158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senare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påbörjade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 spc="-28">
                <a:solidFill>
                  <a:srgbClr val="000000"/>
                </a:solidFill>
                <a:latin typeface="UJBGWN+Friz Quadrata BT"/>
                <a:cs typeface="UJBGWN+Friz Quadrata BT"/>
              </a:rPr>
              <a:t>‘Abdu’l-Bahá</a:t>
            </a:r>
            <a:r>
              <a:rPr dirty="0" sz="2000" spc="1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detta</a:t>
            </a:r>
          </a:p>
          <a:p>
            <a:pPr marL="0" marR="0">
              <a:lnSpc>
                <a:spcPts val="2158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byggnadsprojekt,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som</a:t>
            </a:r>
            <a:r>
              <a:rPr dirty="0" sz="20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hela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tiden</a:t>
            </a:r>
          </a:p>
          <a:p>
            <a:pPr marL="0" marR="0">
              <a:lnSpc>
                <a:spcPts val="2158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mötte</a:t>
            </a:r>
            <a:r>
              <a:rPr dirty="0" sz="2000" spc="9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otroliga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 spc="-17">
                <a:solidFill>
                  <a:srgbClr val="000000"/>
                </a:solidFill>
                <a:latin typeface="UJBGWN+Friz Quadrata BT"/>
                <a:cs typeface="UJBGWN+Friz Quadrata BT"/>
              </a:rPr>
              <a:t>svårigheter.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057958" y="2913373"/>
            <a:ext cx="4581927" cy="116502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398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spc="-28">
                <a:solidFill>
                  <a:srgbClr val="a01000"/>
                </a:solidFill>
                <a:latin typeface="UJBGWN+Friz Quadrata BT"/>
                <a:cs typeface="UJBGWN+Friz Quadrata BT"/>
              </a:rPr>
              <a:t>”Varje</a:t>
            </a:r>
            <a:r>
              <a:rPr dirty="0" sz="2000" spc="119">
                <a:solidFill>
                  <a:srgbClr val="a01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a01000"/>
                </a:solidFill>
                <a:latin typeface="UJBGWN+Friz Quadrata BT"/>
                <a:cs typeface="UJBGWN+Friz Quadrata BT"/>
              </a:rPr>
              <a:t>sten</a:t>
            </a:r>
            <a:r>
              <a:rPr dirty="0" sz="2000" spc="92">
                <a:solidFill>
                  <a:srgbClr val="a01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a01000"/>
                </a:solidFill>
                <a:latin typeface="UJBGWN+Friz Quadrata BT"/>
                <a:cs typeface="UJBGWN+Friz Quadrata BT"/>
              </a:rPr>
              <a:t>i</a:t>
            </a:r>
            <a:r>
              <a:rPr dirty="0" sz="2000" spc="92">
                <a:solidFill>
                  <a:srgbClr val="a01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a01000"/>
                </a:solidFill>
                <a:latin typeface="UJBGWN+Friz Quadrata BT"/>
                <a:cs typeface="UJBGWN+Friz Quadrata BT"/>
              </a:rPr>
              <a:t>den</a:t>
            </a:r>
            <a:r>
              <a:rPr dirty="0" sz="2000" spc="92">
                <a:solidFill>
                  <a:srgbClr val="a01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a01000"/>
                </a:solidFill>
                <a:latin typeface="UJBGWN+Friz Quadrata BT"/>
                <a:cs typeface="UJBGWN+Friz Quadrata BT"/>
              </a:rPr>
              <a:t>byggnaden,</a:t>
            </a:r>
            <a:r>
              <a:rPr dirty="0" sz="2000" spc="89">
                <a:solidFill>
                  <a:srgbClr val="a01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a01000"/>
                </a:solidFill>
                <a:latin typeface="UJBGWN+Friz Quadrata BT"/>
                <a:cs typeface="UJBGWN+Friz Quadrata BT"/>
              </a:rPr>
              <a:t>varje</a:t>
            </a:r>
            <a:r>
              <a:rPr dirty="0" sz="2000" spc="89">
                <a:solidFill>
                  <a:srgbClr val="a01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a01000"/>
                </a:solidFill>
                <a:latin typeface="UJBGWN+Friz Quadrata BT"/>
                <a:cs typeface="UJBGWN+Friz Quadrata BT"/>
              </a:rPr>
              <a:t>sten</a:t>
            </a:r>
          </a:p>
          <a:p>
            <a:pPr marL="0" marR="0">
              <a:lnSpc>
                <a:spcPts val="2158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a01000"/>
                </a:solidFill>
                <a:latin typeface="UJBGWN+Friz Quadrata BT"/>
                <a:cs typeface="UJBGWN+Friz Quadrata BT"/>
              </a:rPr>
              <a:t>på</a:t>
            </a:r>
            <a:r>
              <a:rPr dirty="0" sz="2000" spc="89">
                <a:solidFill>
                  <a:srgbClr val="a01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a01000"/>
                </a:solidFill>
                <a:latin typeface="UJBGWN+Friz Quadrata BT"/>
                <a:cs typeface="UJBGWN+Friz Quadrata BT"/>
              </a:rPr>
              <a:t>vägen</a:t>
            </a:r>
            <a:r>
              <a:rPr dirty="0" sz="2000" spc="92">
                <a:solidFill>
                  <a:srgbClr val="a01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a01000"/>
                </a:solidFill>
                <a:latin typeface="UJBGWN+Friz Quadrata BT"/>
                <a:cs typeface="UJBGWN+Friz Quadrata BT"/>
              </a:rPr>
              <a:t>som</a:t>
            </a:r>
            <a:r>
              <a:rPr dirty="0" sz="2000" spc="92">
                <a:solidFill>
                  <a:srgbClr val="a01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a01000"/>
                </a:solidFill>
                <a:latin typeface="UJBGWN+Friz Quadrata BT"/>
                <a:cs typeface="UJBGWN+Friz Quadrata BT"/>
              </a:rPr>
              <a:t>leder</a:t>
            </a:r>
            <a:r>
              <a:rPr dirty="0" sz="2000" spc="89">
                <a:solidFill>
                  <a:srgbClr val="a01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a01000"/>
                </a:solidFill>
                <a:latin typeface="UJBGWN+Friz Quadrata BT"/>
                <a:cs typeface="UJBGWN+Friz Quadrata BT"/>
              </a:rPr>
              <a:t>fram</a:t>
            </a:r>
            <a:r>
              <a:rPr dirty="0" sz="2000" spc="91">
                <a:solidFill>
                  <a:srgbClr val="a01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a01000"/>
                </a:solidFill>
                <a:latin typeface="UJBGWN+Friz Quadrata BT"/>
                <a:cs typeface="UJBGWN+Friz Quadrata BT"/>
              </a:rPr>
              <a:t>till</a:t>
            </a:r>
            <a:r>
              <a:rPr dirty="0" sz="2000" spc="89">
                <a:solidFill>
                  <a:srgbClr val="a01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a01000"/>
                </a:solidFill>
                <a:latin typeface="UJBGWN+Friz Quadrata BT"/>
                <a:cs typeface="UJBGWN+Friz Quadrata BT"/>
              </a:rPr>
              <a:t>den,</a:t>
            </a:r>
            <a:r>
              <a:rPr dirty="0" sz="2000" spc="89">
                <a:solidFill>
                  <a:srgbClr val="a01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a01000"/>
                </a:solidFill>
                <a:latin typeface="UJBGWN+Friz Quadrata BT"/>
                <a:cs typeface="UJBGWN+Friz Quadrata BT"/>
              </a:rPr>
              <a:t>har</a:t>
            </a:r>
          </a:p>
          <a:p>
            <a:pPr marL="0" marR="0">
              <a:lnSpc>
                <a:spcPts val="2158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a01000"/>
                </a:solidFill>
                <a:latin typeface="UJBGWN+Friz Quadrata BT"/>
                <a:cs typeface="UJBGWN+Friz Quadrata BT"/>
              </a:rPr>
              <a:t>jag</a:t>
            </a:r>
            <a:r>
              <a:rPr dirty="0" sz="2000" spc="92">
                <a:solidFill>
                  <a:srgbClr val="a01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a01000"/>
                </a:solidFill>
                <a:latin typeface="UJBGWN+Friz Quadrata BT"/>
                <a:cs typeface="UJBGWN+Friz Quadrata BT"/>
              </a:rPr>
              <a:t>med</a:t>
            </a:r>
            <a:r>
              <a:rPr dirty="0" sz="2000" spc="92">
                <a:solidFill>
                  <a:srgbClr val="a01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a01000"/>
                </a:solidFill>
                <a:latin typeface="UJBGWN+Friz Quadrata BT"/>
                <a:cs typeface="UJBGWN+Friz Quadrata BT"/>
              </a:rPr>
              <a:t>oändliga</a:t>
            </a:r>
            <a:r>
              <a:rPr dirty="0" sz="2000" spc="89">
                <a:solidFill>
                  <a:srgbClr val="a01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a01000"/>
                </a:solidFill>
                <a:latin typeface="UJBGWN+Friz Quadrata BT"/>
                <a:cs typeface="UJBGWN+Friz Quadrata BT"/>
              </a:rPr>
              <a:t>tårar</a:t>
            </a:r>
            <a:r>
              <a:rPr dirty="0" sz="2000" spc="89">
                <a:solidFill>
                  <a:srgbClr val="a01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a01000"/>
                </a:solidFill>
                <a:latin typeface="UJBGWN+Friz Quadrata BT"/>
                <a:cs typeface="UJBGWN+Friz Quadrata BT"/>
              </a:rPr>
              <a:t>och</a:t>
            </a:r>
            <a:r>
              <a:rPr dirty="0" sz="2000" spc="92">
                <a:solidFill>
                  <a:srgbClr val="a01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a01000"/>
                </a:solidFill>
                <a:latin typeface="UJBGWN+Friz Quadrata BT"/>
                <a:cs typeface="UJBGWN+Friz Quadrata BT"/>
              </a:rPr>
              <a:t>till</a:t>
            </a:r>
            <a:r>
              <a:rPr dirty="0" sz="2000" spc="89">
                <a:solidFill>
                  <a:srgbClr val="a01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a01000"/>
                </a:solidFill>
                <a:latin typeface="UJBGWN+Friz Quadrata BT"/>
                <a:cs typeface="UJBGWN+Friz Quadrata BT"/>
              </a:rPr>
              <a:t>oerhörd</a:t>
            </a:r>
          </a:p>
          <a:p>
            <a:pPr marL="0" marR="0">
              <a:lnSpc>
                <a:spcPts val="2158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a01000"/>
                </a:solidFill>
                <a:latin typeface="UJBGWN+Friz Quadrata BT"/>
                <a:cs typeface="UJBGWN+Friz Quadrata BT"/>
              </a:rPr>
              <a:t>kostnad</a:t>
            </a:r>
            <a:r>
              <a:rPr dirty="0" sz="2000" spc="92">
                <a:solidFill>
                  <a:srgbClr val="a01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a01000"/>
                </a:solidFill>
                <a:latin typeface="UJBGWN+Friz Quadrata BT"/>
                <a:cs typeface="UJBGWN+Friz Quadrata BT"/>
              </a:rPr>
              <a:t>tagit</a:t>
            </a:r>
            <a:r>
              <a:rPr dirty="0" sz="2000" spc="92">
                <a:solidFill>
                  <a:srgbClr val="a01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a01000"/>
                </a:solidFill>
                <a:latin typeface="UJBGWN+Friz Quadrata BT"/>
                <a:cs typeface="UJBGWN+Friz Quadrata BT"/>
              </a:rPr>
              <a:t>fram</a:t>
            </a:r>
            <a:r>
              <a:rPr dirty="0" sz="2000" spc="91">
                <a:solidFill>
                  <a:srgbClr val="a01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a01000"/>
                </a:solidFill>
                <a:latin typeface="UJBGWN+Friz Quadrata BT"/>
                <a:cs typeface="UJBGWN+Friz Quadrata BT"/>
              </a:rPr>
              <a:t>och</a:t>
            </a:r>
            <a:r>
              <a:rPr dirty="0" sz="2000" spc="92">
                <a:solidFill>
                  <a:srgbClr val="a01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a01000"/>
                </a:solidFill>
                <a:latin typeface="UJBGWN+Friz Quadrata BT"/>
                <a:cs typeface="UJBGWN+Friz Quadrata BT"/>
              </a:rPr>
              <a:t>lagt</a:t>
            </a:r>
            <a:r>
              <a:rPr dirty="0" sz="2000" spc="92">
                <a:solidFill>
                  <a:srgbClr val="a01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a01000"/>
                </a:solidFill>
                <a:latin typeface="UJBGWN+Friz Quadrata BT"/>
                <a:cs typeface="UJBGWN+Friz Quadrata BT"/>
              </a:rPr>
              <a:t>på</a:t>
            </a:r>
            <a:r>
              <a:rPr dirty="0" sz="2000" spc="89">
                <a:solidFill>
                  <a:srgbClr val="a01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a01000"/>
                </a:solidFill>
                <a:latin typeface="UJBGWN+Friz Quadrata BT"/>
                <a:cs typeface="UJBGWN+Friz Quadrata BT"/>
              </a:rPr>
              <a:t>plats,”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057958" y="4111402"/>
            <a:ext cx="3949420" cy="34270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398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rapporteras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 spc="-28">
                <a:solidFill>
                  <a:srgbClr val="000000"/>
                </a:solidFill>
                <a:latin typeface="UJBGWN+Friz Quadrata BT"/>
                <a:cs typeface="UJBGWN+Friz Quadrata BT"/>
              </a:rPr>
              <a:t>‘Abdu’l-Bahá</a:t>
            </a:r>
            <a:r>
              <a:rPr dirty="0" sz="2000" spc="1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ha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sagt.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057958" y="4639519"/>
            <a:ext cx="4311624" cy="14391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398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På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nyårsdagen,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Naw-Rúz,</a:t>
            </a:r>
            <a:r>
              <a:rPr dirty="0" sz="2000" spc="8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1909,</a:t>
            </a:r>
          </a:p>
          <a:p>
            <a:pPr marL="0" marR="0">
              <a:lnSpc>
                <a:spcPts val="2158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kunde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 spc="-28">
                <a:solidFill>
                  <a:srgbClr val="000000"/>
                </a:solidFill>
                <a:latin typeface="UJBGWN+Friz Quadrata BT"/>
                <a:cs typeface="UJBGWN+Friz Quadrata BT"/>
              </a:rPr>
              <a:t>‘Abdu’l-Bahá</a:t>
            </a:r>
            <a:r>
              <a:rPr dirty="0" sz="2000" spc="1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placera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Bábs</a:t>
            </a:r>
          </a:p>
          <a:p>
            <a:pPr marL="0" marR="0">
              <a:lnSpc>
                <a:spcPts val="2158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spc="-20">
                <a:solidFill>
                  <a:srgbClr val="000000"/>
                </a:solidFill>
                <a:latin typeface="UJBGWN+Friz Quadrata BT"/>
                <a:cs typeface="UJBGWN+Friz Quadrata BT"/>
              </a:rPr>
              <a:t>kvarlevor,</a:t>
            </a:r>
            <a:r>
              <a:rPr dirty="0" sz="2000" spc="1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som</a:t>
            </a:r>
            <a:r>
              <a:rPr dirty="0" sz="20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under</a:t>
            </a:r>
            <a:r>
              <a:rPr dirty="0" sz="2000" spc="9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60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år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i</a:t>
            </a:r>
            <a:r>
              <a:rPr dirty="0" sz="20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största</a:t>
            </a:r>
          </a:p>
          <a:p>
            <a:pPr marL="0" marR="0">
              <a:lnSpc>
                <a:spcPts val="2158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hemlighet</a:t>
            </a:r>
            <a:r>
              <a:rPr dirty="0" sz="20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flyttats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från</a:t>
            </a:r>
            <a:r>
              <a:rPr dirty="0" sz="20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plats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till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plats,</a:t>
            </a:r>
          </a:p>
          <a:p>
            <a:pPr marL="0" marR="0">
              <a:lnSpc>
                <a:spcPts val="2158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i</a:t>
            </a:r>
            <a:r>
              <a:rPr dirty="0" sz="20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det</a:t>
            </a:r>
            <a:r>
              <a:rPr dirty="0" sz="20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färdiga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mausoleet.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057958" y="6111656"/>
            <a:ext cx="4560289" cy="61681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398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Den</a:t>
            </a:r>
            <a:r>
              <a:rPr dirty="0" sz="20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vackra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överbyggnaden</a:t>
            </a:r>
            <a:r>
              <a:rPr dirty="0" sz="20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uppfördes</a:t>
            </a:r>
          </a:p>
          <a:p>
            <a:pPr marL="0" marR="0">
              <a:lnSpc>
                <a:spcPts val="2158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av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Beskyddaren,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Shoghi</a:t>
            </a:r>
            <a:r>
              <a:rPr dirty="0" sz="20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Effendi,</a:t>
            </a:r>
            <a:r>
              <a:rPr dirty="0" sz="20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UJBGWN+Friz Quadrata BT"/>
                <a:cs typeface="UJBGWN+Friz Quadrata BT"/>
              </a:rPr>
              <a:t>1953.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PresentationFormat>On-screen Show (4:3)</PresentationFormat>
  <ScaleCrop>false</ScaleCrop>
  <LinksUpToDate>false</LinksUpToDate>
  <SharedDoc>false</SharedDoc>
  <HyperlinksChanged>false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cp:revision>1</cp:revision>
  <dcterms:modified xsi:type="dcterms:W3CDTF">2021-06-01T11:49:33-05:00</dcterms:modified>
</cp:coreProperties>
</file>