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2474" y="882650"/>
            <a:ext cx="9103093" cy="614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44" y="1850224"/>
            <a:ext cx="1189514" cy="38850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343" y="5982830"/>
            <a:ext cx="1144465" cy="1007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4045" y="642023"/>
            <a:ext cx="777853" cy="8953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059" y="297662"/>
            <a:ext cx="3383040" cy="436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6650" y="4652772"/>
            <a:ext cx="5276157" cy="20248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56702" y="1032484"/>
            <a:ext cx="2988945" cy="329057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400" spc="20" i="1">
                <a:latin typeface="Georgia"/>
                <a:cs typeface="Georgia"/>
              </a:rPr>
              <a:t>O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Människoson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-114" i="1">
                <a:latin typeface="Georgia"/>
                <a:cs typeface="Georgia"/>
              </a:rPr>
              <a:t>!</a:t>
            </a:r>
            <a:endParaRPr sz="2400">
              <a:latin typeface="Georgia"/>
              <a:cs typeface="Georgia"/>
            </a:endParaRPr>
          </a:p>
          <a:p>
            <a:pPr marL="12700" marR="54610">
              <a:lnSpc>
                <a:spcPts val="2590"/>
              </a:lnSpc>
              <a:spcBef>
                <a:spcPts val="835"/>
              </a:spcBef>
            </a:pPr>
            <a:r>
              <a:rPr dirty="0" sz="2400" spc="35" i="1">
                <a:latin typeface="Georgia"/>
                <a:cs typeface="Georgia"/>
              </a:rPr>
              <a:t>Du</a:t>
            </a:r>
            <a:r>
              <a:rPr dirty="0" sz="2400" spc="5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traktarefter</a:t>
            </a:r>
            <a:r>
              <a:rPr dirty="0" sz="2400" spc="6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guld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35" i="1">
                <a:latin typeface="Georgia"/>
                <a:cs typeface="Georgia"/>
              </a:rPr>
              <a:t>Jag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önskar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din </a:t>
            </a:r>
            <a:r>
              <a:rPr dirty="0" sz="2400" spc="4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befrielse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det.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590"/>
              </a:lnSpc>
            </a:pPr>
            <a:r>
              <a:rPr dirty="0" sz="2400" spc="35" i="1">
                <a:latin typeface="Georgia"/>
                <a:cs typeface="Georgia"/>
              </a:rPr>
              <a:t>Du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anser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dig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rik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ägandet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därav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35" i="1">
                <a:latin typeface="Georgia"/>
                <a:cs typeface="Georgia"/>
              </a:rPr>
              <a:t>Jag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ser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din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helgandet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guld.</a:t>
            </a:r>
            <a:endParaRPr sz="240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475"/>
              </a:spcBef>
              <a:tabLst>
                <a:tab pos="125031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8900" y="1097254"/>
            <a:ext cx="4838065" cy="13779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25" i="1">
                <a:latin typeface="Georgia"/>
                <a:cs typeface="Georgia"/>
              </a:rPr>
              <a:t>”Människans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värde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ligger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tjänande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dygder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inte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välmågans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rikedomens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flärd.”</a:t>
            </a:r>
            <a:endParaRPr sz="2400">
              <a:latin typeface="Georgia"/>
              <a:cs typeface="Georgia"/>
            </a:endParaRPr>
          </a:p>
          <a:p>
            <a:pPr marL="2298700">
              <a:lnSpc>
                <a:spcPts val="2550"/>
              </a:lnSpc>
              <a:tabLst>
                <a:tab pos="262191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1725" y="4623739"/>
            <a:ext cx="4923790" cy="197485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400" spc="20" i="1">
                <a:latin typeface="Georgia"/>
                <a:cs typeface="Georgia"/>
              </a:rPr>
              <a:t>O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Tillvarons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son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14" i="1">
                <a:latin typeface="Georgia"/>
                <a:cs typeface="Georgia"/>
              </a:rPr>
              <a:t>!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590"/>
              </a:lnSpc>
              <a:spcBef>
                <a:spcPts val="835"/>
              </a:spcBef>
            </a:pPr>
            <a:r>
              <a:rPr dirty="0" sz="2400" spc="-100" i="1">
                <a:latin typeface="Georgia"/>
                <a:cs typeface="Georgia"/>
              </a:rPr>
              <a:t>Var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upptagen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denna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världen,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ty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prövar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75" i="1">
                <a:latin typeface="Georgia"/>
                <a:cs typeface="Georgia"/>
              </a:rPr>
              <a:t>Vi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guldet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guld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prövar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75" i="1">
                <a:latin typeface="Georgia"/>
                <a:cs typeface="Georgia"/>
              </a:rPr>
              <a:t>Vi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Våra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tjänare.</a:t>
            </a:r>
            <a:endParaRPr sz="2400">
              <a:latin typeface="Georgia"/>
              <a:cs typeface="Georgia"/>
            </a:endParaRPr>
          </a:p>
          <a:p>
            <a:pPr marL="2298700">
              <a:lnSpc>
                <a:spcPct val="100000"/>
              </a:lnSpc>
              <a:spcBef>
                <a:spcPts val="475"/>
              </a:spcBef>
            </a:pPr>
            <a:r>
              <a:rPr dirty="0" sz="2400" spc="-345" i="1">
                <a:latin typeface="Georgia"/>
                <a:cs typeface="Georgia"/>
              </a:rPr>
              <a:t>–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145" i="1">
                <a:latin typeface="Georgia"/>
                <a:cs typeface="Georgia"/>
              </a:rPr>
              <a:t>B</a:t>
            </a:r>
            <a:r>
              <a:rPr dirty="0" sz="2400" spc="10" i="1">
                <a:latin typeface="Georgia"/>
                <a:cs typeface="Georgia"/>
              </a:rPr>
              <a:t>a</a:t>
            </a:r>
            <a:r>
              <a:rPr dirty="0" sz="2400" spc="140" i="1">
                <a:latin typeface="Georgia"/>
                <a:cs typeface="Georgia"/>
              </a:rPr>
              <a:t>h</a:t>
            </a:r>
            <a:r>
              <a:rPr dirty="0" sz="2400" spc="10" i="1">
                <a:latin typeface="Georgia"/>
                <a:cs typeface="Georgia"/>
              </a:rPr>
              <a:t>á</a:t>
            </a:r>
            <a:r>
              <a:rPr dirty="0" sz="2400" spc="60" i="1">
                <a:latin typeface="Georgia"/>
                <a:cs typeface="Georgia"/>
              </a:rPr>
              <a:t>’</a:t>
            </a:r>
            <a:r>
              <a:rPr dirty="0" sz="2400" spc="80" i="1">
                <a:latin typeface="Georgia"/>
                <a:cs typeface="Georgia"/>
              </a:rPr>
              <a:t>u</a:t>
            </a:r>
            <a:r>
              <a:rPr dirty="0" sz="2400" spc="60" i="1">
                <a:latin typeface="Georgia"/>
                <a:cs typeface="Georgia"/>
              </a:rPr>
              <a:t>’</a:t>
            </a:r>
            <a:r>
              <a:rPr dirty="0" sz="2400" spc="35" i="1">
                <a:latin typeface="Georgia"/>
                <a:cs typeface="Georgia"/>
              </a:rPr>
              <a:t>ll</a:t>
            </a:r>
            <a:r>
              <a:rPr dirty="0" sz="2400" spc="10" i="1">
                <a:latin typeface="Georgia"/>
                <a:cs typeface="Georgia"/>
              </a:rPr>
              <a:t>á</a:t>
            </a:r>
            <a:r>
              <a:rPr dirty="0" sz="2400" spc="140" i="1">
                <a:latin typeface="Georgia"/>
                <a:cs typeface="Georgia"/>
              </a:rPr>
              <a:t>h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0104" y="2803283"/>
            <a:ext cx="2914317" cy="2115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504" y="2639898"/>
            <a:ext cx="4013835" cy="27952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637790" algn="l"/>
              </a:tabLst>
            </a:pPr>
            <a:r>
              <a:rPr dirty="0" sz="2400" spc="25" i="1">
                <a:latin typeface="Georgia"/>
                <a:cs typeface="Georgia"/>
              </a:rPr>
              <a:t>”Min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trofasta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efterföljare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den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80" i="1">
                <a:latin typeface="Georgia"/>
                <a:cs typeface="Georgia"/>
              </a:rPr>
              <a:t>han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kommer </a:t>
            </a:r>
            <a:r>
              <a:rPr dirty="0" sz="2400" spc="1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till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dal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rent	</a:t>
            </a:r>
            <a:r>
              <a:rPr dirty="0" sz="2400" spc="25" i="1">
                <a:latin typeface="Georgia"/>
                <a:cs typeface="Georgia"/>
              </a:rPr>
              <a:t>guld,</a:t>
            </a:r>
            <a:endParaRPr sz="2400">
              <a:latin typeface="Georgia"/>
              <a:cs typeface="Georgia"/>
            </a:endParaRPr>
          </a:p>
          <a:p>
            <a:pPr marL="12700" marR="307975">
              <a:lnSpc>
                <a:spcPts val="2590"/>
              </a:lnSpc>
              <a:tabLst>
                <a:tab pos="1353820" algn="l"/>
                <a:tab pos="1866264" algn="l"/>
                <a:tab pos="1915795" algn="l"/>
                <a:tab pos="2226310" algn="l"/>
                <a:tab pos="2479040" algn="l"/>
                <a:tab pos="2606040" algn="l"/>
                <a:tab pos="2793365" algn="l"/>
              </a:tabLst>
            </a:pPr>
            <a:r>
              <a:rPr dirty="0" sz="2400" spc="35" i="1">
                <a:latin typeface="Georgia"/>
                <a:cs typeface="Georgia"/>
              </a:rPr>
              <a:t>l</a:t>
            </a:r>
            <a:r>
              <a:rPr dirty="0" sz="2400" spc="10" i="1">
                <a:latin typeface="Georgia"/>
                <a:cs typeface="Georgia"/>
              </a:rPr>
              <a:t>ä</a:t>
            </a:r>
            <a:r>
              <a:rPr dirty="0" sz="2400" spc="125" i="1">
                <a:latin typeface="Georgia"/>
                <a:cs typeface="Georgia"/>
              </a:rPr>
              <a:t>t</a:t>
            </a:r>
            <a:r>
              <a:rPr dirty="0" sz="2400" spc="130" i="1">
                <a:latin typeface="Georgia"/>
                <a:cs typeface="Georgia"/>
              </a:rPr>
              <a:t>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10" i="1">
                <a:latin typeface="Georgia"/>
                <a:cs typeface="Georgia"/>
              </a:rPr>
              <a:t>s</a:t>
            </a:r>
            <a:r>
              <a:rPr dirty="0" sz="2400" spc="45" i="1">
                <a:latin typeface="Georgia"/>
                <a:cs typeface="Georgia"/>
              </a:rPr>
              <a:t>o</a:t>
            </a:r>
            <a:r>
              <a:rPr dirty="0" sz="2400" spc="5" i="1">
                <a:latin typeface="Georgia"/>
                <a:cs typeface="Georgia"/>
              </a:rPr>
              <a:t>m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35" i="1">
                <a:latin typeface="Georgia"/>
                <a:cs typeface="Georgia"/>
              </a:rPr>
              <a:t>e</a:t>
            </a:r>
            <a:r>
              <a:rPr dirty="0" sz="2400" spc="95" i="1">
                <a:latin typeface="Georgia"/>
                <a:cs typeface="Georgia"/>
              </a:rPr>
              <a:t>n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10" i="1">
                <a:latin typeface="Georgia"/>
                <a:cs typeface="Georgia"/>
              </a:rPr>
              <a:t>s</a:t>
            </a:r>
            <a:r>
              <a:rPr dirty="0" sz="2400" spc="-30" i="1">
                <a:latin typeface="Georgia"/>
                <a:cs typeface="Georgia"/>
              </a:rPr>
              <a:t>k</a:t>
            </a:r>
            <a:r>
              <a:rPr dirty="0" sz="2400" spc="-155" i="1">
                <a:latin typeface="Georgia"/>
                <a:cs typeface="Georgia"/>
              </a:rPr>
              <a:t>y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20" i="1">
                <a:latin typeface="Georgia"/>
                <a:cs typeface="Georgia"/>
              </a:rPr>
              <a:t>p</a:t>
            </a:r>
            <a:r>
              <a:rPr dirty="0" sz="2400" spc="10" i="1">
                <a:latin typeface="Georgia"/>
                <a:cs typeface="Georgia"/>
              </a:rPr>
              <a:t>a</a:t>
            </a:r>
            <a:r>
              <a:rPr dirty="0" sz="2400" spc="-10" i="1">
                <a:latin typeface="Georgia"/>
                <a:cs typeface="Georgia"/>
              </a:rPr>
              <a:t>ss</a:t>
            </a:r>
            <a:r>
              <a:rPr dirty="0" sz="2400" spc="35" i="1">
                <a:latin typeface="Georgia"/>
                <a:cs typeface="Georgia"/>
              </a:rPr>
              <a:t>e</a:t>
            </a:r>
            <a:r>
              <a:rPr dirty="0" sz="2400" spc="-25" i="1">
                <a:latin typeface="Georgia"/>
                <a:cs typeface="Georgia"/>
              </a:rPr>
              <a:t>r</a:t>
            </a:r>
            <a:r>
              <a:rPr dirty="0" sz="2400" spc="10" i="1">
                <a:latin typeface="Georgia"/>
                <a:cs typeface="Georgia"/>
              </a:rPr>
              <a:t>a</a:t>
            </a:r>
            <a:r>
              <a:rPr dirty="0" sz="2400" spc="-15" i="1">
                <a:latin typeface="Georgia"/>
                <a:cs typeface="Georgia"/>
              </a:rPr>
              <a:t>r  </a:t>
            </a:r>
            <a:r>
              <a:rPr dirty="0" sz="2400" spc="35" i="1">
                <a:latin typeface="Georgia"/>
                <a:cs typeface="Georgia"/>
              </a:rPr>
              <a:t>rakt</a:t>
            </a:r>
            <a:r>
              <a:rPr dirty="0" sz="2400" spc="14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igenom		</a:t>
            </a:r>
            <a:r>
              <a:rPr dirty="0" sz="2400" spc="45" i="1">
                <a:latin typeface="Georgia"/>
                <a:cs typeface="Georgia"/>
              </a:rPr>
              <a:t>den		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varken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vänder	</a:t>
            </a:r>
            <a:r>
              <a:rPr dirty="0" sz="2400" spc="-5" i="1">
                <a:latin typeface="Georgia"/>
                <a:cs typeface="Georgia"/>
              </a:rPr>
              <a:t>sig	</a:t>
            </a:r>
            <a:r>
              <a:rPr dirty="0" sz="2400" spc="25" i="1">
                <a:latin typeface="Georgia"/>
                <a:cs typeface="Georgia"/>
              </a:rPr>
              <a:t>om </a:t>
            </a:r>
            <a:r>
              <a:rPr dirty="0" sz="2400" spc="3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stannar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till.”</a:t>
            </a:r>
            <a:endParaRPr sz="2400">
              <a:latin typeface="Georgia"/>
              <a:cs typeface="Georgia"/>
            </a:endParaRPr>
          </a:p>
          <a:p>
            <a:pPr marL="1841500">
              <a:lnSpc>
                <a:spcPct val="100000"/>
              </a:lnSpc>
              <a:spcBef>
                <a:spcPts val="475"/>
              </a:spcBef>
              <a:tabLst>
                <a:tab pos="216471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1725" y="2629509"/>
            <a:ext cx="3968750" cy="31242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5" i="1">
                <a:latin typeface="Georgia"/>
                <a:cs typeface="Georgia"/>
              </a:rPr>
              <a:t>”Skulle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människa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önska </a:t>
            </a:r>
            <a:r>
              <a:rPr dirty="0" sz="2400" spc="35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smycka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sig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jordens </a:t>
            </a:r>
            <a:r>
              <a:rPr dirty="0" sz="2400" spc="30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prydnader,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bära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dess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kläder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0" i="1">
                <a:latin typeface="Georgia"/>
                <a:cs typeface="Georgia"/>
              </a:rPr>
              <a:t>ta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del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de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fördelar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den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kan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ge,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kan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inget</a:t>
            </a:r>
            <a:r>
              <a:rPr dirty="0" sz="2400" spc="90" i="1">
                <a:latin typeface="Georgia"/>
                <a:cs typeface="Georgia"/>
              </a:rPr>
              <a:t> ont 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hända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80" i="1">
                <a:latin typeface="Georgia"/>
                <a:cs typeface="Georgia"/>
              </a:rPr>
              <a:t>henne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om</a:t>
            </a:r>
            <a:r>
              <a:rPr dirty="0" sz="2400" spc="90" i="1">
                <a:latin typeface="Georgia"/>
                <a:cs typeface="Georgia"/>
              </a:rPr>
              <a:t> hon </a:t>
            </a:r>
            <a:r>
              <a:rPr dirty="0" sz="2400" spc="65" i="1">
                <a:latin typeface="Georgia"/>
                <a:cs typeface="Georgia"/>
              </a:rPr>
              <a:t>inte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tillåter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någonting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kom-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ma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emellan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sig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Gud,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...”</a:t>
            </a:r>
            <a:endParaRPr sz="2400">
              <a:latin typeface="Georgia"/>
              <a:cs typeface="Georgia"/>
            </a:endParaRPr>
          </a:p>
          <a:p>
            <a:pPr marL="1384300">
              <a:lnSpc>
                <a:spcPct val="100000"/>
              </a:lnSpc>
              <a:spcBef>
                <a:spcPts val="475"/>
              </a:spcBef>
              <a:tabLst>
                <a:tab pos="1707514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2663" y="323430"/>
            <a:ext cx="2150536" cy="500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682" y="1026477"/>
            <a:ext cx="2448325" cy="14625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7971" y="260794"/>
            <a:ext cx="8141334" cy="4351655"/>
            <a:chOff x="2257971" y="260794"/>
            <a:chExt cx="8141334" cy="4351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2514" y="818756"/>
              <a:ext cx="5516225" cy="3793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971" y="260794"/>
              <a:ext cx="6932105" cy="62185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64703" y="1189735"/>
            <a:ext cx="3068955" cy="26936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15" i="1">
                <a:latin typeface="Georgia"/>
                <a:cs typeface="Georgia"/>
              </a:rPr>
              <a:t>Bahá’í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Tillbedjans </a:t>
            </a:r>
            <a:r>
              <a:rPr dirty="0" sz="2400" spc="30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Hus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Santiago,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Chile </a:t>
            </a:r>
            <a:r>
              <a:rPr dirty="0" sz="2400" spc="55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var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95" i="1">
                <a:latin typeface="Georgia"/>
                <a:cs typeface="Georgia"/>
              </a:rPr>
              <a:t>ett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0" i="1">
                <a:latin typeface="Georgia"/>
                <a:cs typeface="Georgia"/>
              </a:rPr>
              <a:t>30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miljoner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dollar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projekt—som </a:t>
            </a:r>
            <a:r>
              <a:rPr dirty="0" sz="2400" spc="6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finansierats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genom </a:t>
            </a:r>
            <a:r>
              <a:rPr dirty="0" sz="2400" spc="3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frivilliga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15" i="1">
                <a:latin typeface="Georgia"/>
                <a:cs typeface="Georgia"/>
              </a:rPr>
              <a:t>nonyma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bidrag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bahá’íer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över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hela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världen.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9004" y="4356718"/>
            <a:ext cx="4991735" cy="2403475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157480" rIns="0" bIns="0" rtlCol="0" vert="horz">
            <a:spAutoFit/>
          </a:bodyPr>
          <a:lstStyle/>
          <a:p>
            <a:pPr marL="128905" marR="456565">
              <a:lnSpc>
                <a:spcPts val="2590"/>
              </a:lnSpc>
              <a:spcBef>
                <a:spcPts val="1240"/>
              </a:spcBef>
            </a:pPr>
            <a:r>
              <a:rPr dirty="0" sz="2400" spc="50" i="1">
                <a:latin typeface="Georgia"/>
                <a:cs typeface="Georgia"/>
              </a:rPr>
              <a:t>Det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både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plikt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rättighet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för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bahá’íer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bidra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till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tron.</a:t>
            </a:r>
            <a:endParaRPr sz="2400">
              <a:latin typeface="Georgia"/>
              <a:cs typeface="Georgia"/>
            </a:endParaRPr>
          </a:p>
          <a:p>
            <a:pPr marL="128905" marR="210185">
              <a:lnSpc>
                <a:spcPts val="2590"/>
              </a:lnSpc>
              <a:spcBef>
                <a:spcPts val="800"/>
              </a:spcBef>
            </a:pPr>
            <a:r>
              <a:rPr dirty="0" sz="2400" i="1">
                <a:latin typeface="Georgia"/>
                <a:cs typeface="Georgia"/>
              </a:rPr>
              <a:t>Endast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registrerade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bahá’íer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kan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bidra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till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tempel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endParaRPr sz="2400">
              <a:latin typeface="Georgia"/>
              <a:cs typeface="Georgia"/>
            </a:endParaRPr>
          </a:p>
          <a:p>
            <a:pPr marL="128905">
              <a:lnSpc>
                <a:spcPts val="2550"/>
              </a:lnSpc>
            </a:pPr>
            <a:r>
              <a:rPr dirty="0" sz="2400" spc="25" i="1">
                <a:latin typeface="Georgia"/>
                <a:cs typeface="Georgia"/>
              </a:rPr>
              <a:t>verksamhet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för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trons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utbredning.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107" y="310616"/>
            <a:ext cx="6952304" cy="5261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21866" y="1090638"/>
            <a:ext cx="4113529" cy="355472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85" i="1">
                <a:latin typeface="Georgia"/>
                <a:cs typeface="Georgia"/>
              </a:rPr>
              <a:t>”Var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0" i="1">
                <a:latin typeface="Georgia"/>
                <a:cs typeface="Georgia"/>
              </a:rPr>
              <a:t>bekymrad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fattigdom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heller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säker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rikedom,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ty </a:t>
            </a:r>
            <a:r>
              <a:rPr dirty="0" sz="2400" spc="-1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fattigdom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följs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 </a:t>
            </a:r>
            <a:r>
              <a:rPr dirty="0" sz="2400" spc="1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följs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 </a:t>
            </a:r>
            <a:r>
              <a:rPr dirty="0" sz="2400" spc="-2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fattigdom.</a:t>
            </a:r>
            <a:endParaRPr sz="2400">
              <a:latin typeface="Georgia"/>
              <a:cs typeface="Georgia"/>
            </a:endParaRPr>
          </a:p>
          <a:p>
            <a:pPr algn="just" marL="12700" marR="382270">
              <a:lnSpc>
                <a:spcPts val="2590"/>
              </a:lnSpc>
              <a:spcBef>
                <a:spcPts val="800"/>
              </a:spcBef>
            </a:pPr>
            <a:r>
              <a:rPr dirty="0" sz="2400" spc="25" i="1">
                <a:latin typeface="Georgia"/>
                <a:cs typeface="Georgia"/>
              </a:rPr>
              <a:t>Dock, </a:t>
            </a:r>
            <a:r>
              <a:rPr dirty="0" sz="2400" spc="90" i="1">
                <a:latin typeface="Georgia"/>
                <a:cs typeface="Georgia"/>
              </a:rPr>
              <a:t>att </a:t>
            </a:r>
            <a:r>
              <a:rPr dirty="0" sz="2400" spc="-15" i="1">
                <a:latin typeface="Georgia"/>
                <a:cs typeface="Georgia"/>
              </a:rPr>
              <a:t>vara </a:t>
            </a:r>
            <a:r>
              <a:rPr dirty="0" sz="2400" spc="60" i="1">
                <a:latin typeface="Georgia"/>
                <a:cs typeface="Georgia"/>
              </a:rPr>
              <a:t>fattig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55" i="1">
                <a:latin typeface="Georgia"/>
                <a:cs typeface="Georgia"/>
              </a:rPr>
              <a:t>allt </a:t>
            </a:r>
            <a:r>
              <a:rPr dirty="0" sz="2400" spc="6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utom </a:t>
            </a:r>
            <a:r>
              <a:rPr dirty="0" sz="2400" spc="10" i="1">
                <a:latin typeface="Georgia"/>
                <a:cs typeface="Georgia"/>
              </a:rPr>
              <a:t>Gud </a:t>
            </a:r>
            <a:r>
              <a:rPr dirty="0" sz="2400" spc="-5" i="1">
                <a:latin typeface="Georgia"/>
                <a:cs typeface="Georgia"/>
              </a:rPr>
              <a:t>är </a:t>
            </a:r>
            <a:r>
              <a:rPr dirty="0" sz="2400" spc="65" i="1">
                <a:latin typeface="Georgia"/>
                <a:cs typeface="Georgia"/>
              </a:rPr>
              <a:t>en </a:t>
            </a:r>
            <a:r>
              <a:rPr dirty="0" sz="2400" spc="30" i="1">
                <a:latin typeface="Georgia"/>
                <a:cs typeface="Georgia"/>
              </a:rPr>
              <a:t>underbar </a:t>
            </a:r>
            <a:r>
              <a:rPr dirty="0" sz="2400" spc="3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gåva.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10" i="1">
                <a:latin typeface="Georgia"/>
                <a:cs typeface="Georgia"/>
              </a:rPr>
              <a:t>Förringa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endParaRPr sz="2400">
              <a:latin typeface="Georgia"/>
              <a:cs typeface="Georgia"/>
            </a:endParaRPr>
          </a:p>
          <a:p>
            <a:pPr algn="just" marL="12700">
              <a:lnSpc>
                <a:spcPts val="2550"/>
              </a:lnSpc>
            </a:pPr>
            <a:r>
              <a:rPr dirty="0" sz="2400" spc="5" i="1">
                <a:latin typeface="Georgia"/>
                <a:cs typeface="Georgia"/>
              </a:rPr>
              <a:t>värdet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-40" i="1">
                <a:latin typeface="Georgia"/>
                <a:cs typeface="Georgia"/>
              </a:rPr>
              <a:t>därav,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...”</a:t>
            </a:r>
            <a:endParaRPr sz="2400">
              <a:latin typeface="Georgia"/>
              <a:cs typeface="Georgia"/>
            </a:endParaRPr>
          </a:p>
          <a:p>
            <a:pPr algn="just" marL="1384300">
              <a:lnSpc>
                <a:spcPct val="100000"/>
              </a:lnSpc>
              <a:spcBef>
                <a:spcPts val="509"/>
              </a:spcBef>
            </a:pPr>
            <a:r>
              <a:rPr dirty="0" sz="2400" spc="-345" i="1">
                <a:latin typeface="Georgia"/>
                <a:cs typeface="Georgia"/>
              </a:rPr>
              <a:t>–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6349" y="1083500"/>
            <a:ext cx="3481070" cy="335152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85" i="1">
                <a:latin typeface="Georgia"/>
                <a:cs typeface="Georgia"/>
              </a:rPr>
              <a:t>”Var</a:t>
            </a:r>
            <a:r>
              <a:rPr dirty="0" sz="2400" spc="-8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givmild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20" i="1">
                <a:latin typeface="Georgia"/>
                <a:cs typeface="Georgia"/>
              </a:rPr>
              <a:t>framgång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14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tacksam</a:t>
            </a:r>
            <a:r>
              <a:rPr dirty="0" sz="2400" spc="15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15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motgång.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-100" i="1">
                <a:latin typeface="Georgia"/>
                <a:cs typeface="Georgia"/>
              </a:rPr>
              <a:t>Var</a:t>
            </a:r>
            <a:r>
              <a:rPr dirty="0" sz="2400" spc="-95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värdig </a:t>
            </a:r>
            <a:r>
              <a:rPr dirty="0" sz="2400" spc="40" i="1">
                <a:latin typeface="Georgia"/>
                <a:cs typeface="Georgia"/>
              </a:rPr>
              <a:t>din nästas </a:t>
            </a:r>
            <a:r>
              <a:rPr dirty="0" sz="2400" spc="4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förtroende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på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honom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95" i="1">
                <a:latin typeface="Georgia"/>
                <a:cs typeface="Georgia"/>
              </a:rPr>
              <a:t>ett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ljust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vänligt </a:t>
            </a:r>
            <a:r>
              <a:rPr dirty="0" sz="2400" spc="40" i="1">
                <a:latin typeface="Georgia"/>
                <a:cs typeface="Georgia"/>
              </a:rPr>
              <a:t>ansikte. </a:t>
            </a:r>
            <a:r>
              <a:rPr dirty="0" sz="2400" spc="-100" i="1">
                <a:latin typeface="Georgia"/>
                <a:cs typeface="Georgia"/>
              </a:rPr>
              <a:t>Var</a:t>
            </a:r>
            <a:r>
              <a:rPr dirty="0" sz="2400" spc="-9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skatt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för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de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fattiga,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förmanare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för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de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rika, </a:t>
            </a:r>
            <a:r>
              <a:rPr dirty="0" sz="2400" spc="15" i="1">
                <a:latin typeface="Georgia"/>
                <a:cs typeface="Georgia"/>
              </a:rPr>
              <a:t> </a:t>
            </a:r>
            <a:r>
              <a:rPr dirty="0" sz="2400" spc="95" i="1">
                <a:latin typeface="Georgia"/>
                <a:cs typeface="Georgia"/>
              </a:rPr>
              <a:t>ett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svar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på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ropet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 </a:t>
            </a:r>
            <a:r>
              <a:rPr dirty="0" sz="2400" spc="5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den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behövande,...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34407" y="4462297"/>
            <a:ext cx="2816225" cy="2790190"/>
            <a:chOff x="4934407" y="4462297"/>
            <a:chExt cx="2816225" cy="27901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4407" y="4462297"/>
              <a:ext cx="2816112" cy="27901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5699" y="4818265"/>
              <a:ext cx="2110599" cy="19577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9473" y="4776711"/>
            <a:ext cx="1000880" cy="1957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277" y="1809076"/>
            <a:ext cx="8114220" cy="46210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40928" y="1776692"/>
            <a:ext cx="7727315" cy="448056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400" spc="-15" i="1">
                <a:latin typeface="Georgia"/>
                <a:cs typeface="Georgia"/>
              </a:rPr>
              <a:t>”O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ni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75" i="1">
                <a:latin typeface="Georgia"/>
                <a:cs typeface="Georgia"/>
              </a:rPr>
              <a:t>yvs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över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förgänglig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114" i="1">
                <a:latin typeface="Georgia"/>
                <a:cs typeface="Georgia"/>
              </a:rPr>
              <a:t>!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590"/>
              </a:lnSpc>
              <a:spcBef>
                <a:spcPts val="835"/>
              </a:spcBef>
            </a:pPr>
            <a:r>
              <a:rPr dirty="0" sz="2400" spc="35" i="1">
                <a:latin typeface="Georgia"/>
                <a:cs typeface="Georgia"/>
              </a:rPr>
              <a:t>Du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skall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sanning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veta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mäktig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mur </a:t>
            </a:r>
            <a:r>
              <a:rPr dirty="0" sz="2400" spc="2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mellan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sökaren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hans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längtans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mål,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mellan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älskaren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hans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älskade.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De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rika,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utom</a:t>
            </a:r>
            <a:r>
              <a:rPr dirty="0" sz="2400" spc="95" i="1">
                <a:latin typeface="Georgia"/>
                <a:cs typeface="Georgia"/>
              </a:rPr>
              <a:t> ett </a:t>
            </a:r>
            <a:r>
              <a:rPr dirty="0" sz="2400" spc="50" i="1">
                <a:latin typeface="Georgia"/>
                <a:cs typeface="Georgia"/>
              </a:rPr>
              <a:t>fåtal, </a:t>
            </a:r>
            <a:r>
              <a:rPr dirty="0" sz="2400" spc="5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skall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ingalunda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nå</a:t>
            </a:r>
            <a:r>
              <a:rPr dirty="0" sz="2400" spc="105" i="1">
                <a:latin typeface="Georgia"/>
                <a:cs typeface="Georgia"/>
              </a:rPr>
              <a:t> </a:t>
            </a:r>
            <a:r>
              <a:rPr dirty="0" sz="2400" spc="-10" i="1">
                <a:latin typeface="Georgia"/>
                <a:cs typeface="Georgia"/>
              </a:rPr>
              <a:t>Hans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närvaros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hovsal</a:t>
            </a:r>
            <a:r>
              <a:rPr dirty="0" sz="2400" spc="10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inträda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förnöjsamhetens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avsägelsens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stad.</a:t>
            </a:r>
            <a:endParaRPr sz="2400">
              <a:latin typeface="Georgia"/>
              <a:cs typeface="Georgia"/>
            </a:endParaRPr>
          </a:p>
          <a:p>
            <a:pPr marL="12700" marR="470534">
              <a:lnSpc>
                <a:spcPts val="2590"/>
              </a:lnSpc>
              <a:spcBef>
                <a:spcPts val="800"/>
              </a:spcBef>
            </a:pPr>
            <a:r>
              <a:rPr dirty="0" sz="2400" spc="-50" i="1">
                <a:latin typeface="Georgia"/>
                <a:cs typeface="Georgia"/>
              </a:rPr>
              <a:t>Lycklig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då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den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fastän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rik,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hindras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sina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rikedomar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nå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det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eviga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riket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...</a:t>
            </a:r>
            <a:endParaRPr sz="2400">
              <a:latin typeface="Georgia"/>
              <a:cs typeface="Georgia"/>
            </a:endParaRPr>
          </a:p>
          <a:p>
            <a:pPr marL="12700" marR="99060">
              <a:lnSpc>
                <a:spcPts val="2590"/>
              </a:lnSpc>
              <a:spcBef>
                <a:spcPts val="800"/>
              </a:spcBef>
            </a:pPr>
            <a:r>
              <a:rPr dirty="0" sz="2400" spc="25" i="1">
                <a:latin typeface="Georgia"/>
                <a:cs typeface="Georgia"/>
              </a:rPr>
              <a:t>...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Strålglansen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sådan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förmögen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man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skall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komma</a:t>
            </a:r>
            <a:r>
              <a:rPr dirty="0" sz="2400" spc="90" i="1">
                <a:latin typeface="Georgia"/>
                <a:cs typeface="Georgia"/>
              </a:rPr>
              <a:t> att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lysa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upp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himmelens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invånare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liksom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solen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skänker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ljus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till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jordens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folk!”</a:t>
            </a:r>
            <a:endParaRPr sz="2400">
              <a:latin typeface="Georgia"/>
              <a:cs typeface="Georgia"/>
            </a:endParaRPr>
          </a:p>
          <a:p>
            <a:pPr marL="5041900">
              <a:lnSpc>
                <a:spcPct val="100000"/>
              </a:lnSpc>
              <a:spcBef>
                <a:spcPts val="475"/>
              </a:spcBef>
              <a:tabLst>
                <a:tab pos="5372100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8589" y="341985"/>
            <a:ext cx="5796170" cy="512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0926" y="2175230"/>
            <a:ext cx="3350895" cy="14795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85" i="1">
                <a:latin typeface="Georgia"/>
                <a:cs typeface="Georgia"/>
              </a:rPr>
              <a:t>”Var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givmild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mot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andra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liksom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Gud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har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varit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givmild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mot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dig...”</a:t>
            </a:r>
            <a:endParaRPr sz="240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475"/>
              </a:spcBef>
              <a:tabLst>
                <a:tab pos="125031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3293" y="2175230"/>
            <a:ext cx="3778885" cy="25679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67310">
              <a:lnSpc>
                <a:spcPts val="2590"/>
              </a:lnSpc>
              <a:spcBef>
                <a:spcPts val="425"/>
              </a:spcBef>
            </a:pPr>
            <a:r>
              <a:rPr dirty="0" sz="2400" spc="20" i="1">
                <a:latin typeface="Georgia"/>
                <a:cs typeface="Georgia"/>
              </a:rPr>
              <a:t>”Att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giva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vara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givmild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egenskaper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550"/>
              </a:lnSpc>
            </a:pPr>
            <a:r>
              <a:rPr dirty="0" sz="2400" spc="55" i="1">
                <a:latin typeface="Georgia"/>
                <a:cs typeface="Georgia"/>
              </a:rPr>
              <a:t>tillhör</a:t>
            </a:r>
            <a:r>
              <a:rPr dirty="0" sz="2400" spc="5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Mig.</a:t>
            </a:r>
            <a:endParaRPr sz="2400">
              <a:latin typeface="Georgia"/>
              <a:cs typeface="Georgia"/>
            </a:endParaRPr>
          </a:p>
          <a:p>
            <a:pPr marL="12700" marR="509905">
              <a:lnSpc>
                <a:spcPts val="2590"/>
              </a:lnSpc>
              <a:spcBef>
                <a:spcPts val="840"/>
              </a:spcBef>
            </a:pPr>
            <a:r>
              <a:rPr dirty="0" sz="2400" i="1">
                <a:latin typeface="Georgia"/>
                <a:cs typeface="Georgia"/>
              </a:rPr>
              <a:t>Välgång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skall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följa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den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smyckar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sig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 </a:t>
            </a:r>
            <a:r>
              <a:rPr dirty="0" sz="2400" spc="2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Mina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0" i="1">
                <a:latin typeface="Georgia"/>
                <a:cs typeface="Georgia"/>
              </a:rPr>
              <a:t>dygder.”</a:t>
            </a:r>
            <a:endParaRPr sz="2400">
              <a:latin typeface="Georgia"/>
              <a:cs typeface="Georgia"/>
            </a:endParaRPr>
          </a:p>
          <a:p>
            <a:pPr marL="1841500">
              <a:lnSpc>
                <a:spcPct val="100000"/>
              </a:lnSpc>
              <a:spcBef>
                <a:spcPts val="470"/>
              </a:spcBef>
              <a:tabLst>
                <a:tab pos="2171700" algn="l"/>
              </a:tabLst>
            </a:pPr>
            <a:r>
              <a:rPr dirty="0" sz="2400" spc="-345" i="1">
                <a:latin typeface="Georgia"/>
                <a:cs typeface="Georgia"/>
              </a:rPr>
              <a:t>–</a:t>
            </a:r>
            <a:r>
              <a:rPr dirty="0" sz="2400" spc="-345" i="1">
                <a:latin typeface="Georgia"/>
                <a:cs typeface="Georgia"/>
              </a:rPr>
              <a:t>	</a:t>
            </a:r>
            <a:r>
              <a:rPr dirty="0" sz="2400" spc="-145" i="1">
                <a:latin typeface="Georgia"/>
                <a:cs typeface="Georgia"/>
              </a:rPr>
              <a:t>B</a:t>
            </a:r>
            <a:r>
              <a:rPr dirty="0" sz="2400" spc="10" i="1">
                <a:latin typeface="Georgia"/>
                <a:cs typeface="Georgia"/>
              </a:rPr>
              <a:t>a</a:t>
            </a:r>
            <a:r>
              <a:rPr dirty="0" sz="2400" spc="140" i="1">
                <a:latin typeface="Georgia"/>
                <a:cs typeface="Georgia"/>
              </a:rPr>
              <a:t>h</a:t>
            </a:r>
            <a:r>
              <a:rPr dirty="0" sz="2400" spc="10" i="1">
                <a:latin typeface="Georgia"/>
                <a:cs typeface="Georgia"/>
              </a:rPr>
              <a:t>á</a:t>
            </a:r>
            <a:r>
              <a:rPr dirty="0" sz="2400" spc="60" i="1">
                <a:latin typeface="Georgia"/>
                <a:cs typeface="Georgia"/>
              </a:rPr>
              <a:t>’</a:t>
            </a:r>
            <a:r>
              <a:rPr dirty="0" sz="2400" spc="80" i="1">
                <a:latin typeface="Georgia"/>
                <a:cs typeface="Georgia"/>
              </a:rPr>
              <a:t>u</a:t>
            </a:r>
            <a:r>
              <a:rPr dirty="0" sz="2400" spc="60" i="1">
                <a:latin typeface="Georgia"/>
                <a:cs typeface="Georgia"/>
              </a:rPr>
              <a:t>’</a:t>
            </a:r>
            <a:r>
              <a:rPr dirty="0" sz="2400" spc="35" i="1">
                <a:latin typeface="Georgia"/>
                <a:cs typeface="Georgia"/>
              </a:rPr>
              <a:t>ll</a:t>
            </a:r>
            <a:r>
              <a:rPr dirty="0" sz="2400" spc="10" i="1">
                <a:latin typeface="Georgia"/>
                <a:cs typeface="Georgia"/>
              </a:rPr>
              <a:t>á</a:t>
            </a:r>
            <a:r>
              <a:rPr dirty="0" sz="2400" spc="140" i="1">
                <a:latin typeface="Georgia"/>
                <a:cs typeface="Georgia"/>
              </a:rPr>
              <a:t>h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454" y="4763642"/>
            <a:ext cx="1955354" cy="19553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9231" y="360870"/>
            <a:ext cx="2038097" cy="411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382" y="1498574"/>
            <a:ext cx="4835525" cy="4478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5" i="1">
                <a:latin typeface="Georgia"/>
                <a:cs typeface="Georgia"/>
              </a:rPr>
              <a:t>”Välfärden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hos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varje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segment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 </a:t>
            </a:r>
            <a:r>
              <a:rPr dirty="0" sz="2400" spc="-2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mänskligheten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oupplösligt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förbunden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0" i="1">
                <a:latin typeface="Georgia"/>
                <a:cs typeface="Georgia"/>
              </a:rPr>
              <a:t>helhetens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välfärd.</a:t>
            </a:r>
            <a:endParaRPr sz="2400">
              <a:latin typeface="Georgia"/>
              <a:cs typeface="Georgia"/>
            </a:endParaRPr>
          </a:p>
          <a:p>
            <a:pPr marL="12700" marR="316230">
              <a:lnSpc>
                <a:spcPts val="2590"/>
              </a:lnSpc>
              <a:spcBef>
                <a:spcPts val="800"/>
              </a:spcBef>
            </a:pPr>
            <a:r>
              <a:rPr dirty="0" sz="2400" spc="45" i="1">
                <a:latin typeface="Georgia"/>
                <a:cs typeface="Georgia"/>
              </a:rPr>
              <a:t>Mänsklighetens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kollektiva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liv </a:t>
            </a:r>
            <a:r>
              <a:rPr dirty="0" sz="240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lider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när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varje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grupp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tänker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på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sitt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eget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väl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ve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isolerat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från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sina</a:t>
            </a:r>
            <a:r>
              <a:rPr dirty="0" sz="2400" spc="14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grannars</a:t>
            </a:r>
            <a:r>
              <a:rPr dirty="0" sz="2400" spc="14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eller</a:t>
            </a:r>
            <a:r>
              <a:rPr dirty="0" sz="2400" spc="14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strävar </a:t>
            </a:r>
            <a:r>
              <a:rPr dirty="0" sz="2400" spc="1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efter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ekonomisk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vinst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utan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 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bry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sig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hur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naturmiljön, </a:t>
            </a:r>
            <a:r>
              <a:rPr dirty="0" sz="2400" spc="5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förser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550"/>
              </a:lnSpc>
            </a:pPr>
            <a:r>
              <a:rPr dirty="0" sz="2400" spc="25" i="1">
                <a:latin typeface="Georgia"/>
                <a:cs typeface="Georgia"/>
              </a:rPr>
              <a:t>alla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levebröd,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påverkas.”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spc="-345" i="1">
                <a:latin typeface="Georgia"/>
                <a:cs typeface="Georgia"/>
              </a:rPr>
              <a:t>–</a:t>
            </a:r>
            <a:r>
              <a:rPr dirty="0" sz="2400" spc="-13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Universella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Rättvisans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Hus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2789" y="310248"/>
            <a:ext cx="4004966" cy="487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134" y="2481173"/>
            <a:ext cx="2779503" cy="2779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9031" y="982497"/>
            <a:ext cx="3389629" cy="263271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400" spc="-15" i="1">
                <a:latin typeface="Georgia"/>
                <a:cs typeface="Georgia"/>
              </a:rPr>
              <a:t>”O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ni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rika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på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jorden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114" i="1">
                <a:latin typeface="Georgia"/>
                <a:cs typeface="Georgia"/>
              </a:rPr>
              <a:t>!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590"/>
              </a:lnSpc>
              <a:spcBef>
                <a:spcPts val="835"/>
              </a:spcBef>
            </a:pPr>
            <a:r>
              <a:rPr dirty="0" sz="2400" spc="15" i="1">
                <a:latin typeface="Georgia"/>
                <a:cs typeface="Georgia"/>
              </a:rPr>
              <a:t>De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fattiga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bland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står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under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Mitt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beskydd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- 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värna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dem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inrikta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ej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80" i="1">
                <a:latin typeface="Georgia"/>
                <a:cs typeface="Georgia"/>
              </a:rPr>
              <a:t>blott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på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er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egen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bekvämlighet.”</a:t>
            </a:r>
            <a:endParaRPr sz="2400">
              <a:latin typeface="Georgia"/>
              <a:cs typeface="Georgia"/>
            </a:endParaRPr>
          </a:p>
          <a:p>
            <a:pPr marL="1098550">
              <a:lnSpc>
                <a:spcPct val="100000"/>
              </a:lnSpc>
              <a:spcBef>
                <a:spcPts val="475"/>
              </a:spcBef>
              <a:tabLst>
                <a:tab pos="142176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spc="40" i="1">
                <a:latin typeface="Georgia"/>
                <a:cs typeface="Georgia"/>
              </a:rPr>
              <a:t>Bahá’u’lláh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3288" y="1047267"/>
            <a:ext cx="4275455" cy="345312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i="1">
                <a:latin typeface="Georgia"/>
                <a:cs typeface="Georgia"/>
              </a:rPr>
              <a:t>”Gode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Gud!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Hur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det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möjligt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se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medmänniska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15" i="1">
                <a:latin typeface="Georgia"/>
                <a:cs typeface="Georgia"/>
              </a:rPr>
              <a:t>vara </a:t>
            </a:r>
            <a:r>
              <a:rPr dirty="0" sz="2400" spc="-1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hungrig,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utblottad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arm </a:t>
            </a:r>
            <a:r>
              <a:rPr dirty="0" sz="2400" spc="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ändå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leva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frid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 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bekvämlighet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sitt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praktfulla </a:t>
            </a:r>
            <a:r>
              <a:rPr dirty="0" sz="2400" spc="4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residens?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25" i="1">
                <a:latin typeface="Georgia"/>
                <a:cs typeface="Georgia"/>
              </a:rPr>
              <a:t>Hur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kan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man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se </a:t>
            </a:r>
            <a:r>
              <a:rPr dirty="0" sz="2400" spc="20" i="1">
                <a:latin typeface="Georgia"/>
                <a:cs typeface="Georgia"/>
              </a:rPr>
              <a:t> andra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lida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det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största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armod </a:t>
            </a:r>
            <a:r>
              <a:rPr dirty="0" sz="2400" spc="15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och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ändå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75" i="1">
                <a:latin typeface="Georgia"/>
                <a:cs typeface="Georgia"/>
              </a:rPr>
              <a:t>ha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glädje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sin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förmögenhet?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50" i="1">
                <a:latin typeface="Georgia"/>
                <a:cs typeface="Georgia"/>
              </a:rPr>
              <a:t>”</a:t>
            </a:r>
            <a:endParaRPr sz="2400">
              <a:latin typeface="Georgia"/>
              <a:cs typeface="Georgia"/>
            </a:endParaRPr>
          </a:p>
          <a:p>
            <a:pPr marL="1841500">
              <a:lnSpc>
                <a:spcPct val="100000"/>
              </a:lnSpc>
              <a:spcBef>
                <a:spcPts val="475"/>
              </a:spcBef>
              <a:tabLst>
                <a:tab pos="2164715" algn="l"/>
              </a:tabLst>
            </a:pPr>
            <a:r>
              <a:rPr dirty="0" sz="2400" spc="-345" i="1">
                <a:latin typeface="Georgia"/>
                <a:cs typeface="Georgia"/>
              </a:rPr>
              <a:t>–	</a:t>
            </a:r>
            <a:r>
              <a:rPr dirty="0" sz="2400" i="1">
                <a:latin typeface="Georgia"/>
                <a:cs typeface="Georgia"/>
              </a:rPr>
              <a:t>‘Abdu’l-Bahá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3354" y="4280458"/>
            <a:ext cx="4024629" cy="2768600"/>
            <a:chOff x="3163354" y="4280458"/>
            <a:chExt cx="4024629" cy="276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3354" y="4280458"/>
              <a:ext cx="4024490" cy="2768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163" y="4434243"/>
              <a:ext cx="3653544" cy="23976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17163" y="4434244"/>
              <a:ext cx="3653790" cy="2397760"/>
            </a:xfrm>
            <a:custGeom>
              <a:avLst/>
              <a:gdLst/>
              <a:ahLst/>
              <a:cxnLst/>
              <a:rect l="l" t="t" r="r" b="b"/>
              <a:pathLst>
                <a:path w="3653790" h="2397759">
                  <a:moveTo>
                    <a:pt x="0" y="2397645"/>
                  </a:moveTo>
                  <a:lnTo>
                    <a:pt x="3653548" y="2397645"/>
                  </a:lnTo>
                  <a:lnTo>
                    <a:pt x="3653548" y="0"/>
                  </a:lnTo>
                  <a:lnTo>
                    <a:pt x="0" y="0"/>
                  </a:lnTo>
                  <a:lnTo>
                    <a:pt x="0" y="2397645"/>
                  </a:lnTo>
                  <a:close/>
                </a:path>
              </a:pathLst>
            </a:custGeom>
            <a:ln w="43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1237" y="361391"/>
            <a:ext cx="1968165" cy="405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579" y="278752"/>
            <a:ext cx="4504658" cy="5828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3893" y="1257820"/>
            <a:ext cx="2990850" cy="335152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307340">
              <a:lnSpc>
                <a:spcPts val="2590"/>
              </a:lnSpc>
              <a:spcBef>
                <a:spcPts val="425"/>
              </a:spcBef>
            </a:pPr>
            <a:r>
              <a:rPr dirty="0" sz="2400" spc="5" i="1">
                <a:latin typeface="Georgia"/>
                <a:cs typeface="Georgia"/>
              </a:rPr>
              <a:t>”Med</a:t>
            </a:r>
            <a:r>
              <a:rPr dirty="0" sz="2400" spc="15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de</a:t>
            </a:r>
            <a:r>
              <a:rPr dirty="0" sz="2400" spc="155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rådande </a:t>
            </a:r>
            <a:r>
              <a:rPr dirty="0" sz="2400" spc="2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sätten</a:t>
            </a:r>
            <a:r>
              <a:rPr dirty="0" sz="2400" spc="160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160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tänka, </a:t>
            </a:r>
            <a:r>
              <a:rPr dirty="0" sz="2400" spc="5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befunnits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gravt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otillräckliga,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590"/>
              </a:lnSpc>
            </a:pPr>
            <a:r>
              <a:rPr dirty="0" sz="2400" spc="-5" i="1">
                <a:latin typeface="Georgia"/>
                <a:cs typeface="Georgia"/>
              </a:rPr>
              <a:t>är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världen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desperat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40" i="1">
                <a:latin typeface="Georgia"/>
                <a:cs typeface="Georgia"/>
              </a:rPr>
              <a:t>behov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en 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20" i="1">
                <a:latin typeface="Georgia"/>
                <a:cs typeface="Georgia"/>
              </a:rPr>
              <a:t>gemensam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etik,...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405"/>
              </a:lnSpc>
            </a:pPr>
            <a:r>
              <a:rPr dirty="0" sz="2400" spc="35" i="1">
                <a:latin typeface="Georgia"/>
                <a:cs typeface="Georgia"/>
              </a:rPr>
              <a:t>för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90" i="1">
                <a:latin typeface="Georgia"/>
                <a:cs typeface="Georgia"/>
              </a:rPr>
              <a:t>att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70" i="1">
                <a:latin typeface="Georgia"/>
                <a:cs typeface="Georgia"/>
              </a:rPr>
              <a:t>ta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sig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55" i="1">
                <a:latin typeface="Georgia"/>
                <a:cs typeface="Georgia"/>
              </a:rPr>
              <a:t>an</a:t>
            </a:r>
            <a:endParaRPr sz="2400">
              <a:latin typeface="Georgia"/>
              <a:cs typeface="Georgia"/>
            </a:endParaRPr>
          </a:p>
          <a:p>
            <a:pPr marL="12700" marR="30480">
              <a:lnSpc>
                <a:spcPts val="2590"/>
              </a:lnSpc>
              <a:spcBef>
                <a:spcPts val="185"/>
              </a:spcBef>
            </a:pPr>
            <a:r>
              <a:rPr dirty="0" sz="2400" spc="20" i="1">
                <a:latin typeface="Georgia"/>
                <a:cs typeface="Georgia"/>
              </a:rPr>
              <a:t>de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kriser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som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10" i="1">
                <a:latin typeface="Georgia"/>
                <a:cs typeface="Georgia"/>
              </a:rPr>
              <a:t>samlas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50" i="1">
                <a:latin typeface="Georgia"/>
                <a:cs typeface="Georgia"/>
              </a:rPr>
              <a:t>likt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25" i="1">
                <a:latin typeface="Georgia"/>
                <a:cs typeface="Georgia"/>
              </a:rPr>
              <a:t>stormmoln.”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7231" y="1283208"/>
            <a:ext cx="3136900" cy="23647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5" i="1">
                <a:latin typeface="Georgia"/>
                <a:cs typeface="Georgia"/>
              </a:rPr>
              <a:t>”Rikedom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måste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65" i="1">
                <a:latin typeface="Georgia"/>
                <a:cs typeface="Georgia"/>
              </a:rPr>
              <a:t>tjäna </a:t>
            </a:r>
            <a:r>
              <a:rPr dirty="0" sz="2400" spc="-565" i="1">
                <a:latin typeface="Georgia"/>
                <a:cs typeface="Georgia"/>
              </a:rPr>
              <a:t> </a:t>
            </a:r>
            <a:r>
              <a:rPr dirty="0" sz="2400" spc="45" i="1">
                <a:latin typeface="Georgia"/>
                <a:cs typeface="Georgia"/>
              </a:rPr>
              <a:t>mänskligheten.</a:t>
            </a:r>
            <a:r>
              <a:rPr dirty="0" sz="2400" spc="7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Dess </a:t>
            </a:r>
            <a:r>
              <a:rPr dirty="0" sz="2400" spc="5" i="1">
                <a:latin typeface="Georgia"/>
                <a:cs typeface="Georgia"/>
              </a:rPr>
              <a:t> </a:t>
            </a:r>
            <a:r>
              <a:rPr dirty="0" sz="2400" spc="30" i="1">
                <a:latin typeface="Georgia"/>
                <a:cs typeface="Georgia"/>
              </a:rPr>
              <a:t>användande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måste </a:t>
            </a:r>
            <a:r>
              <a:rPr dirty="0" sz="2400" spc="4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överensstämma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med </a:t>
            </a:r>
            <a:r>
              <a:rPr dirty="0" sz="2400" spc="20" i="1">
                <a:latin typeface="Georgia"/>
                <a:cs typeface="Georgia"/>
              </a:rPr>
              <a:t> andliga</a:t>
            </a:r>
            <a:r>
              <a:rPr dirty="0" sz="2400" spc="85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principer; </a:t>
            </a:r>
            <a:r>
              <a:rPr dirty="0" sz="2400" i="1">
                <a:latin typeface="Georgia"/>
                <a:cs typeface="Georgia"/>
              </a:rPr>
              <a:t> system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35" i="1">
                <a:latin typeface="Georgia"/>
                <a:cs typeface="Georgia"/>
              </a:rPr>
              <a:t>måste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5" i="1">
                <a:latin typeface="Georgia"/>
                <a:cs typeface="Georgia"/>
              </a:rPr>
              <a:t>skapas</a:t>
            </a:r>
            <a:r>
              <a:rPr dirty="0" sz="2400" spc="7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i </a:t>
            </a:r>
            <a:r>
              <a:rPr dirty="0" sz="2400" spc="-560" i="1">
                <a:latin typeface="Georgia"/>
                <a:cs typeface="Georgia"/>
              </a:rPr>
              <a:t> </a:t>
            </a:r>
            <a:r>
              <a:rPr dirty="0" sz="2400" spc="60" i="1">
                <a:latin typeface="Georgia"/>
                <a:cs typeface="Georgia"/>
              </a:rPr>
              <a:t>ljuset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spc="-30" i="1">
                <a:latin typeface="Georgia"/>
                <a:cs typeface="Georgia"/>
              </a:rPr>
              <a:t>av</a:t>
            </a:r>
            <a:r>
              <a:rPr dirty="0" sz="2400" spc="90" i="1">
                <a:latin typeface="Georgia"/>
                <a:cs typeface="Georgia"/>
              </a:rPr>
              <a:t> </a:t>
            </a:r>
            <a:r>
              <a:rPr dirty="0" sz="2400" i="1">
                <a:latin typeface="Georgia"/>
                <a:cs typeface="Georgia"/>
              </a:rPr>
              <a:t>dessa.”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5215" y="6280665"/>
            <a:ext cx="4161790" cy="532130"/>
          </a:xfrm>
          <a:prstGeom prst="rect">
            <a:avLst/>
          </a:prstGeom>
          <a:solidFill>
            <a:srgbClr val="FFECB3"/>
          </a:solidFill>
          <a:ln w="27371">
            <a:solidFill>
              <a:srgbClr val="A1887F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420"/>
              </a:spcBef>
            </a:pPr>
            <a:r>
              <a:rPr dirty="0" sz="2400" spc="10" i="1">
                <a:latin typeface="Georgia"/>
                <a:cs typeface="Georgia"/>
              </a:rPr>
              <a:t>Universella</a:t>
            </a:r>
            <a:r>
              <a:rPr dirty="0" sz="2400" spc="95" i="1">
                <a:latin typeface="Georgia"/>
                <a:cs typeface="Georgia"/>
              </a:rPr>
              <a:t> </a:t>
            </a:r>
            <a:r>
              <a:rPr dirty="0" sz="2400" spc="15" i="1">
                <a:latin typeface="Georgia"/>
                <a:cs typeface="Georgia"/>
              </a:rPr>
              <a:t>Rättvisans</a:t>
            </a:r>
            <a:r>
              <a:rPr dirty="0" sz="2400" spc="100" i="1">
                <a:latin typeface="Georgia"/>
                <a:cs typeface="Georgia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Hus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732" y="4420450"/>
            <a:ext cx="2564870" cy="1728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 och andlighet ny</dc:title>
  <dcterms:created xsi:type="dcterms:W3CDTF">2021-06-21T14:28:36Z</dcterms:created>
  <dcterms:modified xsi:type="dcterms:W3CDTF">2021-06-21T14:28:36Z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2021-06-21T00:00:00Z</vt:filetime>
  </property>
</Properties>
</file>