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"/>
            <a:ext cx="10691995" cy="755999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9999" y="900029"/>
            <a:ext cx="8531987" cy="612668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024" y="1853374"/>
            <a:ext cx="1655102" cy="38887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8662" y="1451914"/>
            <a:ext cx="4356074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386" y="2298750"/>
            <a:ext cx="8572626" cy="264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Relationship Id="rId33" Type="http://schemas.openxmlformats.org/officeDocument/2006/relationships/image" Target="../media/image67.png"/><Relationship Id="rId34" Type="http://schemas.openxmlformats.org/officeDocument/2006/relationships/image" Target="../media/image68.png"/><Relationship Id="rId35" Type="http://schemas.openxmlformats.org/officeDocument/2006/relationships/image" Target="../media/image69.png"/><Relationship Id="rId36" Type="http://schemas.openxmlformats.org/officeDocument/2006/relationships/image" Target="../media/image70.png"/><Relationship Id="rId37" Type="http://schemas.openxmlformats.org/officeDocument/2006/relationships/image" Target="../media/image71.png"/><Relationship Id="rId38" Type="http://schemas.openxmlformats.org/officeDocument/2006/relationships/image" Target="../media/image72.png"/><Relationship Id="rId39" Type="http://schemas.openxmlformats.org/officeDocument/2006/relationships/image" Target="../media/image73.png"/><Relationship Id="rId40" Type="http://schemas.openxmlformats.org/officeDocument/2006/relationships/image" Target="../media/image74.png"/><Relationship Id="rId41" Type="http://schemas.openxmlformats.org/officeDocument/2006/relationships/image" Target="../media/image75.png"/><Relationship Id="rId42" Type="http://schemas.openxmlformats.org/officeDocument/2006/relationships/image" Target="../media/image76.png"/><Relationship Id="rId43" Type="http://schemas.openxmlformats.org/officeDocument/2006/relationships/image" Target="../media/image77.png"/><Relationship Id="rId44" Type="http://schemas.openxmlformats.org/officeDocument/2006/relationships/image" Target="../media/image78.png"/><Relationship Id="rId45" Type="http://schemas.openxmlformats.org/officeDocument/2006/relationships/image" Target="../media/image79.png"/><Relationship Id="rId46" Type="http://schemas.openxmlformats.org/officeDocument/2006/relationships/image" Target="../media/image80.png"/><Relationship Id="rId47" Type="http://schemas.openxmlformats.org/officeDocument/2006/relationships/image" Target="../media/image81.png"/><Relationship Id="rId48" Type="http://schemas.openxmlformats.org/officeDocument/2006/relationships/image" Target="../media/image82.png"/><Relationship Id="rId49" Type="http://schemas.openxmlformats.org/officeDocument/2006/relationships/image" Target="../media/image83.png"/><Relationship Id="rId50" Type="http://schemas.openxmlformats.org/officeDocument/2006/relationships/image" Target="../media/image84.png"/><Relationship Id="rId51" Type="http://schemas.openxmlformats.org/officeDocument/2006/relationships/image" Target="../media/image8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jorden-ett-land.se/samtal/" TargetMode="External"/><Relationship Id="rId3" Type="http://schemas.openxmlformats.org/officeDocument/2006/relationships/hyperlink" Target="http://www.bahai.se/" TargetMode="External"/><Relationship Id="rId4" Type="http://schemas.openxmlformats.org/officeDocument/2006/relationships/hyperlink" Target="http://www.skrifter.bahai.se/" TargetMode="External"/><Relationship Id="rId5" Type="http://schemas.openxmlformats.org/officeDocument/2006/relationships/hyperlink" Target="http://www.bahai.org/" TargetMode="External"/><Relationship Id="rId6" Type="http://schemas.openxmlformats.org/officeDocument/2006/relationships/image" Target="../media/image8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15" y="228580"/>
            <a:ext cx="7584376" cy="647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2693" y="1145387"/>
            <a:ext cx="7106920" cy="878840"/>
          </a:xfrm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pc="-120"/>
              <a:t>Vi</a:t>
            </a:r>
            <a:r>
              <a:rPr dirty="0" spc="145"/>
              <a:t> </a:t>
            </a:r>
            <a:r>
              <a:rPr dirty="0" spc="-5"/>
              <a:t>står</a:t>
            </a:r>
            <a:r>
              <a:rPr dirty="0" spc="150"/>
              <a:t> </a:t>
            </a:r>
            <a:r>
              <a:rPr dirty="0" spc="75"/>
              <a:t>på</a:t>
            </a:r>
            <a:r>
              <a:rPr dirty="0" spc="150"/>
              <a:t> </a:t>
            </a:r>
            <a:r>
              <a:rPr dirty="0"/>
              <a:t>tröskeln</a:t>
            </a:r>
            <a:r>
              <a:rPr dirty="0" spc="145"/>
              <a:t> </a:t>
            </a:r>
            <a:r>
              <a:rPr dirty="0" spc="-65"/>
              <a:t>till</a:t>
            </a:r>
            <a:r>
              <a:rPr dirty="0" spc="150"/>
              <a:t> </a:t>
            </a:r>
            <a:r>
              <a:rPr dirty="0" spc="50"/>
              <a:t>en</a:t>
            </a:r>
            <a:r>
              <a:rPr dirty="0" spc="150"/>
              <a:t> </a:t>
            </a:r>
            <a:r>
              <a:rPr dirty="0" spc="10"/>
              <a:t>tidsålder</a:t>
            </a:r>
            <a:r>
              <a:rPr dirty="0" spc="150"/>
              <a:t> </a:t>
            </a:r>
            <a:r>
              <a:rPr dirty="0" spc="-15"/>
              <a:t>vars</a:t>
            </a:r>
            <a:r>
              <a:rPr dirty="0" spc="145"/>
              <a:t> </a:t>
            </a:r>
            <a:r>
              <a:rPr dirty="0" spc="5"/>
              <a:t>omvälvningar</a:t>
            </a:r>
            <a:r>
              <a:rPr dirty="0" spc="150"/>
              <a:t> </a:t>
            </a:r>
            <a:r>
              <a:rPr dirty="0" spc="-15"/>
              <a:t>förkunnar </a:t>
            </a:r>
            <a:r>
              <a:rPr dirty="0" spc="-425"/>
              <a:t> </a:t>
            </a:r>
            <a:r>
              <a:rPr dirty="0" spc="10"/>
              <a:t>såväl</a:t>
            </a:r>
            <a:r>
              <a:rPr dirty="0" spc="145"/>
              <a:t> </a:t>
            </a:r>
            <a:r>
              <a:rPr dirty="0" spc="30"/>
              <a:t>dödskvalen</a:t>
            </a:r>
            <a:r>
              <a:rPr dirty="0" spc="150"/>
              <a:t> </a:t>
            </a:r>
            <a:r>
              <a:rPr dirty="0" spc="70"/>
              <a:t>hos</a:t>
            </a:r>
            <a:r>
              <a:rPr dirty="0" spc="150"/>
              <a:t> </a:t>
            </a:r>
            <a:r>
              <a:rPr dirty="0" spc="60"/>
              <a:t>den</a:t>
            </a:r>
            <a:r>
              <a:rPr dirty="0" spc="150"/>
              <a:t> </a:t>
            </a:r>
            <a:r>
              <a:rPr dirty="0" spc="45"/>
              <a:t>gamla</a:t>
            </a:r>
            <a:r>
              <a:rPr dirty="0" spc="150"/>
              <a:t> </a:t>
            </a:r>
            <a:r>
              <a:rPr dirty="0" spc="20"/>
              <a:t>ordningen</a:t>
            </a:r>
          </a:p>
          <a:p>
            <a:pPr marL="12700">
              <a:lnSpc>
                <a:spcPts val="2125"/>
              </a:lnSpc>
            </a:pPr>
            <a:r>
              <a:rPr dirty="0" spc="100"/>
              <a:t>som</a:t>
            </a:r>
            <a:r>
              <a:rPr dirty="0" spc="155"/>
              <a:t> </a:t>
            </a:r>
            <a:r>
              <a:rPr dirty="0" spc="40"/>
              <a:t>födslovåndan</a:t>
            </a:r>
            <a:r>
              <a:rPr dirty="0" spc="155"/>
              <a:t> </a:t>
            </a:r>
            <a:r>
              <a:rPr dirty="0" spc="70"/>
              <a:t>hos</a:t>
            </a:r>
            <a:r>
              <a:rPr dirty="0" spc="155"/>
              <a:t> </a:t>
            </a:r>
            <a:r>
              <a:rPr dirty="0" spc="60"/>
              <a:t>den</a:t>
            </a:r>
            <a:r>
              <a:rPr dirty="0" spc="160"/>
              <a:t> </a:t>
            </a:r>
            <a:r>
              <a:rPr dirty="0" spc="50"/>
              <a:t>nya.</a:t>
            </a:r>
            <a:r>
              <a:rPr dirty="0" spc="155"/>
              <a:t> </a:t>
            </a:r>
            <a:r>
              <a:rPr dirty="0"/>
              <a:t>–</a:t>
            </a:r>
            <a:r>
              <a:rPr dirty="0" spc="155"/>
              <a:t> </a:t>
            </a:r>
            <a:r>
              <a:rPr dirty="0" spc="30"/>
              <a:t>Bahá’í-trons</a:t>
            </a:r>
            <a:r>
              <a:rPr dirty="0" spc="155"/>
              <a:t> </a:t>
            </a:r>
            <a:r>
              <a:rPr dirty="0" spc="25"/>
              <a:t>beskyddare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944880" marR="5080">
              <a:lnSpc>
                <a:spcPts val="2160"/>
              </a:lnSpc>
              <a:spcBef>
                <a:spcPts val="370"/>
              </a:spcBef>
              <a:tabLst>
                <a:tab pos="5843905" algn="l"/>
              </a:tabLst>
            </a:pPr>
            <a:r>
              <a:rPr dirty="0" spc="5"/>
              <a:t>Snart</a:t>
            </a:r>
            <a:r>
              <a:rPr dirty="0" spc="150"/>
              <a:t> </a:t>
            </a:r>
            <a:r>
              <a:rPr dirty="0" spc="-25"/>
              <a:t>skall</a:t>
            </a:r>
            <a:r>
              <a:rPr dirty="0" spc="150"/>
              <a:t> </a:t>
            </a:r>
            <a:r>
              <a:rPr dirty="0" spc="60"/>
              <a:t>den</a:t>
            </a:r>
            <a:r>
              <a:rPr dirty="0" spc="150"/>
              <a:t> </a:t>
            </a:r>
            <a:r>
              <a:rPr dirty="0" spc="15"/>
              <a:t>nuvarande</a:t>
            </a:r>
            <a:r>
              <a:rPr dirty="0" spc="150"/>
              <a:t> </a:t>
            </a:r>
            <a:r>
              <a:rPr dirty="0" spc="20"/>
              <a:t>ordningen</a:t>
            </a:r>
            <a:r>
              <a:rPr dirty="0" spc="150"/>
              <a:t> </a:t>
            </a:r>
            <a:r>
              <a:rPr dirty="0" spc="20"/>
              <a:t>vecklas</a:t>
            </a:r>
            <a:r>
              <a:rPr dirty="0" spc="150"/>
              <a:t> </a:t>
            </a:r>
            <a:r>
              <a:rPr dirty="0" spc="70"/>
              <a:t>samman</a:t>
            </a:r>
            <a:r>
              <a:rPr dirty="0" spc="150"/>
              <a:t> </a:t>
            </a:r>
            <a:r>
              <a:rPr dirty="0" spc="85"/>
              <a:t>och</a:t>
            </a:r>
            <a:r>
              <a:rPr dirty="0" spc="150"/>
              <a:t> </a:t>
            </a:r>
            <a:r>
              <a:rPr dirty="0" spc="50"/>
              <a:t>en</a:t>
            </a:r>
            <a:r>
              <a:rPr dirty="0" spc="150"/>
              <a:t> </a:t>
            </a:r>
            <a:r>
              <a:rPr dirty="0" spc="-15"/>
              <a:t>ny </a:t>
            </a:r>
            <a:r>
              <a:rPr dirty="0" spc="-10"/>
              <a:t> </a:t>
            </a:r>
            <a:r>
              <a:rPr dirty="0" spc="20"/>
              <a:t>vecklas</a:t>
            </a:r>
            <a:r>
              <a:rPr dirty="0" spc="150"/>
              <a:t> </a:t>
            </a:r>
            <a:r>
              <a:rPr dirty="0" spc="10"/>
              <a:t>ut</a:t>
            </a:r>
            <a:r>
              <a:rPr dirty="0" spc="155"/>
              <a:t> </a:t>
            </a:r>
            <a:r>
              <a:rPr dirty="0" spc="-80"/>
              <a:t>i</a:t>
            </a:r>
            <a:r>
              <a:rPr dirty="0" spc="155"/>
              <a:t> </a:t>
            </a:r>
            <a:r>
              <a:rPr dirty="0" spc="80"/>
              <a:t>dess</a:t>
            </a:r>
            <a:r>
              <a:rPr dirty="0" spc="150"/>
              <a:t> </a:t>
            </a:r>
            <a:r>
              <a:rPr dirty="0" spc="35"/>
              <a:t>ställe.</a:t>
            </a:r>
            <a:r>
              <a:rPr dirty="0" spc="155"/>
              <a:t> </a:t>
            </a:r>
            <a:r>
              <a:rPr dirty="0" spc="25"/>
              <a:t>Sannerligen,</a:t>
            </a:r>
            <a:r>
              <a:rPr dirty="0" spc="155"/>
              <a:t> </a:t>
            </a:r>
            <a:r>
              <a:rPr dirty="0"/>
              <a:t>din</a:t>
            </a:r>
            <a:r>
              <a:rPr dirty="0" spc="155"/>
              <a:t> </a:t>
            </a:r>
            <a:r>
              <a:rPr dirty="0" spc="15"/>
              <a:t>Herre</a:t>
            </a:r>
            <a:r>
              <a:rPr dirty="0" spc="150"/>
              <a:t> </a:t>
            </a:r>
            <a:r>
              <a:rPr dirty="0" spc="-15"/>
              <a:t>förkunnar</a:t>
            </a:r>
            <a:r>
              <a:rPr dirty="0" spc="155"/>
              <a:t> </a:t>
            </a:r>
            <a:r>
              <a:rPr dirty="0" spc="25"/>
              <a:t>sanningen </a:t>
            </a:r>
            <a:r>
              <a:rPr dirty="0" spc="-425"/>
              <a:t> </a:t>
            </a:r>
            <a:r>
              <a:rPr dirty="0" spc="85"/>
              <a:t>och</a:t>
            </a:r>
            <a:r>
              <a:rPr dirty="0" spc="155"/>
              <a:t> </a:t>
            </a:r>
            <a:r>
              <a:rPr dirty="0" spc="75"/>
              <a:t>Han</a:t>
            </a:r>
            <a:r>
              <a:rPr dirty="0" spc="160"/>
              <a:t> </a:t>
            </a:r>
            <a:r>
              <a:rPr dirty="0" spc="-40"/>
              <a:t>är</a:t>
            </a:r>
            <a:r>
              <a:rPr dirty="0" spc="160"/>
              <a:t> </a:t>
            </a:r>
            <a:r>
              <a:rPr dirty="0" spc="60"/>
              <a:t>den</a:t>
            </a:r>
            <a:r>
              <a:rPr dirty="0" spc="160"/>
              <a:t> </a:t>
            </a:r>
            <a:r>
              <a:rPr dirty="0" spc="100"/>
              <a:t>som</a:t>
            </a:r>
            <a:r>
              <a:rPr dirty="0" spc="160"/>
              <a:t> </a:t>
            </a:r>
            <a:r>
              <a:rPr dirty="0" spc="-10"/>
              <a:t>känner</a:t>
            </a:r>
            <a:r>
              <a:rPr dirty="0" spc="160"/>
              <a:t> </a:t>
            </a:r>
            <a:r>
              <a:rPr dirty="0" spc="15"/>
              <a:t>osynliga</a:t>
            </a:r>
            <a:r>
              <a:rPr dirty="0" spc="160"/>
              <a:t> </a:t>
            </a:r>
            <a:r>
              <a:rPr dirty="0" spc="30"/>
              <a:t>ting.	</a:t>
            </a:r>
            <a:r>
              <a:rPr dirty="0"/>
              <a:t>–</a:t>
            </a:r>
            <a:r>
              <a:rPr dirty="0" spc="145"/>
              <a:t> </a:t>
            </a:r>
            <a:r>
              <a:rPr dirty="0" spc="25"/>
              <a:t>Bahá’u’lláh</a:t>
            </a:r>
          </a:p>
          <a:p>
            <a:pPr marL="932180">
              <a:lnSpc>
                <a:spcPct val="100000"/>
              </a:lnSpc>
              <a:spcBef>
                <a:spcPts val="35"/>
              </a:spcBef>
            </a:pPr>
            <a:endParaRPr sz="2600"/>
          </a:p>
          <a:p>
            <a:pPr marL="944880" marR="883919">
              <a:lnSpc>
                <a:spcPts val="2160"/>
              </a:lnSpc>
            </a:pPr>
            <a:r>
              <a:rPr dirty="0" spc="25"/>
              <a:t>Bahá’u’lláh </a:t>
            </a:r>
            <a:r>
              <a:rPr dirty="0" spc="-25"/>
              <a:t>har,</a:t>
            </a:r>
            <a:r>
              <a:rPr dirty="0" spc="-20"/>
              <a:t> </a:t>
            </a:r>
            <a:r>
              <a:rPr dirty="0" spc="70"/>
              <a:t>…upprättat </a:t>
            </a:r>
            <a:r>
              <a:rPr dirty="0" spc="25"/>
              <a:t>specifika </a:t>
            </a:r>
            <a:r>
              <a:rPr dirty="0" spc="-5"/>
              <a:t>institutioner</a:t>
            </a:r>
            <a:r>
              <a:rPr dirty="0"/>
              <a:t> </a:t>
            </a:r>
            <a:r>
              <a:rPr dirty="0" spc="85"/>
              <a:t>och </a:t>
            </a:r>
            <a:r>
              <a:rPr dirty="0" spc="495"/>
              <a:t>… </a:t>
            </a:r>
            <a:r>
              <a:rPr dirty="0" spc="500"/>
              <a:t> </a:t>
            </a:r>
            <a:r>
              <a:rPr dirty="0" spc="5"/>
              <a:t>grunderna</a:t>
            </a:r>
            <a:r>
              <a:rPr dirty="0" spc="10"/>
              <a:t> </a:t>
            </a:r>
            <a:r>
              <a:rPr dirty="0"/>
              <a:t>för</a:t>
            </a:r>
            <a:r>
              <a:rPr dirty="0" spc="5"/>
              <a:t> </a:t>
            </a:r>
            <a:r>
              <a:rPr dirty="0" spc="50"/>
              <a:t>en </a:t>
            </a:r>
            <a:r>
              <a:rPr dirty="0" spc="40"/>
              <a:t>gudomlig </a:t>
            </a:r>
            <a:r>
              <a:rPr dirty="0" spc="35"/>
              <a:t>ekonomisk </a:t>
            </a:r>
            <a:r>
              <a:rPr dirty="0" spc="70"/>
              <a:t>ordning… </a:t>
            </a:r>
            <a:r>
              <a:rPr dirty="0" spc="75"/>
              <a:t> </a:t>
            </a:r>
            <a:r>
              <a:rPr dirty="0" spc="60" i="1">
                <a:solidFill>
                  <a:srgbClr val="740017"/>
                </a:solidFill>
                <a:latin typeface="Cambria"/>
                <a:cs typeface="Cambria"/>
              </a:rPr>
              <a:t>förutbestämda </a:t>
            </a:r>
            <a:r>
              <a:rPr dirty="0" spc="-10" i="1">
                <a:solidFill>
                  <a:srgbClr val="740017"/>
                </a:solidFill>
                <a:latin typeface="Cambria"/>
                <a:cs typeface="Cambria"/>
              </a:rPr>
              <a:t>att</a:t>
            </a:r>
            <a:r>
              <a:rPr dirty="0" spc="420" i="1">
                <a:solidFill>
                  <a:srgbClr val="740017"/>
                </a:solidFill>
                <a:latin typeface="Cambria"/>
                <a:cs typeface="Cambria"/>
              </a:rPr>
              <a:t> </a:t>
            </a:r>
            <a:r>
              <a:rPr dirty="0" spc="-25" i="1">
                <a:solidFill>
                  <a:srgbClr val="740017"/>
                </a:solidFill>
                <a:latin typeface="Cambria"/>
                <a:cs typeface="Cambria"/>
              </a:rPr>
              <a:t>bli</a:t>
            </a:r>
            <a:r>
              <a:rPr dirty="0" spc="390" i="1">
                <a:solidFill>
                  <a:srgbClr val="740017"/>
                </a:solidFill>
                <a:latin typeface="Cambria"/>
                <a:cs typeface="Cambria"/>
              </a:rPr>
              <a:t> </a:t>
            </a:r>
            <a:r>
              <a:rPr dirty="0" spc="70" i="1">
                <a:solidFill>
                  <a:srgbClr val="740017"/>
                </a:solidFill>
                <a:latin typeface="Cambria"/>
                <a:cs typeface="Cambria"/>
              </a:rPr>
              <a:t>mönstret </a:t>
            </a:r>
            <a:r>
              <a:rPr dirty="0" spc="30" i="1">
                <a:solidFill>
                  <a:srgbClr val="740017"/>
                </a:solidFill>
                <a:latin typeface="Cambria"/>
                <a:cs typeface="Cambria"/>
              </a:rPr>
              <a:t>för  </a:t>
            </a:r>
            <a:r>
              <a:rPr dirty="0" spc="50" i="1">
                <a:solidFill>
                  <a:srgbClr val="740017"/>
                </a:solidFill>
                <a:latin typeface="Cambria"/>
                <a:cs typeface="Cambria"/>
              </a:rPr>
              <a:t>framtidens </a:t>
            </a:r>
            <a:r>
              <a:rPr dirty="0" spc="60" i="1">
                <a:solidFill>
                  <a:srgbClr val="740017"/>
                </a:solidFill>
                <a:latin typeface="Cambria"/>
                <a:cs typeface="Cambria"/>
              </a:rPr>
              <a:t>samhälle</a:t>
            </a:r>
            <a:r>
              <a:rPr dirty="0" spc="60"/>
              <a:t>, </a:t>
            </a:r>
            <a:r>
              <a:rPr dirty="0" spc="65"/>
              <a:t> det</a:t>
            </a:r>
            <a:r>
              <a:rPr dirty="0" spc="150"/>
              <a:t> </a:t>
            </a:r>
            <a:r>
              <a:rPr dirty="0" spc="25"/>
              <a:t>främsta</a:t>
            </a:r>
            <a:r>
              <a:rPr dirty="0" spc="155"/>
              <a:t> </a:t>
            </a:r>
            <a:r>
              <a:rPr dirty="0" spc="55"/>
              <a:t>medlet</a:t>
            </a:r>
            <a:r>
              <a:rPr dirty="0" spc="155"/>
              <a:t> </a:t>
            </a:r>
            <a:r>
              <a:rPr dirty="0"/>
              <a:t>för</a:t>
            </a:r>
            <a:r>
              <a:rPr dirty="0" spc="155"/>
              <a:t> </a:t>
            </a:r>
            <a:r>
              <a:rPr dirty="0" spc="30"/>
              <a:t>upprättandet</a:t>
            </a:r>
            <a:r>
              <a:rPr dirty="0" spc="155"/>
              <a:t> </a:t>
            </a:r>
            <a:r>
              <a:rPr dirty="0" spc="10"/>
              <a:t>av</a:t>
            </a:r>
            <a:r>
              <a:rPr dirty="0" spc="155"/>
              <a:t> </a:t>
            </a:r>
            <a:r>
              <a:rPr dirty="0" spc="60"/>
              <a:t>den</a:t>
            </a:r>
            <a:r>
              <a:rPr dirty="0" spc="155"/>
              <a:t> </a:t>
            </a:r>
            <a:r>
              <a:rPr dirty="0" spc="25"/>
              <a:t>största</a:t>
            </a:r>
            <a:r>
              <a:rPr dirty="0" spc="155"/>
              <a:t> </a:t>
            </a:r>
            <a:r>
              <a:rPr dirty="0" spc="50"/>
              <a:t>freden,</a:t>
            </a:r>
          </a:p>
          <a:p>
            <a:pPr marL="944880">
              <a:lnSpc>
                <a:spcPts val="2120"/>
              </a:lnSpc>
              <a:tabLst>
                <a:tab pos="4953635" algn="l"/>
              </a:tabLst>
            </a:pPr>
            <a:r>
              <a:rPr dirty="0" spc="495"/>
              <a:t>…</a:t>
            </a:r>
            <a:r>
              <a:rPr dirty="0" spc="155"/>
              <a:t> </a:t>
            </a:r>
            <a:r>
              <a:rPr dirty="0" spc="85"/>
              <a:t>och</a:t>
            </a:r>
            <a:r>
              <a:rPr dirty="0" spc="155"/>
              <a:t> </a:t>
            </a:r>
            <a:r>
              <a:rPr dirty="0"/>
              <a:t>rättvisans</a:t>
            </a:r>
            <a:r>
              <a:rPr dirty="0" spc="160"/>
              <a:t> </a:t>
            </a:r>
            <a:r>
              <a:rPr dirty="0"/>
              <a:t>styre</a:t>
            </a:r>
            <a:r>
              <a:rPr dirty="0" spc="155"/>
              <a:t> </a:t>
            </a:r>
            <a:r>
              <a:rPr dirty="0" spc="75"/>
              <a:t>på</a:t>
            </a:r>
            <a:r>
              <a:rPr dirty="0" spc="155"/>
              <a:t> </a:t>
            </a:r>
            <a:r>
              <a:rPr dirty="0" spc="40"/>
              <a:t>jorden.	</a:t>
            </a:r>
            <a:r>
              <a:rPr dirty="0"/>
              <a:t>–</a:t>
            </a:r>
            <a:r>
              <a:rPr dirty="0" spc="145"/>
              <a:t> </a:t>
            </a:r>
            <a:r>
              <a:rPr dirty="0" spc="30"/>
              <a:t>Bahá’í-trons</a:t>
            </a:r>
            <a:r>
              <a:rPr dirty="0" spc="145"/>
              <a:t> </a:t>
            </a:r>
            <a:r>
              <a:rPr dirty="0" spc="25"/>
              <a:t>beskyddare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2308" y="4981895"/>
            <a:ext cx="1520637" cy="17300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5150" y="5143500"/>
            <a:ext cx="3200400" cy="157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47268"/>
            <a:ext cx="1076960" cy="283210"/>
            <a:chOff x="1619999" y="347268"/>
            <a:chExt cx="1076960" cy="283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999" y="380390"/>
              <a:ext cx="180454" cy="2472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988" y="436384"/>
              <a:ext cx="190500" cy="1936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4390" y="357136"/>
              <a:ext cx="207987" cy="268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3632" y="436384"/>
              <a:ext cx="190500" cy="193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5024" y="347268"/>
              <a:ext cx="98221" cy="72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8036" y="356387"/>
              <a:ext cx="42227" cy="701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9664" y="442518"/>
              <a:ext cx="82778" cy="1836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8547" y="347268"/>
              <a:ext cx="98221" cy="7274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826994" y="357136"/>
            <a:ext cx="1101090" cy="273685"/>
            <a:chOff x="2826994" y="357136"/>
            <a:chExt cx="1101090" cy="273685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26994" y="357136"/>
              <a:ext cx="183984" cy="2736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3351" y="442518"/>
              <a:ext cx="82791" cy="1836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72003" y="357136"/>
              <a:ext cx="40373" cy="373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58134" y="357136"/>
              <a:ext cx="190500" cy="2729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2314" y="436753"/>
              <a:ext cx="151980" cy="1897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51783" y="436384"/>
              <a:ext cx="190500" cy="1936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75595" y="436753"/>
              <a:ext cx="151980" cy="189763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055757" y="357136"/>
            <a:ext cx="464820" cy="273685"/>
            <a:chOff x="4055757" y="357136"/>
            <a:chExt cx="464820" cy="273685"/>
          </a:xfrm>
        </p:grpSpPr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55757" y="396760"/>
              <a:ext cx="130225" cy="2340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07192" y="442518"/>
              <a:ext cx="82778" cy="1836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35843" y="357136"/>
              <a:ext cx="40360" cy="373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23461" y="357136"/>
              <a:ext cx="82041" cy="26899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38065" y="357136"/>
              <a:ext cx="82041" cy="268998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660556" y="357136"/>
            <a:ext cx="3889375" cy="351155"/>
            <a:chOff x="4660556" y="357136"/>
            <a:chExt cx="3889375" cy="351155"/>
          </a:xfrm>
        </p:grpSpPr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60556" y="436384"/>
              <a:ext cx="132270" cy="19439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22596" y="436384"/>
              <a:ext cx="190500" cy="1936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45087" y="436753"/>
              <a:ext cx="311797" cy="1893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77357" y="357136"/>
              <a:ext cx="207987" cy="26899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16587" y="365874"/>
              <a:ext cx="190500" cy="2641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38342" y="357136"/>
              <a:ext cx="82042" cy="2689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52947" y="357136"/>
              <a:ext cx="82042" cy="26899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67920" y="436384"/>
              <a:ext cx="132270" cy="19439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30327" y="442518"/>
              <a:ext cx="199237" cy="18715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65099" y="396760"/>
              <a:ext cx="130225" cy="23402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05561" y="442518"/>
              <a:ext cx="181749" cy="1864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10565" y="436384"/>
              <a:ext cx="156273" cy="19403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96048" y="436384"/>
              <a:ext cx="152539" cy="19439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74636" y="357136"/>
              <a:ext cx="189572" cy="2693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80211" y="357136"/>
              <a:ext cx="82041" cy="26899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94803" y="442518"/>
              <a:ext cx="82791" cy="18361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23454" y="357136"/>
              <a:ext cx="40373" cy="3738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11071" y="436384"/>
              <a:ext cx="207987" cy="1897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843811" y="436384"/>
              <a:ext cx="179514" cy="27178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66303" y="436384"/>
              <a:ext cx="156273" cy="19403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252523" y="436384"/>
              <a:ext cx="207987" cy="18975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01443" y="585025"/>
              <a:ext cx="41300" cy="396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08694" y="442518"/>
              <a:ext cx="40741" cy="39624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8711107" y="357136"/>
            <a:ext cx="864235" cy="273685"/>
            <a:chOff x="8711107" y="357136"/>
            <a:chExt cx="864235" cy="273685"/>
          </a:xfrm>
        </p:grpSpPr>
        <p:pic>
          <p:nvPicPr>
            <p:cNvPr id="50" name="object 5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711107" y="375170"/>
              <a:ext cx="208533" cy="25487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948483" y="357136"/>
              <a:ext cx="207987" cy="26899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188843" y="442518"/>
              <a:ext cx="82778" cy="1836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217494" y="357136"/>
              <a:ext cx="40360" cy="3738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305112" y="357136"/>
              <a:ext cx="82041" cy="26899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418967" y="436384"/>
              <a:ext cx="156248" cy="194030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1960892" y="1228521"/>
            <a:ext cx="7580630" cy="516572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spc="70">
                <a:latin typeface="Cambria"/>
                <a:cs typeface="Cambria"/>
              </a:rPr>
              <a:t>Den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25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oktober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röstade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en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överväldigande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majoritet,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78%,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för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 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Chile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ska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få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ny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grundlag.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70">
                <a:latin typeface="Cambria"/>
                <a:cs typeface="Cambria"/>
              </a:rPr>
              <a:t>Den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gamla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konstitutionen,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skapades 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under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diktatorn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Augusto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Pinochets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tid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60">
                <a:latin typeface="Cambria"/>
                <a:cs typeface="Cambria"/>
              </a:rPr>
              <a:t>anses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ha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bidragit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65">
                <a:latin typeface="Cambria"/>
                <a:cs typeface="Cambria"/>
              </a:rPr>
              <a:t>till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Chile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har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60">
                <a:latin typeface="Cambria"/>
                <a:cs typeface="Cambria"/>
              </a:rPr>
              <a:t>den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största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ekonomiska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ojämlikheten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inom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20">
                <a:latin typeface="Cambria"/>
                <a:cs typeface="Cambria"/>
              </a:rPr>
              <a:t>OECD.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ts val="2000"/>
              </a:lnSpc>
            </a:pPr>
            <a:r>
              <a:rPr dirty="0" sz="2000" spc="-50">
                <a:latin typeface="Cambria"/>
                <a:cs typeface="Cambria"/>
              </a:rPr>
              <a:t>En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procent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landets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befolkning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beräknas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0">
                <a:latin typeface="Cambria"/>
                <a:cs typeface="Cambria"/>
              </a:rPr>
              <a:t>äga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mer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än</a:t>
            </a:r>
            <a:endParaRPr sz="2000">
              <a:latin typeface="Cambria"/>
              <a:cs typeface="Cambria"/>
            </a:endParaRPr>
          </a:p>
          <a:p>
            <a:pPr marL="12700" marR="1459865">
              <a:lnSpc>
                <a:spcPts val="2160"/>
              </a:lnSpc>
              <a:spcBef>
                <a:spcPts val="150"/>
              </a:spcBef>
            </a:pPr>
            <a:r>
              <a:rPr dirty="0" sz="2000" spc="50">
                <a:latin typeface="Cambria"/>
                <a:cs typeface="Cambria"/>
              </a:rPr>
              <a:t>en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tredjedel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0">
                <a:latin typeface="Cambria"/>
                <a:cs typeface="Cambria"/>
              </a:rPr>
              <a:t>dess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tillgångar.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Under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det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gångna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året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har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konversationer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ägt </a:t>
            </a:r>
            <a:r>
              <a:rPr dirty="0" sz="2000" spc="-10">
                <a:latin typeface="Cambria"/>
                <a:cs typeface="Cambria"/>
              </a:rPr>
              <a:t>rum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över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hela landet </a:t>
            </a:r>
            <a:r>
              <a:rPr dirty="0" sz="2000" spc="120">
                <a:latin typeface="Cambria"/>
                <a:cs typeface="Cambria"/>
              </a:rPr>
              <a:t>om 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byggandet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ett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rättvist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samhälle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Cambria"/>
              <a:cs typeface="Cambria"/>
            </a:endParaRPr>
          </a:p>
          <a:p>
            <a:pPr marL="12700" marR="3815079">
              <a:lnSpc>
                <a:spcPts val="2160"/>
              </a:lnSpc>
              <a:tabLst>
                <a:tab pos="1243330" algn="l"/>
              </a:tabLst>
            </a:pPr>
            <a:r>
              <a:rPr dirty="0" sz="2000" spc="25">
                <a:latin typeface="Cambria"/>
                <a:cs typeface="Cambria"/>
              </a:rPr>
              <a:t>Bahá’íerna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Chile </a:t>
            </a:r>
            <a:r>
              <a:rPr dirty="0" sz="2000" spc="-25">
                <a:latin typeface="Cambria"/>
                <a:cs typeface="Cambria"/>
              </a:rPr>
              <a:t>har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bidragit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 spc="-65">
                <a:latin typeface="Cambria"/>
                <a:cs typeface="Cambria"/>
              </a:rPr>
              <a:t>till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dessa </a:t>
            </a:r>
            <a:r>
              <a:rPr dirty="0" sz="2000" spc="5">
                <a:latin typeface="Cambria"/>
                <a:cs typeface="Cambria"/>
              </a:rPr>
              <a:t>konversationer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på </a:t>
            </a:r>
            <a:r>
              <a:rPr dirty="0" sz="2000" spc="-15">
                <a:latin typeface="Cambria"/>
                <a:cs typeface="Cambria"/>
              </a:rPr>
              <a:t>alla 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nivåer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för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 </a:t>
            </a:r>
            <a:r>
              <a:rPr dirty="0" sz="2000" spc="20">
                <a:latin typeface="Cambria"/>
                <a:cs typeface="Cambria"/>
              </a:rPr>
              <a:t>tillsammans </a:t>
            </a:r>
            <a:r>
              <a:rPr dirty="0" sz="2000" spc="100">
                <a:latin typeface="Cambria"/>
                <a:cs typeface="Cambria"/>
              </a:rPr>
              <a:t>med </a:t>
            </a:r>
            <a:r>
              <a:rPr dirty="0" sz="2000" spc="10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andra  </a:t>
            </a:r>
            <a:r>
              <a:rPr dirty="0" sz="2000" spc="40">
                <a:latin typeface="Cambria"/>
                <a:cs typeface="Cambria"/>
              </a:rPr>
              <a:t>medborgare </a:t>
            </a:r>
            <a:r>
              <a:rPr dirty="0" sz="2000" spc="25">
                <a:latin typeface="Cambria"/>
                <a:cs typeface="Cambria"/>
              </a:rPr>
              <a:t>undersöka 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vad </a:t>
            </a:r>
            <a:r>
              <a:rPr dirty="0" sz="2000" spc="100">
                <a:latin typeface="Cambria"/>
                <a:cs typeface="Cambria"/>
              </a:rPr>
              <a:t>som </a:t>
            </a:r>
            <a:r>
              <a:rPr dirty="0" sz="2000" spc="-5">
                <a:latin typeface="Cambria"/>
                <a:cs typeface="Cambria"/>
              </a:rPr>
              <a:t>kan </a:t>
            </a:r>
            <a:r>
              <a:rPr dirty="0" sz="2000" spc="-15">
                <a:latin typeface="Cambria"/>
                <a:cs typeface="Cambria"/>
              </a:rPr>
              <a:t>vara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grunden </a:t>
            </a:r>
            <a:r>
              <a:rPr dirty="0" sz="2000" spc="-65">
                <a:latin typeface="Cambria"/>
                <a:cs typeface="Cambria"/>
              </a:rPr>
              <a:t>till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ett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materiellt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andligt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välmående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samhälle.	</a:t>
            </a:r>
            <a:r>
              <a:rPr dirty="0" sz="2000" spc="-20">
                <a:latin typeface="Cambria"/>
                <a:cs typeface="Cambria"/>
              </a:rPr>
              <a:t>Särskilt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har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man </a:t>
            </a:r>
            <a:r>
              <a:rPr dirty="0" sz="2000" spc="10">
                <a:latin typeface="Cambria"/>
                <a:cs typeface="Cambria"/>
              </a:rPr>
              <a:t>velat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försäkra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sig </a:t>
            </a:r>
            <a:r>
              <a:rPr dirty="0" sz="2000" spc="120">
                <a:latin typeface="Cambria"/>
                <a:cs typeface="Cambria"/>
              </a:rPr>
              <a:t>om </a:t>
            </a:r>
            <a:r>
              <a:rPr dirty="0" sz="2000" spc="25">
                <a:latin typeface="Cambria"/>
                <a:cs typeface="Cambria"/>
              </a:rPr>
              <a:t>att </a:t>
            </a:r>
            <a:r>
              <a:rPr dirty="0" sz="2000" spc="-20">
                <a:latin typeface="Cambria"/>
                <a:cs typeface="Cambria"/>
              </a:rPr>
              <a:t>kvinnors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infödda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folks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röst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75">
                <a:latin typeface="Cambria"/>
                <a:cs typeface="Cambria"/>
              </a:rPr>
              <a:t>blir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hörd.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7" name="object 5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805684" y="1780216"/>
            <a:ext cx="4148804" cy="48740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4026" y="1216342"/>
            <a:ext cx="6692265" cy="537400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2957830">
              <a:lnSpc>
                <a:spcPts val="2160"/>
              </a:lnSpc>
              <a:spcBef>
                <a:spcPts val="370"/>
              </a:spcBef>
            </a:pPr>
            <a:r>
              <a:rPr dirty="0" sz="2000" spc="60">
                <a:latin typeface="Cambria"/>
                <a:cs typeface="Cambria"/>
              </a:rPr>
              <a:t>”Under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det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60">
                <a:latin typeface="Cambria"/>
                <a:cs typeface="Cambria"/>
              </a:rPr>
              <a:t>senaste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året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har </a:t>
            </a:r>
            <a:r>
              <a:rPr dirty="0" sz="2000" spc="-20">
                <a:latin typeface="Cambria"/>
                <a:cs typeface="Cambria"/>
              </a:rPr>
              <a:t> Tillbedjans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hus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särskilt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varit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en </a:t>
            </a:r>
            <a:r>
              <a:rPr dirty="0" sz="2000" spc="60">
                <a:latin typeface="Cambria"/>
                <a:cs typeface="Cambria"/>
              </a:rPr>
              <a:t>magnet </a:t>
            </a:r>
            <a:r>
              <a:rPr dirty="0" sz="2000">
                <a:latin typeface="Cambria"/>
                <a:cs typeface="Cambria"/>
              </a:rPr>
              <a:t>där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inbjudna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 spc="-65">
                <a:latin typeface="Cambria"/>
                <a:cs typeface="Cambria"/>
              </a:rPr>
              <a:t>till 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särskilda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sammankomster </a:t>
            </a:r>
            <a:r>
              <a:rPr dirty="0" sz="2000" spc="-25">
                <a:latin typeface="Cambria"/>
                <a:cs typeface="Cambria"/>
              </a:rPr>
              <a:t>har 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kommit,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efter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ha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deltagit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andaktsprogram,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engagerat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sig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djupa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diskussioner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intresse 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för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hela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landet..”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Cambria"/>
              <a:cs typeface="Cambria"/>
            </a:endParaRPr>
          </a:p>
          <a:p>
            <a:pPr marL="12700" marR="5080">
              <a:lnSpc>
                <a:spcPts val="2160"/>
              </a:lnSpc>
              <a:spcBef>
                <a:spcPts val="5"/>
              </a:spcBef>
            </a:pPr>
            <a:r>
              <a:rPr dirty="0" sz="2000" spc="-60">
                <a:latin typeface="Cambria"/>
                <a:cs typeface="Cambria"/>
              </a:rPr>
              <a:t>Frågor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 </a:t>
            </a:r>
            <a:r>
              <a:rPr dirty="0" sz="2000" spc="-5">
                <a:latin typeface="Cambria"/>
                <a:cs typeface="Cambria"/>
              </a:rPr>
              <a:t>ytterligheter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rikedom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 spc="60">
                <a:latin typeface="Cambria"/>
                <a:cs typeface="Cambria"/>
              </a:rPr>
              <a:t>fattigdom, 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jämställdhet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mellan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män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 spc="-30">
                <a:latin typeface="Cambria"/>
                <a:cs typeface="Cambria"/>
              </a:rPr>
              <a:t>kvinnor,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skyddet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naturen,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ekonomin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–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har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en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sak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0">
                <a:latin typeface="Cambria"/>
                <a:cs typeface="Cambria"/>
              </a:rPr>
              <a:t>gemensam: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utmaningar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på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alla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dessa </a:t>
            </a:r>
            <a:r>
              <a:rPr dirty="0" sz="2000" spc="50">
                <a:latin typeface="Cambria"/>
                <a:cs typeface="Cambria"/>
              </a:rPr>
              <a:t>områden </a:t>
            </a:r>
            <a:r>
              <a:rPr dirty="0" sz="2000" spc="-5">
                <a:latin typeface="Cambria"/>
                <a:cs typeface="Cambria"/>
              </a:rPr>
              <a:t>kan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spåras </a:t>
            </a:r>
            <a:r>
              <a:rPr dirty="0" sz="2000" spc="-25">
                <a:latin typeface="Cambria"/>
                <a:cs typeface="Cambria"/>
              </a:rPr>
              <a:t>tillbaka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 spc="-65">
                <a:latin typeface="Cambria"/>
                <a:cs typeface="Cambria"/>
              </a:rPr>
              <a:t>till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en </a:t>
            </a:r>
            <a:r>
              <a:rPr dirty="0" sz="2000" spc="30">
                <a:latin typeface="Cambria"/>
                <a:cs typeface="Cambria"/>
              </a:rPr>
              <a:t>samhällsmodell 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 </a:t>
            </a:r>
            <a:r>
              <a:rPr dirty="0" sz="2000" spc="15">
                <a:latin typeface="Cambria"/>
                <a:cs typeface="Cambria"/>
              </a:rPr>
              <a:t>sätter </a:t>
            </a:r>
            <a:r>
              <a:rPr dirty="0" sz="2000">
                <a:latin typeface="Cambria"/>
                <a:cs typeface="Cambria"/>
              </a:rPr>
              <a:t>materiell</a:t>
            </a:r>
            <a:r>
              <a:rPr dirty="0" sz="2000" spc="5">
                <a:latin typeface="Cambria"/>
                <a:cs typeface="Cambria"/>
              </a:rPr>
              <a:t> utveckling 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28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centrum. </a:t>
            </a:r>
            <a:r>
              <a:rPr dirty="0" sz="2000" spc="60">
                <a:latin typeface="Cambria"/>
                <a:cs typeface="Cambria"/>
              </a:rPr>
              <a:t>Detta </a:t>
            </a:r>
            <a:r>
              <a:rPr dirty="0" sz="2000" spc="-15">
                <a:latin typeface="Cambria"/>
                <a:cs typeface="Cambria"/>
              </a:rPr>
              <a:t>räcker 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inte;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60">
                <a:latin typeface="Cambria"/>
                <a:cs typeface="Cambria"/>
              </a:rPr>
              <a:t>vi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0">
                <a:latin typeface="Cambria"/>
                <a:cs typeface="Cambria"/>
              </a:rPr>
              <a:t>måste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0">
                <a:latin typeface="Cambria"/>
                <a:cs typeface="Cambria"/>
              </a:rPr>
              <a:t>gå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bortom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detta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erkänna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ts val="2120"/>
              </a:lnSpc>
            </a:pPr>
            <a:r>
              <a:rPr dirty="0" sz="2000" spc="60">
                <a:latin typeface="Cambria"/>
                <a:cs typeface="Cambria"/>
              </a:rPr>
              <a:t>den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andliga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dimensionen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livet.</a:t>
            </a:r>
            <a:endParaRPr sz="2000">
              <a:latin typeface="Cambria"/>
              <a:cs typeface="Cambria"/>
            </a:endParaRPr>
          </a:p>
          <a:p>
            <a:pPr marL="12700" marR="761365">
              <a:lnSpc>
                <a:spcPts val="2160"/>
              </a:lnSpc>
              <a:spcBef>
                <a:spcPts val="830"/>
              </a:spcBef>
            </a:pPr>
            <a:r>
              <a:rPr dirty="0" sz="2000" spc="5">
                <a:latin typeface="Cambria"/>
                <a:cs typeface="Cambria"/>
              </a:rPr>
              <a:t>Andliga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principer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rättvisa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utgör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grundpelare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för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ett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samhälle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där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60">
                <a:latin typeface="Cambria"/>
                <a:cs typeface="Cambria"/>
              </a:rPr>
              <a:t>vi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alla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med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våra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olika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förmågor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ts val="2125"/>
              </a:lnSpc>
            </a:pPr>
            <a:r>
              <a:rPr dirty="0" sz="2000" spc="-5">
                <a:latin typeface="Cambria"/>
                <a:cs typeface="Cambria"/>
              </a:rPr>
              <a:t>kan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utvecklas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spela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roll.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0938" y="1076115"/>
            <a:ext cx="3866026" cy="27491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2627" y="310613"/>
            <a:ext cx="7481569" cy="3676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7536" y="1259687"/>
            <a:ext cx="6790055" cy="533209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466725">
              <a:lnSpc>
                <a:spcPts val="2160"/>
              </a:lnSpc>
              <a:spcBef>
                <a:spcPts val="370"/>
              </a:spcBef>
            </a:pPr>
            <a:r>
              <a:rPr dirty="0" sz="2000" spc="30">
                <a:latin typeface="Cambria"/>
                <a:cs typeface="Cambria"/>
              </a:rPr>
              <a:t>Bahá’u’lláhs </a:t>
            </a:r>
            <a:r>
              <a:rPr dirty="0" sz="2000" spc="45">
                <a:latin typeface="Cambria"/>
                <a:cs typeface="Cambria"/>
              </a:rPr>
              <a:t>uppenbarelse, </a:t>
            </a:r>
            <a:r>
              <a:rPr dirty="0" sz="2000" spc="-15">
                <a:latin typeface="Cambria"/>
                <a:cs typeface="Cambria"/>
              </a:rPr>
              <a:t>vars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60">
                <a:latin typeface="Cambria"/>
                <a:cs typeface="Cambria"/>
              </a:rPr>
              <a:t>högsta </a:t>
            </a:r>
            <a:r>
              <a:rPr dirty="0" sz="2000" spc="30">
                <a:latin typeface="Cambria"/>
                <a:cs typeface="Cambria"/>
              </a:rPr>
              <a:t>uppgift </a:t>
            </a:r>
            <a:r>
              <a:rPr dirty="0" sz="2000" spc="-40">
                <a:latin typeface="Cambria"/>
                <a:cs typeface="Cambria"/>
              </a:rPr>
              <a:t>är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ingen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annan </a:t>
            </a:r>
            <a:r>
              <a:rPr dirty="0" sz="2000" spc="30">
                <a:latin typeface="Cambria"/>
                <a:cs typeface="Cambria"/>
              </a:rPr>
              <a:t>än </a:t>
            </a:r>
            <a:r>
              <a:rPr dirty="0" sz="2000" spc="55">
                <a:latin typeface="Cambria"/>
                <a:cs typeface="Cambria"/>
              </a:rPr>
              <a:t>uppnåendet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denna </a:t>
            </a:r>
            <a:r>
              <a:rPr dirty="0" sz="2000" spc="10">
                <a:latin typeface="Cambria"/>
                <a:cs typeface="Cambria"/>
              </a:rPr>
              <a:t>organiska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 spc="15">
                <a:latin typeface="Cambria"/>
                <a:cs typeface="Cambria"/>
              </a:rPr>
              <a:t>andliga 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förening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samtliga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nationer,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bör,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95">
                <a:latin typeface="Cambria"/>
                <a:cs typeface="Cambria"/>
              </a:rPr>
              <a:t>…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betraktas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495">
                <a:latin typeface="Cambria"/>
                <a:cs typeface="Cambria"/>
              </a:rPr>
              <a:t>…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markerande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uppnåendet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myndighetsåldern </a:t>
            </a:r>
            <a:r>
              <a:rPr dirty="0" sz="2000">
                <a:latin typeface="Cambria"/>
                <a:cs typeface="Cambria"/>
              </a:rPr>
              <a:t>för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hela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människosläktet.</a:t>
            </a:r>
            <a:endParaRPr sz="2000">
              <a:latin typeface="Cambria"/>
              <a:cs typeface="Cambria"/>
            </a:endParaRPr>
          </a:p>
          <a:p>
            <a:pPr marL="12700" marR="103505">
              <a:lnSpc>
                <a:spcPts val="2160"/>
              </a:lnSpc>
              <a:spcBef>
                <a:spcPts val="1880"/>
              </a:spcBef>
            </a:pPr>
            <a:r>
              <a:rPr dirty="0" sz="2000" spc="30">
                <a:latin typeface="Cambria"/>
                <a:cs typeface="Cambria"/>
              </a:rPr>
              <a:t>Människosläktets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enighet,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såsom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Bahá’u’lláh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förutsåg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90">
                <a:latin typeface="Cambria"/>
                <a:cs typeface="Cambria"/>
              </a:rPr>
              <a:t>det,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inbegriper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upprättandet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ett </a:t>
            </a:r>
            <a:r>
              <a:rPr dirty="0" sz="2000" spc="30">
                <a:latin typeface="Cambria"/>
                <a:cs typeface="Cambria"/>
              </a:rPr>
              <a:t>världssamvälde,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-30">
                <a:latin typeface="Cambria"/>
                <a:cs typeface="Cambria"/>
              </a:rPr>
              <a:t>vilket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alla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nationer,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raser,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trosuppfattningar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>
                <a:latin typeface="Cambria"/>
                <a:cs typeface="Cambria"/>
              </a:rPr>
              <a:t>klasser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är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nära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beständigt </a:t>
            </a:r>
            <a:r>
              <a:rPr dirty="0" sz="2000" spc="60">
                <a:latin typeface="Cambria"/>
                <a:cs typeface="Cambria"/>
              </a:rPr>
              <a:t>förenade,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-30">
                <a:latin typeface="Cambria"/>
                <a:cs typeface="Cambria"/>
              </a:rPr>
              <a:t>vilket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medlemsstaternas 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självstyrelse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60">
                <a:latin typeface="Cambria"/>
                <a:cs typeface="Cambria"/>
              </a:rPr>
              <a:t>den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personliga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friheten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initiativet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70">
                <a:latin typeface="Cambria"/>
                <a:cs typeface="Cambria"/>
              </a:rPr>
              <a:t>hos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95">
                <a:latin typeface="Cambria"/>
                <a:cs typeface="Cambria"/>
              </a:rPr>
              <a:t>de </a:t>
            </a:r>
            <a:r>
              <a:rPr dirty="0" sz="2000" spc="-20">
                <a:latin typeface="Cambria"/>
                <a:cs typeface="Cambria"/>
              </a:rPr>
              <a:t>individer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 </a:t>
            </a:r>
            <a:r>
              <a:rPr dirty="0" sz="2000" spc="15">
                <a:latin typeface="Cambria"/>
                <a:cs typeface="Cambria"/>
              </a:rPr>
              <a:t>utgör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dem </a:t>
            </a:r>
            <a:r>
              <a:rPr dirty="0" sz="2000" spc="5">
                <a:latin typeface="Cambria"/>
                <a:cs typeface="Cambria"/>
              </a:rPr>
              <a:t>fullständigt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 spc="-10">
                <a:latin typeface="Cambria"/>
                <a:cs typeface="Cambria"/>
              </a:rPr>
              <a:t>slutgiltigt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har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tryggats.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ts val="2160"/>
              </a:lnSpc>
              <a:spcBef>
                <a:spcPts val="790"/>
              </a:spcBef>
            </a:pPr>
            <a:r>
              <a:rPr dirty="0" sz="2000" spc="60">
                <a:latin typeface="Cambria"/>
                <a:cs typeface="Cambria"/>
              </a:rPr>
              <a:t>Detta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samvälde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40">
                <a:latin typeface="Cambria"/>
                <a:cs typeface="Cambria"/>
              </a:rPr>
              <a:t>måste…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bestå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hela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världen 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60">
                <a:latin typeface="Cambria"/>
                <a:cs typeface="Cambria"/>
              </a:rPr>
              <a:t>omfattande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lagstiftande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församling,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vars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medlemmar, 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såsom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hela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mänsklighetens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förtroendemän,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sista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hand 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kontrollerar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alla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95">
                <a:latin typeface="Cambria"/>
                <a:cs typeface="Cambria"/>
              </a:rPr>
              <a:t>de </a:t>
            </a:r>
            <a:r>
              <a:rPr dirty="0" sz="2000" spc="45">
                <a:latin typeface="Cambria"/>
                <a:cs typeface="Cambria"/>
              </a:rPr>
              <a:t>ingående </a:t>
            </a:r>
            <a:r>
              <a:rPr dirty="0" sz="2000" spc="20">
                <a:latin typeface="Cambria"/>
                <a:cs typeface="Cambria"/>
              </a:rPr>
              <a:t>nationernas </a:t>
            </a:r>
            <a:r>
              <a:rPr dirty="0" sz="2000" spc="55">
                <a:latin typeface="Cambria"/>
                <a:cs typeface="Cambria"/>
              </a:rPr>
              <a:t>samlade </a:t>
            </a:r>
            <a:r>
              <a:rPr dirty="0" sz="2000" spc="-10">
                <a:latin typeface="Cambria"/>
                <a:cs typeface="Cambria"/>
              </a:rPr>
              <a:t>resurser 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kommer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stifta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sådana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lagar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75">
                <a:latin typeface="Cambria"/>
                <a:cs typeface="Cambria"/>
              </a:rPr>
              <a:t>blir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nödvändiga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för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reglera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alla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rasers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folks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levnadsvillkor,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80">
                <a:latin typeface="Cambria"/>
                <a:cs typeface="Cambria"/>
              </a:rPr>
              <a:t>...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7769" y="335168"/>
            <a:ext cx="7144575" cy="3604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1448" y="1465669"/>
            <a:ext cx="6457315" cy="485965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spc="-65">
                <a:latin typeface="Cambria"/>
                <a:cs typeface="Cambria"/>
              </a:rPr>
              <a:t>All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diskussionsunderlag, </a:t>
            </a:r>
            <a:r>
              <a:rPr dirty="0" sz="2000" spc="-25">
                <a:latin typeface="Cambria"/>
                <a:cs typeface="Cambria"/>
              </a:rPr>
              <a:t>eller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Powerpoint presentationer,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används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under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dessa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samtalskvällar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finns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80">
                <a:latin typeface="Cambria"/>
                <a:cs typeface="Cambria"/>
              </a:rPr>
              <a:t>på: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000" spc="5">
                <a:latin typeface="Cambria"/>
                <a:cs typeface="Cambria"/>
                <a:hlinkClick r:id="rId2"/>
              </a:rPr>
              <a:t>www.jorden-ett-land.se/samtal/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30">
                <a:latin typeface="Cambria"/>
                <a:cs typeface="Cambria"/>
              </a:rPr>
              <a:t>Svenska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Bahá’í-samfundets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hemsida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90">
                <a:latin typeface="Cambria"/>
                <a:cs typeface="Cambria"/>
              </a:rPr>
              <a:t>: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  <a:hlinkClick r:id="rId3"/>
              </a:rPr>
              <a:t>www.bahai.se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Cambria"/>
              <a:cs typeface="Cambria"/>
            </a:endParaRPr>
          </a:p>
          <a:p>
            <a:pPr marL="12700" marR="1034415">
              <a:lnSpc>
                <a:spcPts val="2160"/>
              </a:lnSpc>
            </a:pPr>
            <a:r>
              <a:rPr dirty="0" sz="2000" spc="-30">
                <a:latin typeface="Cambria"/>
                <a:cs typeface="Cambria"/>
              </a:rPr>
              <a:t>Alla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spc="-30">
                <a:latin typeface="Cambria"/>
                <a:cs typeface="Cambria"/>
              </a:rPr>
              <a:t>skrifter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 </a:t>
            </a:r>
            <a:r>
              <a:rPr dirty="0" sz="2000" spc="25">
                <a:latin typeface="Cambria"/>
                <a:cs typeface="Cambria"/>
              </a:rPr>
              <a:t>Bahá’u’lláh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 spc="20">
                <a:latin typeface="Cambria"/>
                <a:cs typeface="Cambria"/>
              </a:rPr>
              <a:t>‘Abdu’l-Bahá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Beskyddaren </a:t>
            </a:r>
            <a:r>
              <a:rPr dirty="0" sz="2000" spc="100">
                <a:latin typeface="Cambria"/>
                <a:cs typeface="Cambria"/>
              </a:rPr>
              <a:t>som </a:t>
            </a:r>
            <a:r>
              <a:rPr dirty="0" sz="2000">
                <a:latin typeface="Cambria"/>
                <a:cs typeface="Cambria"/>
              </a:rPr>
              <a:t>finns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översatta </a:t>
            </a:r>
            <a:r>
              <a:rPr dirty="0" sz="2000" spc="-65">
                <a:latin typeface="Cambria"/>
                <a:cs typeface="Cambria"/>
              </a:rPr>
              <a:t>till</a:t>
            </a:r>
            <a:r>
              <a:rPr dirty="0" sz="2000" spc="31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svenska 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kan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man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läsa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ladda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ned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0">
                <a:latin typeface="Cambria"/>
                <a:cs typeface="Cambria"/>
              </a:rPr>
              <a:t>på: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000" spc="5">
                <a:latin typeface="Cambria"/>
                <a:cs typeface="Cambria"/>
                <a:hlinkClick r:id="rId4"/>
              </a:rPr>
              <a:t>www.skrifter.bahai.se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2000" spc="50">
                <a:latin typeface="Cambria"/>
                <a:cs typeface="Cambria"/>
              </a:rPr>
              <a:t>Bahá’í-samfundets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internationella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webbplats</a:t>
            </a:r>
            <a:endParaRPr sz="2000">
              <a:latin typeface="Cambria"/>
              <a:cs typeface="Cambria"/>
            </a:endParaRPr>
          </a:p>
          <a:p>
            <a:pPr marL="12700" marR="586740">
              <a:lnSpc>
                <a:spcPct val="123300"/>
              </a:lnSpc>
            </a:pPr>
            <a:r>
              <a:rPr dirty="0" sz="2000" spc="10">
                <a:latin typeface="Cambria"/>
                <a:cs typeface="Cambria"/>
              </a:rPr>
              <a:t>Där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information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20">
                <a:latin typeface="Cambria"/>
                <a:cs typeface="Cambria"/>
              </a:rPr>
              <a:t>om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tron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finns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på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95">
                <a:latin typeface="Cambria"/>
                <a:cs typeface="Cambria"/>
              </a:rPr>
              <a:t>de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större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språken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Har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adressen: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  <a:hlinkClick r:id="rId5"/>
              </a:rPr>
              <a:t>www.bahai.org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60631" y="336103"/>
            <a:ext cx="2961722" cy="285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397" y="310613"/>
            <a:ext cx="6269894" cy="3676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9173" y="1302029"/>
            <a:ext cx="2629681" cy="35593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2036" y="4573923"/>
            <a:ext cx="3208204" cy="21279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64429" y="2284552"/>
            <a:ext cx="4092575" cy="1426845"/>
          </a:xfrm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pc="-45"/>
              <a:t>I</a:t>
            </a:r>
            <a:r>
              <a:rPr dirty="0" spc="-40"/>
              <a:t> </a:t>
            </a:r>
            <a:r>
              <a:rPr dirty="0"/>
              <a:t>sitt</a:t>
            </a:r>
            <a:r>
              <a:rPr dirty="0" spc="5"/>
              <a:t> </a:t>
            </a:r>
            <a:r>
              <a:rPr dirty="0" spc="55"/>
              <a:t>testamente </a:t>
            </a:r>
            <a:r>
              <a:rPr dirty="0" spc="45"/>
              <a:t>utsåg </a:t>
            </a:r>
            <a:r>
              <a:rPr dirty="0" spc="25"/>
              <a:t>Bahá’u’lláh </a:t>
            </a:r>
            <a:r>
              <a:rPr dirty="0" spc="30"/>
              <a:t> </a:t>
            </a:r>
            <a:r>
              <a:rPr dirty="0" spc="-5"/>
              <a:t>sin</a:t>
            </a:r>
            <a:r>
              <a:rPr dirty="0" spc="145"/>
              <a:t> </a:t>
            </a:r>
            <a:r>
              <a:rPr dirty="0" spc="40"/>
              <a:t>äldste</a:t>
            </a:r>
            <a:r>
              <a:rPr dirty="0" spc="145"/>
              <a:t> </a:t>
            </a:r>
            <a:r>
              <a:rPr dirty="0" spc="90"/>
              <a:t>son,</a:t>
            </a:r>
            <a:r>
              <a:rPr dirty="0" spc="145"/>
              <a:t> </a:t>
            </a:r>
            <a:r>
              <a:rPr dirty="0" spc="20"/>
              <a:t>‘Abdu’l-Bahá</a:t>
            </a:r>
            <a:r>
              <a:rPr dirty="0" spc="145"/>
              <a:t> </a:t>
            </a:r>
            <a:r>
              <a:rPr dirty="0" spc="-65"/>
              <a:t>till </a:t>
            </a:r>
            <a:r>
              <a:rPr dirty="0" spc="-60"/>
              <a:t> </a:t>
            </a:r>
            <a:r>
              <a:rPr dirty="0" spc="40"/>
              <a:t>Centrum </a:t>
            </a:r>
            <a:r>
              <a:rPr dirty="0" spc="-80"/>
              <a:t>i</a:t>
            </a:r>
            <a:r>
              <a:rPr dirty="0" spc="-75"/>
              <a:t> </a:t>
            </a:r>
            <a:r>
              <a:rPr dirty="0"/>
              <a:t>sitt</a:t>
            </a:r>
            <a:r>
              <a:rPr dirty="0" spc="5"/>
              <a:t> </a:t>
            </a:r>
            <a:r>
              <a:rPr dirty="0" spc="15"/>
              <a:t>Förbund, </a:t>
            </a:r>
            <a:r>
              <a:rPr dirty="0" spc="85"/>
              <a:t>och </a:t>
            </a:r>
            <a:r>
              <a:rPr dirty="0" spc="70"/>
              <a:t>ensam </a:t>
            </a:r>
            <a:r>
              <a:rPr dirty="0" spc="75"/>
              <a:t> </a:t>
            </a:r>
            <a:r>
              <a:rPr dirty="0"/>
              <a:t>uttolkare</a:t>
            </a:r>
            <a:r>
              <a:rPr dirty="0" spc="145"/>
              <a:t> </a:t>
            </a:r>
            <a:r>
              <a:rPr dirty="0" spc="10"/>
              <a:t>av</a:t>
            </a:r>
            <a:r>
              <a:rPr dirty="0" spc="150"/>
              <a:t> </a:t>
            </a:r>
            <a:r>
              <a:rPr dirty="0" spc="-5"/>
              <a:t>sin</a:t>
            </a:r>
            <a:r>
              <a:rPr dirty="0" spc="150"/>
              <a:t> </a:t>
            </a:r>
            <a:r>
              <a:rPr dirty="0" spc="15"/>
              <a:t>lära,</a:t>
            </a:r>
            <a:r>
              <a:rPr dirty="0" spc="145"/>
              <a:t> </a:t>
            </a:r>
            <a:r>
              <a:rPr dirty="0" spc="85"/>
              <a:t>och</a:t>
            </a:r>
            <a:r>
              <a:rPr dirty="0" spc="150"/>
              <a:t> </a:t>
            </a:r>
            <a:r>
              <a:rPr dirty="0" spc="-65"/>
              <a:t>till</a:t>
            </a:r>
            <a:r>
              <a:rPr dirty="0" spc="150"/>
              <a:t> </a:t>
            </a:r>
            <a:r>
              <a:rPr dirty="0" spc="25"/>
              <a:t>att</a:t>
            </a:r>
            <a:r>
              <a:rPr dirty="0" spc="150"/>
              <a:t> </a:t>
            </a:r>
            <a:r>
              <a:rPr dirty="0" spc="-15"/>
              <a:t>vara </a:t>
            </a:r>
            <a:r>
              <a:rPr dirty="0" spc="-430"/>
              <a:t> </a:t>
            </a:r>
            <a:r>
              <a:rPr dirty="0" spc="40"/>
              <a:t>ett</a:t>
            </a:r>
            <a:r>
              <a:rPr dirty="0" spc="140"/>
              <a:t> </a:t>
            </a:r>
            <a:r>
              <a:rPr dirty="0" spc="50"/>
              <a:t>exempel</a:t>
            </a:r>
            <a:r>
              <a:rPr dirty="0" spc="145"/>
              <a:t> </a:t>
            </a:r>
            <a:r>
              <a:rPr dirty="0"/>
              <a:t>för</a:t>
            </a:r>
            <a:r>
              <a:rPr dirty="0" spc="145"/>
              <a:t> </a:t>
            </a:r>
            <a:r>
              <a:rPr dirty="0" spc="25"/>
              <a:t>bahá’íerna</a:t>
            </a:r>
            <a:r>
              <a:rPr dirty="0" spc="145"/>
              <a:t> </a:t>
            </a:r>
            <a:r>
              <a:rPr dirty="0" spc="25"/>
              <a:t>att</a:t>
            </a:r>
            <a:r>
              <a:rPr dirty="0" spc="145"/>
              <a:t> </a:t>
            </a:r>
            <a:r>
              <a:rPr dirty="0" spc="35"/>
              <a:t>följa.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29801" y="4979542"/>
            <a:ext cx="3590290" cy="142684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spc="20">
                <a:latin typeface="Cambria"/>
                <a:cs typeface="Cambria"/>
              </a:rPr>
              <a:t>‘Abdu’l-Bahá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utnämnde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sin 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dotterson Shoghi </a:t>
            </a:r>
            <a:r>
              <a:rPr dirty="0" sz="2000" spc="10">
                <a:latin typeface="Cambria"/>
                <a:cs typeface="Cambria"/>
              </a:rPr>
              <a:t>Effendi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-65">
                <a:latin typeface="Cambria"/>
                <a:cs typeface="Cambria"/>
              </a:rPr>
              <a:t>till 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Guds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saks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Beskyddare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ledare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det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världsvida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bahá’í-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samfundet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efter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90">
                <a:latin typeface="Cambria"/>
                <a:cs typeface="Cambria"/>
              </a:rPr>
              <a:t>honom.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11" y="355342"/>
            <a:ext cx="8485632" cy="3743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42070" y="2605049"/>
            <a:ext cx="3106420" cy="405130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spc="-20">
                <a:latin typeface="Cambria"/>
                <a:cs typeface="Cambria"/>
              </a:rPr>
              <a:t>Väljs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30">
                <a:latin typeface="Cambria"/>
                <a:cs typeface="Cambria"/>
              </a:rPr>
              <a:t>vart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70">
                <a:latin typeface="Cambria"/>
                <a:cs typeface="Cambria"/>
              </a:rPr>
              <a:t>femte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år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med-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lemmarna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alla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nationella </a:t>
            </a:r>
            <a:r>
              <a:rPr dirty="0" sz="2000" spc="15">
                <a:latin typeface="Cambria"/>
                <a:cs typeface="Cambria"/>
              </a:rPr>
              <a:t> andliga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råd.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Cambria"/>
              <a:cs typeface="Cambria"/>
            </a:endParaRPr>
          </a:p>
          <a:p>
            <a:pPr marL="12700" marR="187325">
              <a:lnSpc>
                <a:spcPts val="2160"/>
              </a:lnSpc>
            </a:pPr>
            <a:r>
              <a:rPr dirty="0" sz="2000" spc="-20">
                <a:latin typeface="Cambria"/>
                <a:cs typeface="Cambria"/>
              </a:rPr>
              <a:t>Väljs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varje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år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delegater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valda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medlemmarna 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regionalt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Cambria"/>
              <a:cs typeface="Cambria"/>
            </a:endParaRPr>
          </a:p>
          <a:p>
            <a:pPr marL="12700" marR="292100">
              <a:lnSpc>
                <a:spcPts val="2160"/>
              </a:lnSpc>
            </a:pPr>
            <a:r>
              <a:rPr dirty="0" sz="2000" spc="-20">
                <a:latin typeface="Cambria"/>
                <a:cs typeface="Cambria"/>
              </a:rPr>
              <a:t>Väljs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 spc="60">
                <a:latin typeface="Cambria"/>
                <a:cs typeface="Cambria"/>
              </a:rPr>
              <a:t>den </a:t>
            </a:r>
            <a:r>
              <a:rPr dirty="0" sz="2000" spc="85">
                <a:latin typeface="Cambria"/>
                <a:cs typeface="Cambria"/>
              </a:rPr>
              <a:t>20-21 </a:t>
            </a:r>
            <a:r>
              <a:rPr dirty="0" sz="2000" spc="-35">
                <a:latin typeface="Cambria"/>
                <a:cs typeface="Cambria"/>
              </a:rPr>
              <a:t>april 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varje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år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 </a:t>
            </a:r>
            <a:r>
              <a:rPr dirty="0" sz="2000" spc="65">
                <a:latin typeface="Cambria"/>
                <a:cs typeface="Cambria"/>
              </a:rPr>
              <a:t>det </a:t>
            </a:r>
            <a:r>
              <a:rPr dirty="0" sz="2000">
                <a:latin typeface="Cambria"/>
                <a:cs typeface="Cambria"/>
              </a:rPr>
              <a:t>lokala 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samfundets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medlemmar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4642" y="1149089"/>
            <a:ext cx="2493689" cy="17960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4549" y="4889938"/>
            <a:ext cx="2776435" cy="19245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0529" y="3037154"/>
            <a:ext cx="3507911" cy="180787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42070" y="1213408"/>
            <a:ext cx="3128645" cy="878840"/>
          </a:xfrm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pc="20"/>
              <a:t>Endast</a:t>
            </a:r>
            <a:r>
              <a:rPr dirty="0" spc="114"/>
              <a:t> </a:t>
            </a:r>
            <a:r>
              <a:rPr dirty="0" spc="-20"/>
              <a:t>kollektivt</a:t>
            </a:r>
            <a:r>
              <a:rPr dirty="0" spc="120"/>
              <a:t> </a:t>
            </a:r>
            <a:r>
              <a:rPr dirty="0" spc="25"/>
              <a:t>ledarskap: </a:t>
            </a:r>
            <a:r>
              <a:rPr dirty="0" spc="-430"/>
              <a:t> </a:t>
            </a:r>
            <a:r>
              <a:rPr dirty="0" spc="25"/>
              <a:t>Inga </a:t>
            </a:r>
            <a:r>
              <a:rPr dirty="0" spc="10"/>
              <a:t>enskilda </a:t>
            </a:r>
            <a:r>
              <a:rPr dirty="0" spc="-20"/>
              <a:t>individer</a:t>
            </a:r>
            <a:r>
              <a:rPr dirty="0" spc="-15"/>
              <a:t> </a:t>
            </a:r>
            <a:r>
              <a:rPr dirty="0" spc="-25"/>
              <a:t>har </a:t>
            </a:r>
            <a:r>
              <a:rPr dirty="0" spc="-20"/>
              <a:t> </a:t>
            </a:r>
            <a:r>
              <a:rPr dirty="0" spc="20"/>
              <a:t>maktpositioner.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30012" y="2286855"/>
            <a:ext cx="3063068" cy="2717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9307" y="3897410"/>
            <a:ext cx="2548521" cy="34683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29491" y="5498022"/>
            <a:ext cx="2122500" cy="3465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5624" y="336460"/>
            <a:ext cx="4244422" cy="3618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6211" y="1059567"/>
            <a:ext cx="2719349" cy="338366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795503" y="1223251"/>
            <a:ext cx="3042285" cy="2930525"/>
            <a:chOff x="6795503" y="1223251"/>
            <a:chExt cx="3042285" cy="29305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3388" y="1223251"/>
              <a:ext cx="2284253" cy="2930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5503" y="1701876"/>
              <a:ext cx="1458151" cy="4562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5503" y="2597619"/>
              <a:ext cx="1458151" cy="4562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5503" y="3323767"/>
              <a:ext cx="1458151" cy="45625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985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Universella</a:t>
            </a:r>
            <a:r>
              <a:rPr dirty="0" spc="120"/>
              <a:t> </a:t>
            </a:r>
            <a:r>
              <a:rPr dirty="0" spc="10"/>
              <a:t>Rättvisans</a:t>
            </a:r>
            <a:r>
              <a:rPr dirty="0" spc="125"/>
              <a:t> </a:t>
            </a:r>
            <a:r>
              <a:rPr dirty="0" spc="80"/>
              <a:t>Hus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96422" y="2425128"/>
            <a:ext cx="2518410" cy="1101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25">
                <a:latin typeface="Cambria"/>
                <a:cs typeface="Cambria"/>
              </a:rPr>
              <a:t>Nationella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andliga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råd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2000" spc="10">
                <a:latin typeface="Cambria"/>
                <a:cs typeface="Cambria"/>
              </a:rPr>
              <a:t>Lokala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andliga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råd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4489" y="4605489"/>
            <a:ext cx="3813175" cy="1701164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spc="-50">
                <a:latin typeface="Cambria"/>
                <a:cs typeface="Cambria"/>
              </a:rPr>
              <a:t>Vid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‘Abdu’l-Bahás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bortgång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1921 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 spc="-45">
                <a:latin typeface="Cambria"/>
                <a:cs typeface="Cambria"/>
              </a:rPr>
              <a:t>var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Shoghi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Effendi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bara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24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år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utnämningen </a:t>
            </a:r>
            <a:r>
              <a:rPr dirty="0" sz="2000" spc="10">
                <a:latin typeface="Cambria"/>
                <a:cs typeface="Cambria"/>
              </a:rPr>
              <a:t>av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honom </a:t>
            </a:r>
            <a:r>
              <a:rPr dirty="0" sz="2000" spc="-65">
                <a:latin typeface="Cambria"/>
                <a:cs typeface="Cambria"/>
              </a:rPr>
              <a:t>till 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Beskyddare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blev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svår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0">
                <a:latin typeface="Cambria"/>
                <a:cs typeface="Cambria"/>
              </a:rPr>
              <a:t>chock.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ts val="2000"/>
              </a:lnSpc>
            </a:pPr>
            <a:r>
              <a:rPr dirty="0" sz="2000" spc="75">
                <a:latin typeface="Cambria"/>
                <a:cs typeface="Cambria"/>
              </a:rPr>
              <a:t>Han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70">
                <a:latin typeface="Cambria"/>
                <a:cs typeface="Cambria"/>
              </a:rPr>
              <a:t>såg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sig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tvungen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resa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bort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ts val="2280"/>
              </a:lnSpc>
            </a:pPr>
            <a:r>
              <a:rPr dirty="0" sz="2000" spc="10">
                <a:latin typeface="Cambria"/>
                <a:cs typeface="Cambria"/>
              </a:rPr>
              <a:t>under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två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 spc="-35">
                <a:latin typeface="Cambria"/>
                <a:cs typeface="Cambria"/>
              </a:rPr>
              <a:t>år.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2969" y="4605489"/>
            <a:ext cx="3547110" cy="142684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spc="75">
                <a:latin typeface="Cambria"/>
                <a:cs typeface="Cambria"/>
              </a:rPr>
              <a:t>Han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utsåg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då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‘Abdu’l-Bahás 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syster,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det </a:t>
            </a:r>
            <a:r>
              <a:rPr dirty="0" sz="2000" spc="85">
                <a:latin typeface="Cambria"/>
                <a:cs typeface="Cambria"/>
              </a:rPr>
              <a:t>Högsta </a:t>
            </a:r>
            <a:r>
              <a:rPr dirty="0" sz="2000" spc="15">
                <a:latin typeface="Cambria"/>
                <a:cs typeface="Cambria"/>
              </a:rPr>
              <a:t>heliga </a:t>
            </a:r>
            <a:r>
              <a:rPr dirty="0" sz="2000" spc="45">
                <a:latin typeface="Cambria"/>
                <a:cs typeface="Cambria"/>
              </a:rPr>
              <a:t>lövet,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ta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hand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20">
                <a:latin typeface="Cambria"/>
                <a:cs typeface="Cambria"/>
              </a:rPr>
              <a:t>om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all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värdens </a:t>
            </a:r>
            <a:r>
              <a:rPr dirty="0" sz="2000" spc="20">
                <a:latin typeface="Cambria"/>
                <a:cs typeface="Cambria"/>
              </a:rPr>
              <a:t> bahá’íer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deras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angelägen- 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heter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under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hans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bortavaro.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7092" y="355342"/>
            <a:ext cx="7794625" cy="3743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62860" y="2745549"/>
            <a:ext cx="41052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mbria"/>
                <a:cs typeface="Cambria"/>
              </a:rPr>
              <a:t>Internationella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undervisningscentret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2860" y="4095178"/>
            <a:ext cx="34455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mbria"/>
                <a:cs typeface="Cambria"/>
              </a:rPr>
              <a:t>Kontinentala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rådgivarnämnder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2070" y="5523509"/>
            <a:ext cx="24955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35">
                <a:latin typeface="Cambria"/>
                <a:cs typeface="Cambria"/>
              </a:rPr>
              <a:t>Hjälprådsmedlemmar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3334" y="1033894"/>
            <a:ext cx="3287325" cy="229459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763865" y="4888598"/>
            <a:ext cx="12115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i="1">
                <a:latin typeface="Cambria"/>
                <a:cs typeface="Cambria"/>
              </a:rPr>
              <a:t>rådgivare</a:t>
            </a:r>
            <a:r>
              <a:rPr dirty="0" sz="1000" spc="-15" i="1">
                <a:latin typeface="Cambria"/>
                <a:cs typeface="Cambria"/>
              </a:rPr>
              <a:t> </a:t>
            </a:r>
            <a:r>
              <a:rPr dirty="0" sz="1000" spc="-5" i="1">
                <a:latin typeface="Cambria"/>
                <a:cs typeface="Cambria"/>
              </a:rPr>
              <a:t>Saba</a:t>
            </a:r>
            <a:r>
              <a:rPr dirty="0" sz="1000" spc="-15" i="1">
                <a:latin typeface="Cambria"/>
                <a:cs typeface="Cambria"/>
              </a:rPr>
              <a:t> </a:t>
            </a:r>
            <a:r>
              <a:rPr dirty="0" sz="1000" spc="-5" i="1">
                <a:latin typeface="Cambria"/>
                <a:cs typeface="Cambria"/>
              </a:rPr>
              <a:t>Mazza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5066" y="6655006"/>
            <a:ext cx="7321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i="1">
                <a:latin typeface="Cambria"/>
                <a:cs typeface="Cambria"/>
              </a:rPr>
              <a:t>Sara</a:t>
            </a:r>
            <a:r>
              <a:rPr dirty="0" sz="1000" spc="-35" i="1">
                <a:latin typeface="Cambria"/>
                <a:cs typeface="Cambria"/>
              </a:rPr>
              <a:t> </a:t>
            </a:r>
            <a:r>
              <a:rPr dirty="0" sz="1000" spc="-5" i="1">
                <a:latin typeface="Cambria"/>
                <a:cs typeface="Cambria"/>
              </a:rPr>
              <a:t>Straiero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9081" y="6655006"/>
            <a:ext cx="11360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i="1">
                <a:latin typeface="Cambria"/>
                <a:cs typeface="Cambria"/>
              </a:rPr>
              <a:t>Nogol</a:t>
            </a:r>
            <a:r>
              <a:rPr dirty="0" sz="1000" spc="-15" i="1">
                <a:latin typeface="Cambria"/>
                <a:cs typeface="Cambria"/>
              </a:rPr>
              <a:t> </a:t>
            </a:r>
            <a:r>
              <a:rPr dirty="0" sz="1000" spc="-5" i="1">
                <a:latin typeface="Cambria"/>
                <a:cs typeface="Cambria"/>
              </a:rPr>
              <a:t>Kouchekzadeh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1733" y="5091023"/>
            <a:ext cx="1398619" cy="15835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80107" y="5102650"/>
            <a:ext cx="1144543" cy="15581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4404" y="3240100"/>
            <a:ext cx="1553527" cy="174103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62860" y="1155776"/>
            <a:ext cx="4027804" cy="1152525"/>
          </a:xfrm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12700" marR="36195">
              <a:lnSpc>
                <a:spcPts val="2160"/>
              </a:lnSpc>
              <a:spcBef>
                <a:spcPts val="370"/>
              </a:spcBef>
            </a:pPr>
            <a:r>
              <a:rPr dirty="0" spc="30"/>
              <a:t>Inget</a:t>
            </a:r>
            <a:r>
              <a:rPr dirty="0" spc="135"/>
              <a:t> </a:t>
            </a:r>
            <a:r>
              <a:rPr dirty="0" spc="30"/>
              <a:t>prästerskap.</a:t>
            </a:r>
            <a:r>
              <a:rPr dirty="0" spc="135"/>
              <a:t> </a:t>
            </a:r>
            <a:r>
              <a:rPr dirty="0" spc="125"/>
              <a:t>”De</a:t>
            </a:r>
            <a:r>
              <a:rPr dirty="0" spc="135"/>
              <a:t> </a:t>
            </a:r>
            <a:r>
              <a:rPr dirty="0" spc="10"/>
              <a:t>lärda”</a:t>
            </a:r>
            <a:r>
              <a:rPr dirty="0" spc="135"/>
              <a:t> </a:t>
            </a:r>
            <a:r>
              <a:rPr dirty="0" spc="40"/>
              <a:t>inom </a:t>
            </a:r>
            <a:r>
              <a:rPr dirty="0" spc="-425"/>
              <a:t> </a:t>
            </a:r>
            <a:r>
              <a:rPr dirty="0" spc="50"/>
              <a:t>bahá’í-samfundet </a:t>
            </a:r>
            <a:r>
              <a:rPr dirty="0" spc="-25"/>
              <a:t>har</a:t>
            </a:r>
            <a:r>
              <a:rPr dirty="0" spc="-20"/>
              <a:t> </a:t>
            </a:r>
            <a:r>
              <a:rPr dirty="0" spc="55"/>
              <a:t>endast </a:t>
            </a:r>
            <a:r>
              <a:rPr dirty="0" spc="50"/>
              <a:t>en </a:t>
            </a:r>
            <a:r>
              <a:rPr dirty="0" spc="55"/>
              <a:t> </a:t>
            </a:r>
            <a:r>
              <a:rPr dirty="0" spc="20"/>
              <a:t>rådgivande</a:t>
            </a:r>
            <a:r>
              <a:rPr dirty="0" spc="145"/>
              <a:t> </a:t>
            </a:r>
            <a:r>
              <a:rPr dirty="0" spc="85"/>
              <a:t>och</a:t>
            </a:r>
            <a:r>
              <a:rPr dirty="0" spc="145"/>
              <a:t> </a:t>
            </a:r>
            <a:r>
              <a:rPr dirty="0" spc="5"/>
              <a:t>inspirerande</a:t>
            </a:r>
            <a:r>
              <a:rPr dirty="0" spc="145"/>
              <a:t> </a:t>
            </a:r>
            <a:r>
              <a:rPr dirty="0" spc="-5"/>
              <a:t>roll.</a:t>
            </a:r>
          </a:p>
          <a:p>
            <a:pPr marL="12700">
              <a:lnSpc>
                <a:spcPts val="2125"/>
              </a:lnSpc>
            </a:pPr>
            <a:r>
              <a:rPr dirty="0" spc="110"/>
              <a:t>De</a:t>
            </a:r>
            <a:r>
              <a:rPr dirty="0" spc="140"/>
              <a:t> </a:t>
            </a:r>
            <a:r>
              <a:rPr dirty="0" spc="-25"/>
              <a:t>har</a:t>
            </a:r>
            <a:r>
              <a:rPr dirty="0" spc="145"/>
              <a:t> </a:t>
            </a:r>
            <a:r>
              <a:rPr dirty="0" spc="20"/>
              <a:t>ingen</a:t>
            </a:r>
            <a:r>
              <a:rPr dirty="0" spc="140"/>
              <a:t> </a:t>
            </a:r>
            <a:r>
              <a:rPr dirty="0" spc="35"/>
              <a:t>beslutsfattande</a:t>
            </a:r>
            <a:r>
              <a:rPr dirty="0" spc="145"/>
              <a:t> </a:t>
            </a:r>
            <a:r>
              <a:rPr dirty="0" spc="55"/>
              <a:t>makt.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3386" y="335273"/>
            <a:ext cx="2247017" cy="3605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5037" y="1728914"/>
            <a:ext cx="492887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Alla</a:t>
            </a:r>
            <a:r>
              <a:rPr dirty="0" spc="145"/>
              <a:t> </a:t>
            </a:r>
            <a:r>
              <a:rPr dirty="0" spc="5"/>
              <a:t>vuxna</a:t>
            </a:r>
            <a:r>
              <a:rPr dirty="0" spc="150"/>
              <a:t> </a:t>
            </a:r>
            <a:r>
              <a:rPr dirty="0" spc="-25"/>
              <a:t>har</a:t>
            </a:r>
            <a:r>
              <a:rPr dirty="0" spc="145"/>
              <a:t> </a:t>
            </a:r>
            <a:r>
              <a:rPr dirty="0" spc="-20"/>
              <a:t>rätt</a:t>
            </a:r>
            <a:r>
              <a:rPr dirty="0" spc="150"/>
              <a:t> </a:t>
            </a:r>
            <a:r>
              <a:rPr dirty="0" spc="25"/>
              <a:t>att</a:t>
            </a:r>
            <a:r>
              <a:rPr dirty="0" spc="150"/>
              <a:t> </a:t>
            </a:r>
            <a:r>
              <a:rPr dirty="0" spc="-15"/>
              <a:t>välja</a:t>
            </a:r>
            <a:r>
              <a:rPr dirty="0" spc="145"/>
              <a:t> </a:t>
            </a:r>
            <a:r>
              <a:rPr dirty="0" spc="85"/>
              <a:t>och</a:t>
            </a:r>
            <a:r>
              <a:rPr dirty="0" spc="150"/>
              <a:t> </a:t>
            </a:r>
            <a:r>
              <a:rPr dirty="0" spc="25"/>
              <a:t>att</a:t>
            </a:r>
            <a:r>
              <a:rPr dirty="0" spc="150"/>
              <a:t> </a:t>
            </a:r>
            <a:r>
              <a:rPr dirty="0" spc="-50"/>
              <a:t>bli</a:t>
            </a:r>
            <a:r>
              <a:rPr dirty="0" spc="145"/>
              <a:t> </a:t>
            </a:r>
            <a:r>
              <a:rPr dirty="0" spc="15"/>
              <a:t>valda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5037" y="2480335"/>
            <a:ext cx="5697855" cy="1833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25">
                <a:latin typeface="Cambria"/>
                <a:cs typeface="Cambria"/>
              </a:rPr>
              <a:t>Ingen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förhandsnominering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–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60">
                <a:latin typeface="Cambria"/>
                <a:cs typeface="Cambria"/>
              </a:rPr>
              <a:t>lär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känna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samfundet.</a:t>
            </a:r>
            <a:endParaRPr sz="2000">
              <a:latin typeface="Cambria"/>
              <a:cs typeface="Cambria"/>
            </a:endParaRPr>
          </a:p>
          <a:p>
            <a:pPr marL="12700" marR="340995">
              <a:lnSpc>
                <a:spcPct val="246500"/>
              </a:lnSpc>
            </a:pPr>
            <a:r>
              <a:rPr dirty="0" sz="2000" spc="100">
                <a:latin typeface="Cambria"/>
                <a:cs typeface="Cambria"/>
              </a:rPr>
              <a:t>Man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30">
                <a:latin typeface="Cambria"/>
                <a:cs typeface="Cambria"/>
              </a:rPr>
              <a:t>väljer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inte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efter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åsikter,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utan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efter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30">
                <a:latin typeface="Cambria"/>
                <a:cs typeface="Cambria"/>
              </a:rPr>
              <a:t>karaktär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Bön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reflektion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5037" y="4734585"/>
            <a:ext cx="2456180" cy="60452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spc="45">
                <a:latin typeface="Cambria"/>
                <a:cs typeface="Cambria"/>
              </a:rPr>
              <a:t>Acceptera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utnämning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120">
                <a:latin typeface="Cambria"/>
                <a:cs typeface="Cambria"/>
              </a:rPr>
              <a:t>om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man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75">
                <a:latin typeface="Cambria"/>
                <a:cs typeface="Cambria"/>
              </a:rPr>
              <a:t>blir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vald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88456" y="4237582"/>
            <a:ext cx="4422140" cy="2288540"/>
            <a:chOff x="5088456" y="4237582"/>
            <a:chExt cx="4422140" cy="2288540"/>
          </a:xfrm>
        </p:grpSpPr>
        <p:sp>
          <p:nvSpPr>
            <p:cNvPr id="7" name="object 7"/>
            <p:cNvSpPr/>
            <p:nvPr/>
          </p:nvSpPr>
          <p:spPr>
            <a:xfrm>
              <a:off x="5122595" y="4271721"/>
              <a:ext cx="4354195" cy="2220595"/>
            </a:xfrm>
            <a:custGeom>
              <a:avLst/>
              <a:gdLst/>
              <a:ahLst/>
              <a:cxnLst/>
              <a:rect l="l" t="t" r="r" b="b"/>
              <a:pathLst>
                <a:path w="4354195" h="2220595">
                  <a:moveTo>
                    <a:pt x="4130497" y="0"/>
                  </a:moveTo>
                  <a:lnTo>
                    <a:pt x="223202" y="0"/>
                  </a:lnTo>
                  <a:lnTo>
                    <a:pt x="218664" y="44959"/>
                  </a:lnTo>
                  <a:lnTo>
                    <a:pt x="205650" y="86846"/>
                  </a:lnTo>
                  <a:lnTo>
                    <a:pt x="185061" y="124758"/>
                  </a:lnTo>
                  <a:lnTo>
                    <a:pt x="157797" y="157797"/>
                  </a:lnTo>
                  <a:lnTo>
                    <a:pt x="124758" y="185061"/>
                  </a:lnTo>
                  <a:lnTo>
                    <a:pt x="86846" y="205650"/>
                  </a:lnTo>
                  <a:lnTo>
                    <a:pt x="44959" y="218664"/>
                  </a:lnTo>
                  <a:lnTo>
                    <a:pt x="0" y="223202"/>
                  </a:lnTo>
                  <a:lnTo>
                    <a:pt x="0" y="1997049"/>
                  </a:lnTo>
                  <a:lnTo>
                    <a:pt x="44959" y="2001587"/>
                  </a:lnTo>
                  <a:lnTo>
                    <a:pt x="86846" y="2014601"/>
                  </a:lnTo>
                  <a:lnTo>
                    <a:pt x="124758" y="2035190"/>
                  </a:lnTo>
                  <a:lnTo>
                    <a:pt x="157797" y="2062454"/>
                  </a:lnTo>
                  <a:lnTo>
                    <a:pt x="185061" y="2095493"/>
                  </a:lnTo>
                  <a:lnTo>
                    <a:pt x="205650" y="2133405"/>
                  </a:lnTo>
                  <a:lnTo>
                    <a:pt x="218664" y="2175291"/>
                  </a:lnTo>
                  <a:lnTo>
                    <a:pt x="223202" y="2220249"/>
                  </a:lnTo>
                  <a:lnTo>
                    <a:pt x="4130497" y="2220249"/>
                  </a:lnTo>
                  <a:lnTo>
                    <a:pt x="4135035" y="2175291"/>
                  </a:lnTo>
                  <a:lnTo>
                    <a:pt x="4148048" y="2133405"/>
                  </a:lnTo>
                  <a:lnTo>
                    <a:pt x="4168638" y="2095493"/>
                  </a:lnTo>
                  <a:lnTo>
                    <a:pt x="4195902" y="2062454"/>
                  </a:lnTo>
                  <a:lnTo>
                    <a:pt x="4228940" y="2035190"/>
                  </a:lnTo>
                  <a:lnTo>
                    <a:pt x="4266853" y="2014601"/>
                  </a:lnTo>
                  <a:lnTo>
                    <a:pt x="4308739" y="2001587"/>
                  </a:lnTo>
                  <a:lnTo>
                    <a:pt x="4353699" y="1997049"/>
                  </a:lnTo>
                  <a:lnTo>
                    <a:pt x="4353699" y="223202"/>
                  </a:lnTo>
                  <a:lnTo>
                    <a:pt x="4308739" y="218664"/>
                  </a:lnTo>
                  <a:lnTo>
                    <a:pt x="4266853" y="205650"/>
                  </a:lnTo>
                  <a:lnTo>
                    <a:pt x="4228940" y="185061"/>
                  </a:lnTo>
                  <a:lnTo>
                    <a:pt x="4195902" y="157797"/>
                  </a:lnTo>
                  <a:lnTo>
                    <a:pt x="4168638" y="124758"/>
                  </a:lnTo>
                  <a:lnTo>
                    <a:pt x="4148048" y="86846"/>
                  </a:lnTo>
                  <a:lnTo>
                    <a:pt x="4135035" y="44959"/>
                  </a:lnTo>
                  <a:lnTo>
                    <a:pt x="4130497" y="0"/>
                  </a:lnTo>
                  <a:close/>
                </a:path>
              </a:pathLst>
            </a:custGeom>
            <a:solidFill>
              <a:srgbClr val="5CFF88">
                <a:alpha val="368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22595" y="4271721"/>
              <a:ext cx="4354195" cy="2220595"/>
            </a:xfrm>
            <a:custGeom>
              <a:avLst/>
              <a:gdLst/>
              <a:ahLst/>
              <a:cxnLst/>
              <a:rect l="l" t="t" r="r" b="b"/>
              <a:pathLst>
                <a:path w="4354195" h="2220595">
                  <a:moveTo>
                    <a:pt x="4353699" y="223202"/>
                  </a:moveTo>
                  <a:lnTo>
                    <a:pt x="4308739" y="218664"/>
                  </a:lnTo>
                  <a:lnTo>
                    <a:pt x="4266853" y="205650"/>
                  </a:lnTo>
                  <a:lnTo>
                    <a:pt x="4228940" y="185061"/>
                  </a:lnTo>
                  <a:lnTo>
                    <a:pt x="4195902" y="157797"/>
                  </a:lnTo>
                  <a:lnTo>
                    <a:pt x="4168638" y="124758"/>
                  </a:lnTo>
                  <a:lnTo>
                    <a:pt x="4148048" y="86846"/>
                  </a:lnTo>
                  <a:lnTo>
                    <a:pt x="4135035" y="44959"/>
                  </a:lnTo>
                  <a:lnTo>
                    <a:pt x="4130497" y="0"/>
                  </a:lnTo>
                  <a:lnTo>
                    <a:pt x="223202" y="0"/>
                  </a:lnTo>
                  <a:lnTo>
                    <a:pt x="218664" y="44959"/>
                  </a:lnTo>
                  <a:lnTo>
                    <a:pt x="205650" y="86846"/>
                  </a:lnTo>
                  <a:lnTo>
                    <a:pt x="185061" y="124758"/>
                  </a:lnTo>
                  <a:lnTo>
                    <a:pt x="157797" y="157797"/>
                  </a:lnTo>
                  <a:lnTo>
                    <a:pt x="124758" y="185061"/>
                  </a:lnTo>
                  <a:lnTo>
                    <a:pt x="86846" y="205650"/>
                  </a:lnTo>
                  <a:lnTo>
                    <a:pt x="44959" y="218664"/>
                  </a:lnTo>
                  <a:lnTo>
                    <a:pt x="0" y="223202"/>
                  </a:lnTo>
                  <a:lnTo>
                    <a:pt x="0" y="1997049"/>
                  </a:lnTo>
                  <a:lnTo>
                    <a:pt x="44959" y="2001587"/>
                  </a:lnTo>
                  <a:lnTo>
                    <a:pt x="86846" y="2014601"/>
                  </a:lnTo>
                  <a:lnTo>
                    <a:pt x="124758" y="2035190"/>
                  </a:lnTo>
                  <a:lnTo>
                    <a:pt x="157797" y="2062454"/>
                  </a:lnTo>
                  <a:lnTo>
                    <a:pt x="185061" y="2095493"/>
                  </a:lnTo>
                  <a:lnTo>
                    <a:pt x="205650" y="2133405"/>
                  </a:lnTo>
                  <a:lnTo>
                    <a:pt x="218664" y="2175291"/>
                  </a:lnTo>
                  <a:lnTo>
                    <a:pt x="223202" y="2220249"/>
                  </a:lnTo>
                  <a:lnTo>
                    <a:pt x="4130497" y="2220249"/>
                  </a:lnTo>
                  <a:lnTo>
                    <a:pt x="4135035" y="2175291"/>
                  </a:lnTo>
                  <a:lnTo>
                    <a:pt x="4148048" y="2133405"/>
                  </a:lnTo>
                  <a:lnTo>
                    <a:pt x="4168638" y="2095493"/>
                  </a:lnTo>
                  <a:lnTo>
                    <a:pt x="4195902" y="2062454"/>
                  </a:lnTo>
                  <a:lnTo>
                    <a:pt x="4228940" y="2035190"/>
                  </a:lnTo>
                  <a:lnTo>
                    <a:pt x="4266853" y="2014601"/>
                  </a:lnTo>
                  <a:lnTo>
                    <a:pt x="4308739" y="2001587"/>
                  </a:lnTo>
                  <a:lnTo>
                    <a:pt x="4353699" y="1997049"/>
                  </a:lnTo>
                  <a:lnTo>
                    <a:pt x="4353699" y="223202"/>
                  </a:lnTo>
                  <a:close/>
                </a:path>
              </a:pathLst>
            </a:custGeom>
            <a:ln w="68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477090" y="4357966"/>
            <a:ext cx="3568065" cy="185420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800" spc="-45">
                <a:latin typeface="Times New Roman"/>
                <a:cs typeface="Times New Roman"/>
              </a:rPr>
              <a:t>Vid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valet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40">
                <a:latin typeface="Times New Roman"/>
                <a:cs typeface="Times New Roman"/>
              </a:rPr>
              <a:t>ska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30">
                <a:latin typeface="Times New Roman"/>
                <a:cs typeface="Times New Roman"/>
              </a:rPr>
              <a:t>man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endast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50">
                <a:latin typeface="Times New Roman"/>
                <a:cs typeface="Times New Roman"/>
              </a:rPr>
              <a:t>tänka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30">
                <a:latin typeface="Times New Roman"/>
                <a:cs typeface="Times New Roman"/>
              </a:rPr>
              <a:t>på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90">
                <a:latin typeface="Times New Roman"/>
                <a:cs typeface="Times New Roman"/>
              </a:rPr>
              <a:t>dem</a:t>
            </a:r>
            <a:endParaRPr sz="1800">
              <a:latin typeface="Times New Roman"/>
              <a:cs typeface="Times New Roman"/>
            </a:endParaRPr>
          </a:p>
          <a:p>
            <a:pPr marL="74930" marR="159385" indent="-57150">
              <a:lnSpc>
                <a:spcPts val="2000"/>
              </a:lnSpc>
              <a:spcBef>
                <a:spcPts val="1240"/>
              </a:spcBef>
            </a:pPr>
            <a:r>
              <a:rPr dirty="0" sz="1800" spc="-270">
                <a:latin typeface="Times New Roman"/>
                <a:cs typeface="Times New Roman"/>
              </a:rPr>
              <a:t>”</a:t>
            </a:r>
            <a:r>
              <a:rPr dirty="0" sz="1800" spc="-135">
                <a:latin typeface="Times New Roman"/>
                <a:cs typeface="Times New Roman"/>
              </a:rPr>
              <a:t>s</a:t>
            </a:r>
            <a:r>
              <a:rPr dirty="0" sz="1800" spc="-160">
                <a:latin typeface="Times New Roman"/>
                <a:cs typeface="Times New Roman"/>
              </a:rPr>
              <a:t>o</a:t>
            </a:r>
            <a:r>
              <a:rPr dirty="0" sz="1800" spc="-65">
                <a:latin typeface="Times New Roman"/>
                <a:cs typeface="Times New Roman"/>
              </a:rPr>
              <a:t>m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95">
                <a:latin typeface="Times New Roman"/>
                <a:cs typeface="Times New Roman"/>
              </a:rPr>
              <a:t>b</a:t>
            </a:r>
            <a:r>
              <a:rPr dirty="0" sz="1800" spc="85">
                <a:latin typeface="Times New Roman"/>
                <a:cs typeface="Times New Roman"/>
              </a:rPr>
              <a:t>ä</a:t>
            </a:r>
            <a:r>
              <a:rPr dirty="0" sz="1800" spc="-135">
                <a:latin typeface="Times New Roman"/>
                <a:cs typeface="Times New Roman"/>
              </a:rPr>
              <a:t>s</a:t>
            </a:r>
            <a:r>
              <a:rPr dirty="0" sz="1800" spc="90">
                <a:latin typeface="Times New Roman"/>
                <a:cs typeface="Times New Roman"/>
              </a:rPr>
              <a:t>t</a:t>
            </a:r>
            <a:r>
              <a:rPr dirty="0" sz="1800" spc="90">
                <a:latin typeface="Times New Roman"/>
                <a:cs typeface="Times New Roman"/>
              </a:rPr>
              <a:t> </a:t>
            </a:r>
            <a:r>
              <a:rPr dirty="0" sz="1800" spc="-70">
                <a:latin typeface="Times New Roman"/>
                <a:cs typeface="Times New Roman"/>
              </a:rPr>
              <a:t>k</a:t>
            </a:r>
            <a:r>
              <a:rPr dirty="0" sz="1800" spc="85">
                <a:latin typeface="Times New Roman"/>
                <a:cs typeface="Times New Roman"/>
              </a:rPr>
              <a:t>a</a:t>
            </a:r>
            <a:r>
              <a:rPr dirty="0" sz="1800" spc="60">
                <a:latin typeface="Times New Roman"/>
                <a:cs typeface="Times New Roman"/>
              </a:rPr>
              <a:t>n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f</a:t>
            </a:r>
            <a:r>
              <a:rPr dirty="0" sz="1800" spc="-160">
                <a:latin typeface="Times New Roman"/>
                <a:cs typeface="Times New Roman"/>
              </a:rPr>
              <a:t>ö</a:t>
            </a:r>
            <a:r>
              <a:rPr dirty="0" sz="1800" spc="50">
                <a:latin typeface="Times New Roman"/>
                <a:cs typeface="Times New Roman"/>
              </a:rPr>
              <a:t>r</a:t>
            </a:r>
            <a:r>
              <a:rPr dirty="0" sz="1800" spc="-195">
                <a:latin typeface="Times New Roman"/>
                <a:cs typeface="Times New Roman"/>
              </a:rPr>
              <a:t>e</a:t>
            </a:r>
            <a:r>
              <a:rPr dirty="0" sz="1800" spc="60">
                <a:latin typeface="Times New Roman"/>
                <a:cs typeface="Times New Roman"/>
              </a:rPr>
              <a:t>n</a:t>
            </a:r>
            <a:r>
              <a:rPr dirty="0" sz="1800" spc="85">
                <a:latin typeface="Times New Roman"/>
                <a:cs typeface="Times New Roman"/>
              </a:rPr>
              <a:t>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d</a:t>
            </a:r>
            <a:r>
              <a:rPr dirty="0" sz="1800" spc="-195"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60">
                <a:latin typeface="Times New Roman"/>
                <a:cs typeface="Times New Roman"/>
              </a:rPr>
              <a:t>n</a:t>
            </a:r>
            <a:r>
              <a:rPr dirty="0" sz="1800" spc="-160">
                <a:latin typeface="Times New Roman"/>
                <a:cs typeface="Times New Roman"/>
              </a:rPr>
              <a:t>ö</a:t>
            </a:r>
            <a:r>
              <a:rPr dirty="0" sz="1800" spc="-30">
                <a:latin typeface="Times New Roman"/>
                <a:cs typeface="Times New Roman"/>
              </a:rPr>
              <a:t>d</a:t>
            </a:r>
            <a:r>
              <a:rPr dirty="0" sz="1800" spc="-110">
                <a:latin typeface="Times New Roman"/>
                <a:cs typeface="Times New Roman"/>
              </a:rPr>
              <a:t>v</a:t>
            </a:r>
            <a:r>
              <a:rPr dirty="0" sz="1800" spc="85">
                <a:latin typeface="Times New Roman"/>
                <a:cs typeface="Times New Roman"/>
              </a:rPr>
              <a:t>ä</a:t>
            </a:r>
            <a:r>
              <a:rPr dirty="0" sz="1800" spc="60">
                <a:latin typeface="Times New Roman"/>
                <a:cs typeface="Times New Roman"/>
              </a:rPr>
              <a:t>n</a:t>
            </a:r>
            <a:r>
              <a:rPr dirty="0" sz="1800" spc="-10">
                <a:latin typeface="Times New Roman"/>
                <a:cs typeface="Times New Roman"/>
              </a:rPr>
              <a:t>d</a:t>
            </a:r>
            <a:r>
              <a:rPr dirty="0" sz="1800" spc="-40">
                <a:latin typeface="Times New Roman"/>
                <a:cs typeface="Times New Roman"/>
              </a:rPr>
              <a:t>i</a:t>
            </a:r>
            <a:r>
              <a:rPr dirty="0" sz="1800" spc="-80">
                <a:latin typeface="Times New Roman"/>
                <a:cs typeface="Times New Roman"/>
              </a:rPr>
              <a:t>g</a:t>
            </a:r>
            <a:r>
              <a:rPr dirty="0" sz="1800" spc="60">
                <a:latin typeface="Times New Roman"/>
                <a:cs typeface="Times New Roman"/>
              </a:rPr>
              <a:t>a  </a:t>
            </a:r>
            <a:r>
              <a:rPr dirty="0" sz="1800" spc="-40">
                <a:latin typeface="Times New Roman"/>
                <a:cs typeface="Times New Roman"/>
              </a:rPr>
              <a:t>egenskaperna</a:t>
            </a:r>
            <a:r>
              <a:rPr dirty="0" sz="1800" spc="-10">
                <a:latin typeface="Times New Roman"/>
                <a:cs typeface="Times New Roman"/>
              </a:rPr>
              <a:t> av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obestridlig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65">
                <a:latin typeface="Times New Roman"/>
                <a:cs typeface="Times New Roman"/>
              </a:rPr>
              <a:t>loýalitet, 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70">
                <a:latin typeface="Times New Roman"/>
                <a:cs typeface="Times New Roman"/>
              </a:rPr>
              <a:t>o</a:t>
            </a:r>
            <a:r>
              <a:rPr dirty="0" sz="1800" spc="-135">
                <a:latin typeface="Times New Roman"/>
                <a:cs typeface="Times New Roman"/>
              </a:rPr>
              <a:t>s</a:t>
            </a:r>
            <a:r>
              <a:rPr dirty="0" sz="1800" spc="-495">
                <a:latin typeface="Times New Roman"/>
                <a:cs typeface="Times New Roman"/>
              </a:rPr>
              <a:t>ý</a:t>
            </a:r>
            <a:r>
              <a:rPr dirty="0" sz="1800" spc="85">
                <a:latin typeface="Times New Roman"/>
                <a:cs typeface="Times New Roman"/>
              </a:rPr>
              <a:t>ä</a:t>
            </a:r>
            <a:r>
              <a:rPr dirty="0" sz="1800" spc="-40">
                <a:latin typeface="Times New Roman"/>
                <a:cs typeface="Times New Roman"/>
              </a:rPr>
              <a:t>l</a:t>
            </a:r>
            <a:r>
              <a:rPr dirty="0" sz="1800" spc="-110">
                <a:latin typeface="Times New Roman"/>
                <a:cs typeface="Times New Roman"/>
              </a:rPr>
              <a:t>v</a:t>
            </a:r>
            <a:r>
              <a:rPr dirty="0" sz="1800" spc="-40">
                <a:latin typeface="Times New Roman"/>
                <a:cs typeface="Times New Roman"/>
              </a:rPr>
              <a:t>i</a:t>
            </a:r>
            <a:r>
              <a:rPr dirty="0" sz="1800" spc="-135">
                <a:latin typeface="Times New Roman"/>
                <a:cs typeface="Times New Roman"/>
              </a:rPr>
              <a:t>s</a:t>
            </a:r>
            <a:r>
              <a:rPr dirty="0" sz="1800" spc="-65">
                <a:latin typeface="Times New Roman"/>
                <a:cs typeface="Times New Roman"/>
              </a:rPr>
              <a:t>k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h</a:t>
            </a:r>
            <a:r>
              <a:rPr dirty="0" sz="1800" spc="85">
                <a:latin typeface="Times New Roman"/>
                <a:cs typeface="Times New Roman"/>
              </a:rPr>
              <a:t>ä</a:t>
            </a:r>
            <a:r>
              <a:rPr dirty="0" sz="1800" spc="60">
                <a:latin typeface="Times New Roman"/>
                <a:cs typeface="Times New Roman"/>
              </a:rPr>
              <a:t>n</a:t>
            </a:r>
            <a:r>
              <a:rPr dirty="0" sz="1800" spc="-80">
                <a:latin typeface="Times New Roman"/>
                <a:cs typeface="Times New Roman"/>
              </a:rPr>
              <a:t>g</a:t>
            </a:r>
            <a:r>
              <a:rPr dirty="0" sz="1800" spc="-60">
                <a:latin typeface="Times New Roman"/>
                <a:cs typeface="Times New Roman"/>
              </a:rPr>
              <a:t>i</a:t>
            </a:r>
            <a:r>
              <a:rPr dirty="0" sz="1800" spc="-120">
                <a:latin typeface="Times New Roman"/>
                <a:cs typeface="Times New Roman"/>
              </a:rPr>
              <a:t>v</a:t>
            </a:r>
            <a:r>
              <a:rPr dirty="0" sz="1800" spc="-195">
                <a:latin typeface="Times New Roman"/>
                <a:cs typeface="Times New Roman"/>
              </a:rPr>
              <a:t>e</a:t>
            </a:r>
            <a:r>
              <a:rPr dirty="0" sz="1800" spc="60">
                <a:latin typeface="Times New Roman"/>
                <a:cs typeface="Times New Roman"/>
              </a:rPr>
              <a:t>n</a:t>
            </a:r>
            <a:r>
              <a:rPr dirty="0" sz="1800" spc="5">
                <a:latin typeface="Times New Roman"/>
                <a:cs typeface="Times New Roman"/>
              </a:rPr>
              <a:t>h</a:t>
            </a:r>
            <a:r>
              <a:rPr dirty="0" sz="1800" spc="-195">
                <a:latin typeface="Times New Roman"/>
                <a:cs typeface="Times New Roman"/>
              </a:rPr>
              <a:t>e</a:t>
            </a:r>
            <a:r>
              <a:rPr dirty="0" sz="1800" spc="90">
                <a:latin typeface="Times New Roman"/>
                <a:cs typeface="Times New Roman"/>
              </a:rPr>
              <a:t>t</a:t>
            </a:r>
            <a:r>
              <a:rPr dirty="0" sz="1800" spc="-30">
                <a:latin typeface="Times New Roman"/>
                <a:cs typeface="Times New Roman"/>
              </a:rPr>
              <a:t>,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95">
                <a:latin typeface="Times New Roman"/>
                <a:cs typeface="Times New Roman"/>
              </a:rPr>
              <a:t>e</a:t>
            </a:r>
            <a:r>
              <a:rPr dirty="0" sz="1800" spc="90">
                <a:latin typeface="Times New Roman"/>
                <a:cs typeface="Times New Roman"/>
              </a:rPr>
              <a:t>tt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10">
                <a:latin typeface="Times New Roman"/>
                <a:cs typeface="Times New Roman"/>
              </a:rPr>
              <a:t>v</a:t>
            </a:r>
            <a:r>
              <a:rPr dirty="0" sz="1800" spc="85">
                <a:latin typeface="Times New Roman"/>
                <a:cs typeface="Times New Roman"/>
              </a:rPr>
              <a:t>ä</a:t>
            </a:r>
            <a:r>
              <a:rPr dirty="0" sz="1800" spc="-10">
                <a:latin typeface="Times New Roman"/>
                <a:cs typeface="Times New Roman"/>
              </a:rPr>
              <a:t>l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70">
                <a:latin typeface="Times New Roman"/>
                <a:cs typeface="Times New Roman"/>
              </a:rPr>
              <a:t>u</a:t>
            </a:r>
            <a:r>
              <a:rPr dirty="0" sz="1800" spc="90">
                <a:latin typeface="Times New Roman"/>
                <a:cs typeface="Times New Roman"/>
              </a:rPr>
              <a:t>t</a:t>
            </a:r>
            <a:r>
              <a:rPr dirty="0" sz="1800" spc="-95">
                <a:latin typeface="Times New Roman"/>
                <a:cs typeface="Times New Roman"/>
              </a:rPr>
              <a:t>b</a:t>
            </a:r>
            <a:r>
              <a:rPr dirty="0" sz="1800" spc="-40">
                <a:latin typeface="Times New Roman"/>
                <a:cs typeface="Times New Roman"/>
              </a:rPr>
              <a:t>i</a:t>
            </a:r>
            <a:r>
              <a:rPr dirty="0" sz="1800" spc="-10">
                <a:latin typeface="Times New Roman"/>
                <a:cs typeface="Times New Roman"/>
              </a:rPr>
              <a:t>l</a:t>
            </a:r>
            <a:r>
              <a:rPr dirty="0" sz="1800" spc="-10">
                <a:latin typeface="Times New Roman"/>
                <a:cs typeface="Times New Roman"/>
              </a:rPr>
              <a:t>d</a:t>
            </a:r>
            <a:r>
              <a:rPr dirty="0" sz="1800" spc="85">
                <a:latin typeface="Times New Roman"/>
                <a:cs typeface="Times New Roman"/>
              </a:rPr>
              <a:t>a</a:t>
            </a:r>
            <a:r>
              <a:rPr dirty="0" sz="1800" spc="85">
                <a:latin typeface="Times New Roman"/>
                <a:cs typeface="Times New Roman"/>
              </a:rPr>
              <a:t>t  </a:t>
            </a:r>
            <a:r>
              <a:rPr dirty="0" sz="1800" spc="-50">
                <a:latin typeface="Times New Roman"/>
                <a:cs typeface="Times New Roman"/>
              </a:rPr>
              <a:t>f</a:t>
            </a:r>
            <a:r>
              <a:rPr dirty="0" sz="1800" spc="-160">
                <a:latin typeface="Times New Roman"/>
                <a:cs typeface="Times New Roman"/>
              </a:rPr>
              <a:t>ö</a:t>
            </a:r>
            <a:r>
              <a:rPr dirty="0" sz="1800" spc="65">
                <a:latin typeface="Times New Roman"/>
                <a:cs typeface="Times New Roman"/>
              </a:rPr>
              <a:t>r</a:t>
            </a:r>
            <a:r>
              <a:rPr dirty="0" sz="1800" spc="-135">
                <a:latin typeface="Times New Roman"/>
                <a:cs typeface="Times New Roman"/>
              </a:rPr>
              <a:t>s</a:t>
            </a:r>
            <a:r>
              <a:rPr dirty="0" sz="1800" spc="90">
                <a:latin typeface="Times New Roman"/>
                <a:cs typeface="Times New Roman"/>
              </a:rPr>
              <a:t>t</a:t>
            </a:r>
            <a:r>
              <a:rPr dirty="0" sz="1800" spc="85">
                <a:latin typeface="Times New Roman"/>
                <a:cs typeface="Times New Roman"/>
              </a:rPr>
              <a:t>å</a:t>
            </a:r>
            <a:r>
              <a:rPr dirty="0" sz="1800" spc="60">
                <a:latin typeface="Times New Roman"/>
                <a:cs typeface="Times New Roman"/>
              </a:rPr>
              <a:t>n</a:t>
            </a:r>
            <a:r>
              <a:rPr dirty="0" sz="1800" spc="-10">
                <a:latin typeface="Times New Roman"/>
                <a:cs typeface="Times New Roman"/>
              </a:rPr>
              <a:t>d</a:t>
            </a:r>
            <a:r>
              <a:rPr dirty="0" sz="1800" spc="-30">
                <a:latin typeface="Times New Roman"/>
                <a:cs typeface="Times New Roman"/>
              </a:rPr>
              <a:t>,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95">
                <a:latin typeface="Times New Roman"/>
                <a:cs typeface="Times New Roman"/>
              </a:rPr>
              <a:t>e</a:t>
            </a:r>
            <a:r>
              <a:rPr dirty="0" sz="1800" spc="100">
                <a:latin typeface="Times New Roman"/>
                <a:cs typeface="Times New Roman"/>
              </a:rPr>
              <a:t>r</a:t>
            </a:r>
            <a:r>
              <a:rPr dirty="0" sz="1800" spc="-70">
                <a:latin typeface="Times New Roman"/>
                <a:cs typeface="Times New Roman"/>
              </a:rPr>
              <a:t>k</a:t>
            </a:r>
            <a:r>
              <a:rPr dirty="0" sz="1800" spc="85">
                <a:latin typeface="Times New Roman"/>
                <a:cs typeface="Times New Roman"/>
              </a:rPr>
              <a:t>ä</a:t>
            </a:r>
            <a:r>
              <a:rPr dirty="0" sz="1800" spc="60">
                <a:latin typeface="Times New Roman"/>
                <a:cs typeface="Times New Roman"/>
              </a:rPr>
              <a:t>n</a:t>
            </a:r>
            <a:r>
              <a:rPr dirty="0" sz="1800" spc="-10">
                <a:latin typeface="Times New Roman"/>
                <a:cs typeface="Times New Roman"/>
              </a:rPr>
              <a:t>d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f</a:t>
            </a:r>
            <a:r>
              <a:rPr dirty="0" sz="1800" spc="-160">
                <a:latin typeface="Times New Roman"/>
                <a:cs typeface="Times New Roman"/>
              </a:rPr>
              <a:t>ö</a:t>
            </a:r>
            <a:r>
              <a:rPr dirty="0" sz="1800" spc="100">
                <a:latin typeface="Times New Roman"/>
                <a:cs typeface="Times New Roman"/>
              </a:rPr>
              <a:t>r</a:t>
            </a:r>
            <a:r>
              <a:rPr dirty="0" sz="1800" spc="-65">
                <a:latin typeface="Times New Roman"/>
                <a:cs typeface="Times New Roman"/>
              </a:rPr>
              <a:t>m</a:t>
            </a:r>
            <a:r>
              <a:rPr dirty="0" sz="1800" spc="85">
                <a:latin typeface="Times New Roman"/>
                <a:cs typeface="Times New Roman"/>
              </a:rPr>
              <a:t>å</a:t>
            </a:r>
            <a:r>
              <a:rPr dirty="0" sz="1800" spc="-80">
                <a:latin typeface="Times New Roman"/>
                <a:cs typeface="Times New Roman"/>
              </a:rPr>
              <a:t>g</a:t>
            </a:r>
            <a:r>
              <a:rPr dirty="0" sz="1800" spc="85">
                <a:latin typeface="Times New Roman"/>
                <a:cs typeface="Times New Roman"/>
              </a:rPr>
              <a:t>a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60">
                <a:latin typeface="Times New Roman"/>
                <a:cs typeface="Times New Roman"/>
              </a:rPr>
              <a:t>o</a:t>
            </a:r>
            <a:r>
              <a:rPr dirty="0" sz="1800" spc="-155">
                <a:latin typeface="Times New Roman"/>
                <a:cs typeface="Times New Roman"/>
              </a:rPr>
              <a:t>c</a:t>
            </a:r>
            <a:r>
              <a:rPr dirty="0" sz="1800" spc="10">
                <a:latin typeface="Times New Roman"/>
                <a:cs typeface="Times New Roman"/>
              </a:rPr>
              <a:t>h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65">
                <a:latin typeface="Times New Roman"/>
                <a:cs typeface="Times New Roman"/>
              </a:rPr>
              <a:t>m</a:t>
            </a:r>
            <a:r>
              <a:rPr dirty="0" sz="1800" spc="-160">
                <a:latin typeface="Times New Roman"/>
                <a:cs typeface="Times New Roman"/>
              </a:rPr>
              <a:t>o</a:t>
            </a:r>
            <a:r>
              <a:rPr dirty="0" sz="1800" spc="-80">
                <a:latin typeface="Times New Roman"/>
                <a:cs typeface="Times New Roman"/>
              </a:rPr>
              <a:t>g</a:t>
            </a:r>
            <a:r>
              <a:rPr dirty="0" sz="1800" spc="-195">
                <a:latin typeface="Times New Roman"/>
                <a:cs typeface="Times New Roman"/>
              </a:rPr>
              <a:t>e</a:t>
            </a:r>
            <a:r>
              <a:rPr dirty="0" sz="1800" spc="40">
                <a:latin typeface="Times New Roman"/>
                <a:cs typeface="Times New Roman"/>
              </a:rPr>
              <a:t>n  </a:t>
            </a:r>
            <a:r>
              <a:rPr dirty="0" sz="1800" spc="-40">
                <a:latin typeface="Times New Roman"/>
                <a:cs typeface="Times New Roman"/>
              </a:rPr>
              <a:t>erfarenhet.”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4289" y="4003402"/>
            <a:ext cx="4935416" cy="28020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3492" y="2094213"/>
            <a:ext cx="1818012" cy="1685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6187" y="342741"/>
            <a:ext cx="2929248" cy="3617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55037" y="1353210"/>
            <a:ext cx="7002780" cy="443230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2290445">
              <a:lnSpc>
                <a:spcPts val="2160"/>
              </a:lnSpc>
              <a:spcBef>
                <a:spcPts val="370"/>
              </a:spcBef>
            </a:pPr>
            <a:r>
              <a:rPr dirty="0" sz="2000" spc="100">
                <a:latin typeface="Cambria"/>
                <a:cs typeface="Cambria"/>
              </a:rPr>
              <a:t>Man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representerar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inte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dem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valt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95">
                <a:latin typeface="Cambria"/>
                <a:cs typeface="Cambria"/>
              </a:rPr>
              <a:t>en,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utan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följer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endast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samvetets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röst</a:t>
            </a:r>
            <a:endParaRPr sz="2000">
              <a:latin typeface="Cambria"/>
              <a:cs typeface="Cambria"/>
            </a:endParaRPr>
          </a:p>
          <a:p>
            <a:pPr marL="12700" marR="967105">
              <a:lnSpc>
                <a:spcPts val="5920"/>
              </a:lnSpc>
              <a:spcBef>
                <a:spcPts val="750"/>
              </a:spcBef>
            </a:pPr>
            <a:r>
              <a:rPr dirty="0" sz="2000" spc="45">
                <a:latin typeface="Cambria"/>
                <a:cs typeface="Cambria"/>
              </a:rPr>
              <a:t>Beslutsprocessen </a:t>
            </a:r>
            <a:r>
              <a:rPr dirty="0" sz="2000" spc="15">
                <a:latin typeface="Cambria"/>
                <a:cs typeface="Cambria"/>
              </a:rPr>
              <a:t>bygger  </a:t>
            </a:r>
            <a:r>
              <a:rPr dirty="0" sz="2000" spc="75">
                <a:latin typeface="Cambria"/>
                <a:cs typeface="Cambria"/>
              </a:rPr>
              <a:t>på </a:t>
            </a:r>
            <a:r>
              <a:rPr dirty="0" sz="2000" spc="60">
                <a:latin typeface="Cambria"/>
                <a:cs typeface="Cambria"/>
              </a:rPr>
              <a:t>samråd, </a:t>
            </a:r>
            <a:r>
              <a:rPr dirty="0" sz="2000" spc="10">
                <a:latin typeface="Cambria"/>
                <a:cs typeface="Cambria"/>
              </a:rPr>
              <a:t>konsultation 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När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man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framfört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sin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idé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är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det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inte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längre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ens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95">
                <a:latin typeface="Cambria"/>
                <a:cs typeface="Cambria"/>
              </a:rPr>
              <a:t>egen,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ts val="1370"/>
              </a:lnSpc>
            </a:pPr>
            <a:r>
              <a:rPr dirty="0" sz="2000" spc="20">
                <a:latin typeface="Cambria"/>
                <a:cs typeface="Cambria"/>
              </a:rPr>
              <a:t>utan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rådets,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kan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70">
                <a:latin typeface="Cambria"/>
                <a:cs typeface="Cambria"/>
              </a:rPr>
              <a:t>acceptera,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modifiera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eller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förkasta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90">
                <a:latin typeface="Cambria"/>
                <a:cs typeface="Cambria"/>
              </a:rPr>
              <a:t>den.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Cambria"/>
              <a:cs typeface="Cambria"/>
            </a:endParaRPr>
          </a:p>
          <a:p>
            <a:pPr marL="12700" marR="2173605">
              <a:lnSpc>
                <a:spcPts val="2160"/>
              </a:lnSpc>
            </a:pPr>
            <a:r>
              <a:rPr dirty="0" sz="2000" spc="30">
                <a:latin typeface="Cambria"/>
                <a:cs typeface="Cambria"/>
              </a:rPr>
              <a:t>Idealet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är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konsensus,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0">
                <a:latin typeface="Cambria"/>
                <a:cs typeface="Cambria"/>
              </a:rPr>
              <a:t>men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20">
                <a:latin typeface="Cambria"/>
                <a:cs typeface="Cambria"/>
              </a:rPr>
              <a:t>om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nödvändigt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är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det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majoritetens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45">
                <a:latin typeface="Cambria"/>
                <a:cs typeface="Cambria"/>
              </a:rPr>
              <a:t>vilja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gäller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200">
              <a:latin typeface="Cambria"/>
              <a:cs typeface="Cambria"/>
            </a:endParaRPr>
          </a:p>
          <a:p>
            <a:pPr marL="12700" marR="4442460">
              <a:lnSpc>
                <a:spcPts val="2160"/>
              </a:lnSpc>
              <a:spcBef>
                <a:spcPts val="5"/>
              </a:spcBef>
            </a:pPr>
            <a:r>
              <a:rPr dirty="0" sz="2000" spc="25">
                <a:latin typeface="Cambria"/>
                <a:cs typeface="Cambria"/>
              </a:rPr>
              <a:t>När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ett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beslut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är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fattat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70">
                <a:latin typeface="Cambria"/>
                <a:cs typeface="Cambria"/>
              </a:rPr>
              <a:t>måste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alla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följa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90">
                <a:latin typeface="Cambria"/>
                <a:cs typeface="Cambria"/>
              </a:rPr>
              <a:t>det.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8734" y="4489932"/>
            <a:ext cx="4619142" cy="22864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8305" y="1236789"/>
            <a:ext cx="2010892" cy="1772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7808" y="361687"/>
            <a:ext cx="3744842" cy="3680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9277" y="2968504"/>
            <a:ext cx="3312960" cy="23223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20658" y="5656579"/>
            <a:ext cx="6304280" cy="87884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spc="25">
                <a:latin typeface="Cambria"/>
                <a:cs typeface="Cambria"/>
              </a:rPr>
              <a:t>Eftersom </a:t>
            </a:r>
            <a:r>
              <a:rPr dirty="0" sz="2000" spc="95">
                <a:latin typeface="Cambria"/>
                <a:cs typeface="Cambria"/>
              </a:rPr>
              <a:t>de </a:t>
            </a:r>
            <a:r>
              <a:rPr dirty="0" sz="2000" spc="10">
                <a:latin typeface="Cambria"/>
                <a:cs typeface="Cambria"/>
              </a:rPr>
              <a:t>nationella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 </a:t>
            </a:r>
            <a:r>
              <a:rPr dirty="0" sz="2000">
                <a:latin typeface="Cambria"/>
                <a:cs typeface="Cambria"/>
              </a:rPr>
              <a:t>lokala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råden </a:t>
            </a:r>
            <a:r>
              <a:rPr dirty="0" sz="2000" spc="-5">
                <a:latin typeface="Cambria"/>
                <a:cs typeface="Cambria"/>
              </a:rPr>
              <a:t>arbetar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under 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Universella</a:t>
            </a:r>
            <a:r>
              <a:rPr dirty="0" sz="2000" spc="10">
                <a:latin typeface="Cambria"/>
                <a:cs typeface="Cambria"/>
              </a:rPr>
              <a:t> Rättvisans </a:t>
            </a:r>
            <a:r>
              <a:rPr dirty="0" sz="2000" spc="80">
                <a:latin typeface="Cambria"/>
                <a:cs typeface="Cambria"/>
              </a:rPr>
              <a:t>Hus </a:t>
            </a:r>
            <a:r>
              <a:rPr dirty="0" sz="2000" spc="30">
                <a:latin typeface="Cambria"/>
                <a:cs typeface="Cambria"/>
              </a:rPr>
              <a:t>ledning, </a:t>
            </a:r>
            <a:r>
              <a:rPr dirty="0" sz="2000" spc="-5">
                <a:latin typeface="Cambria"/>
                <a:cs typeface="Cambria"/>
              </a:rPr>
              <a:t>innebär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det </a:t>
            </a:r>
            <a:r>
              <a:rPr dirty="0" sz="2000" spc="25">
                <a:latin typeface="Cambria"/>
                <a:cs typeface="Cambria"/>
              </a:rPr>
              <a:t>att hela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bahá’í-administrationen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har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helig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30">
                <a:latin typeface="Cambria"/>
                <a:cs typeface="Cambria"/>
              </a:rPr>
              <a:t>karaktär.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0658" y="1344650"/>
            <a:ext cx="6736080" cy="352425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2000" spc="5">
                <a:latin typeface="Cambria"/>
                <a:cs typeface="Cambria"/>
              </a:rPr>
              <a:t>Universella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Rättvisans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0">
                <a:latin typeface="Cambria"/>
                <a:cs typeface="Cambria"/>
              </a:rPr>
              <a:t>Hus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beslut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har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gudomlig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vägledning:</a:t>
            </a:r>
            <a:endParaRPr sz="2000">
              <a:latin typeface="Cambria"/>
              <a:cs typeface="Cambria"/>
            </a:endParaRPr>
          </a:p>
          <a:p>
            <a:pPr marL="12700" marR="368935">
              <a:lnSpc>
                <a:spcPts val="2160"/>
              </a:lnSpc>
              <a:spcBef>
                <a:spcPts val="830"/>
              </a:spcBef>
            </a:pPr>
            <a:r>
              <a:rPr dirty="0" sz="2000" spc="110">
                <a:latin typeface="Cambria"/>
                <a:cs typeface="Cambria"/>
              </a:rPr>
              <a:t>”Gud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kommer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sanning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inspirera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dem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med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vadhelst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Han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vill”,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är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Bahá’u’lláhs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ovederläggliga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försäkran.</a:t>
            </a:r>
            <a:endParaRPr sz="2000">
              <a:latin typeface="Cambria"/>
              <a:cs typeface="Cambria"/>
            </a:endParaRPr>
          </a:p>
          <a:p>
            <a:pPr marL="4584700">
              <a:lnSpc>
                <a:spcPct val="100000"/>
              </a:lnSpc>
              <a:spcBef>
                <a:spcPts val="525"/>
              </a:spcBef>
            </a:pPr>
            <a:r>
              <a:rPr dirty="0" sz="2000">
                <a:latin typeface="Cambria"/>
                <a:cs typeface="Cambria"/>
              </a:rPr>
              <a:t>–</a:t>
            </a:r>
            <a:r>
              <a:rPr dirty="0" sz="2000" spc="10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Beskyddaren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Cambria"/>
              <a:cs typeface="Cambria"/>
            </a:endParaRPr>
          </a:p>
          <a:p>
            <a:pPr marL="12700" marR="3684904">
              <a:lnSpc>
                <a:spcPts val="2160"/>
              </a:lnSpc>
            </a:pPr>
            <a:r>
              <a:rPr dirty="0" sz="2000" spc="5">
                <a:latin typeface="Cambria"/>
                <a:cs typeface="Cambria"/>
              </a:rPr>
              <a:t>Universella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Rättvisans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 spc="80">
                <a:latin typeface="Cambria"/>
                <a:cs typeface="Cambria"/>
              </a:rPr>
              <a:t>Hus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har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”rätten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lagstifta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20">
                <a:latin typeface="Cambria"/>
                <a:cs typeface="Cambria"/>
              </a:rPr>
              <a:t>om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angelägenheter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inte 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uttryckligen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uppenbarats </a:t>
            </a:r>
            <a:r>
              <a:rPr dirty="0" sz="2000" spc="-80">
                <a:latin typeface="Cambria"/>
                <a:cs typeface="Cambria"/>
              </a:rPr>
              <a:t>i 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bahá’í-skrifterna.”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000">
                <a:latin typeface="Cambria"/>
                <a:cs typeface="Cambria"/>
              </a:rPr>
              <a:t>–</a:t>
            </a:r>
            <a:r>
              <a:rPr dirty="0" sz="2000" spc="10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Beskyddaren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24" y="398875"/>
            <a:ext cx="8422386" cy="3735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1682" y="1228521"/>
            <a:ext cx="7818120" cy="549846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38735">
              <a:lnSpc>
                <a:spcPts val="2160"/>
              </a:lnSpc>
              <a:spcBef>
                <a:spcPts val="370"/>
              </a:spcBef>
            </a:pPr>
            <a:r>
              <a:rPr dirty="0" sz="2000" spc="-50">
                <a:latin typeface="Cambria"/>
                <a:cs typeface="Cambria"/>
              </a:rPr>
              <a:t>För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10 </a:t>
            </a:r>
            <a:r>
              <a:rPr dirty="0" sz="2000" spc="-40">
                <a:latin typeface="Cambria"/>
                <a:cs typeface="Cambria"/>
              </a:rPr>
              <a:t>år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 spc="60">
                <a:latin typeface="Cambria"/>
                <a:cs typeface="Cambria"/>
              </a:rPr>
              <a:t>sedan </a:t>
            </a:r>
            <a:r>
              <a:rPr dirty="0" sz="2000" spc="-45">
                <a:latin typeface="Cambria"/>
                <a:cs typeface="Cambria"/>
              </a:rPr>
              <a:t>var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myndigheterna bekymrade </a:t>
            </a:r>
            <a:r>
              <a:rPr dirty="0" sz="2000" spc="10">
                <a:latin typeface="Cambria"/>
                <a:cs typeface="Cambria"/>
              </a:rPr>
              <a:t>över </a:t>
            </a:r>
            <a:r>
              <a:rPr dirty="0" sz="2000" spc="40">
                <a:latin typeface="Cambria"/>
                <a:cs typeface="Cambria"/>
              </a:rPr>
              <a:t>ungdomarnas 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beteende.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Ungdomarna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ägnade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sig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åt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saker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inte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45">
                <a:latin typeface="Cambria"/>
                <a:cs typeface="Cambria"/>
              </a:rPr>
              <a:t>var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produktiva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det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ledde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65">
                <a:latin typeface="Cambria"/>
                <a:cs typeface="Cambria"/>
              </a:rPr>
              <a:t>till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95">
                <a:latin typeface="Cambria"/>
                <a:cs typeface="Cambria"/>
              </a:rPr>
              <a:t>de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fyllde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60">
                <a:latin typeface="Cambria"/>
                <a:cs typeface="Cambria"/>
              </a:rPr>
              <a:t>upp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fängelserna.</a:t>
            </a:r>
            <a:endParaRPr sz="2000">
              <a:latin typeface="Cambria"/>
              <a:cs typeface="Cambria"/>
            </a:endParaRPr>
          </a:p>
          <a:p>
            <a:pPr marL="12700" marR="3359785">
              <a:lnSpc>
                <a:spcPts val="2160"/>
              </a:lnSpc>
              <a:spcBef>
                <a:spcPts val="795"/>
              </a:spcBef>
            </a:pPr>
            <a:r>
              <a:rPr dirty="0" sz="2000" spc="20">
                <a:latin typeface="Cambria"/>
                <a:cs typeface="Cambria"/>
              </a:rPr>
              <a:t>Regeringen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hela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folket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frågade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sig 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”Vad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ska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60">
                <a:latin typeface="Cambria"/>
                <a:cs typeface="Cambria"/>
              </a:rPr>
              <a:t>vi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göra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med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våra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60">
                <a:latin typeface="Cambria"/>
                <a:cs typeface="Cambria"/>
              </a:rPr>
              <a:t>ungdomar?”</a:t>
            </a:r>
            <a:endParaRPr sz="2000">
              <a:latin typeface="Cambria"/>
              <a:cs typeface="Cambria"/>
            </a:endParaRPr>
          </a:p>
          <a:p>
            <a:pPr marL="12700" marR="3366770">
              <a:lnSpc>
                <a:spcPts val="2160"/>
              </a:lnSpc>
              <a:spcBef>
                <a:spcPts val="795"/>
              </a:spcBef>
            </a:pPr>
            <a:r>
              <a:rPr dirty="0" sz="2000" spc="75">
                <a:latin typeface="Cambria"/>
                <a:cs typeface="Cambria"/>
              </a:rPr>
              <a:t>Det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45">
                <a:latin typeface="Cambria"/>
                <a:cs typeface="Cambria"/>
              </a:rPr>
              <a:t>var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då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Bahá’í-samfundet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kom </a:t>
            </a:r>
            <a:r>
              <a:rPr dirty="0" sz="2000" spc="-430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in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bilden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med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ett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program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för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andligt 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stärkande </a:t>
            </a:r>
            <a:r>
              <a:rPr dirty="0" sz="2000" spc="-25">
                <a:latin typeface="Cambria"/>
                <a:cs typeface="Cambria"/>
              </a:rPr>
              <a:t>(spiritual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 spc="45">
                <a:latin typeface="Cambria"/>
                <a:cs typeface="Cambria"/>
              </a:rPr>
              <a:t>empowerment) </a:t>
            </a:r>
            <a:r>
              <a:rPr dirty="0" sz="2000" spc="10">
                <a:latin typeface="Cambria"/>
                <a:cs typeface="Cambria"/>
              </a:rPr>
              <a:t>av 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juniorungdomar.</a:t>
            </a:r>
            <a:endParaRPr sz="2000">
              <a:latin typeface="Cambria"/>
              <a:cs typeface="Cambria"/>
            </a:endParaRPr>
          </a:p>
          <a:p>
            <a:pPr marL="12700" marR="3227705">
              <a:lnSpc>
                <a:spcPts val="2160"/>
              </a:lnSpc>
              <a:spcBef>
                <a:spcPts val="795"/>
              </a:spcBef>
            </a:pPr>
            <a:r>
              <a:rPr dirty="0" sz="2000" spc="60">
                <a:latin typeface="Cambria"/>
                <a:cs typeface="Cambria"/>
              </a:rPr>
              <a:t>Detta </a:t>
            </a:r>
            <a:r>
              <a:rPr dirty="0" sz="2000" spc="55">
                <a:latin typeface="Cambria"/>
                <a:cs typeface="Cambria"/>
              </a:rPr>
              <a:t>ledde </a:t>
            </a:r>
            <a:r>
              <a:rPr dirty="0" sz="2000" spc="-65">
                <a:latin typeface="Cambria"/>
                <a:cs typeface="Cambria"/>
              </a:rPr>
              <a:t>till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en </a:t>
            </a:r>
            <a:r>
              <a:rPr dirty="0" sz="2000">
                <a:latin typeface="Cambria"/>
                <a:cs typeface="Cambria"/>
              </a:rPr>
              <a:t>förändring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 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ungdomarna,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inte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bara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på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det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moraliska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ts val="2125"/>
              </a:lnSpc>
            </a:pPr>
            <a:r>
              <a:rPr dirty="0" sz="2000" spc="50">
                <a:latin typeface="Cambria"/>
                <a:cs typeface="Cambria"/>
              </a:rPr>
              <a:t>planet,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utan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även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deras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skolarbete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35">
                <a:latin typeface="Cambria"/>
                <a:cs typeface="Cambria"/>
              </a:rPr>
              <a:t>förbättrades.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ts val="2160"/>
              </a:lnSpc>
              <a:spcBef>
                <a:spcPts val="830"/>
              </a:spcBef>
            </a:pPr>
            <a:r>
              <a:rPr dirty="0" sz="2000" spc="-80">
                <a:latin typeface="Cambria"/>
                <a:cs typeface="Cambria"/>
              </a:rPr>
              <a:t>Fram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65">
                <a:latin typeface="Cambria"/>
                <a:cs typeface="Cambria"/>
              </a:rPr>
              <a:t>till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2017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hade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man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nått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ut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med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programmet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65">
                <a:latin typeface="Cambria"/>
                <a:cs typeface="Cambria"/>
              </a:rPr>
              <a:t>till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över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hälften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av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95">
                <a:latin typeface="Cambria"/>
                <a:cs typeface="Cambria"/>
              </a:rPr>
              <a:t>de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95">
                <a:latin typeface="Cambria"/>
                <a:cs typeface="Cambria"/>
              </a:rPr>
              <a:t>ca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75">
                <a:latin typeface="Cambria"/>
                <a:cs typeface="Cambria"/>
              </a:rPr>
              <a:t>6000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juniorerna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landet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har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95">
                <a:latin typeface="Cambria"/>
                <a:cs typeface="Cambria"/>
              </a:rPr>
              <a:t>ca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90">
                <a:latin typeface="Cambria"/>
                <a:cs typeface="Cambria"/>
              </a:rPr>
              <a:t>100.000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invånare.</a:t>
            </a:r>
            <a:endParaRPr sz="2000">
              <a:latin typeface="Cambria"/>
              <a:cs typeface="Cambria"/>
            </a:endParaRPr>
          </a:p>
          <a:p>
            <a:pPr marL="12700" marR="326390">
              <a:lnSpc>
                <a:spcPts val="2160"/>
              </a:lnSpc>
              <a:spcBef>
                <a:spcPts val="800"/>
              </a:spcBef>
            </a:pPr>
            <a:r>
              <a:rPr dirty="0" sz="2000" spc="-95">
                <a:latin typeface="Cambria"/>
                <a:cs typeface="Cambria"/>
              </a:rPr>
              <a:t>Folk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myndigheter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ser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5">
                <a:latin typeface="Cambria"/>
                <a:cs typeface="Cambria"/>
              </a:rPr>
              <a:t>sambandet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mellan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programmet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65">
                <a:latin typeface="Cambria"/>
                <a:cs typeface="Cambria"/>
              </a:rPr>
              <a:t>det </a:t>
            </a:r>
            <a:r>
              <a:rPr dirty="0" sz="2000" spc="-425">
                <a:latin typeface="Cambria"/>
                <a:cs typeface="Cambria"/>
              </a:rPr>
              <a:t> </a:t>
            </a:r>
            <a:r>
              <a:rPr dirty="0" sz="2000" spc="30">
                <a:latin typeface="Cambria"/>
                <a:cs typeface="Cambria"/>
              </a:rPr>
              <a:t>minskande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antalet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ungdomar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60">
                <a:latin typeface="Cambria"/>
                <a:cs typeface="Cambria"/>
              </a:rPr>
              <a:t>fängelse,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50">
                <a:latin typeface="Cambria"/>
                <a:cs typeface="Cambria"/>
              </a:rPr>
              <a:t>eftersom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95">
                <a:latin typeface="Cambria"/>
                <a:cs typeface="Cambria"/>
              </a:rPr>
              <a:t>de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ser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att 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ungdomar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00">
                <a:latin typeface="Cambria"/>
                <a:cs typeface="Cambria"/>
              </a:rPr>
              <a:t>som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fullbordat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15">
                <a:latin typeface="Cambria"/>
                <a:cs typeface="Cambria"/>
              </a:rPr>
              <a:t>juniorprogrammet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40">
                <a:latin typeface="Cambria"/>
                <a:cs typeface="Cambria"/>
              </a:rPr>
              <a:t>är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mer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5">
                <a:latin typeface="Cambria"/>
                <a:cs typeface="Cambria"/>
              </a:rPr>
              <a:t>ansvariga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ts val="2125"/>
              </a:lnSpc>
            </a:pPr>
            <a:r>
              <a:rPr dirty="0" sz="2000">
                <a:latin typeface="Cambria"/>
                <a:cs typeface="Cambria"/>
              </a:rPr>
              <a:t>för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20">
                <a:latin typeface="Cambria"/>
                <a:cs typeface="Cambria"/>
              </a:rPr>
              <a:t>sig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själva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10">
                <a:latin typeface="Cambria"/>
                <a:cs typeface="Cambria"/>
              </a:rPr>
              <a:t>sina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familjer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85">
                <a:latin typeface="Cambria"/>
                <a:cs typeface="Cambria"/>
              </a:rPr>
              <a:t>och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25">
                <a:latin typeface="Cambria"/>
                <a:cs typeface="Cambria"/>
              </a:rPr>
              <a:t>samhället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80">
                <a:latin typeface="Cambria"/>
                <a:cs typeface="Cambria"/>
              </a:rPr>
              <a:t>i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40">
                <a:latin typeface="Cambria"/>
                <a:cs typeface="Cambria"/>
              </a:rPr>
              <a:t>stort.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9639" y="1968296"/>
            <a:ext cx="3711073" cy="27994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Örjan Widegren</dc:creator>
  <dc:title>A4 Powerpoint</dc:title>
  <dcterms:created xsi:type="dcterms:W3CDTF">2021-06-21T13:56:40Z</dcterms:created>
  <dcterms:modified xsi:type="dcterms:W3CDTF">2021-06-21T13:56:40Z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2020-11-18T00:00:00Z</vt:filetime>
  </property>
  <property fmtid="{D5CDD505-2E9C-101B-9397-08002B2CF9AE}" pid="3" name="Creator">
    <vt:lpwstr>Serif Affinity Publisher 1.8.5</vt:lpwstr>
  </property>
  <property fmtid="{D5CDD505-2E9C-101B-9397-08002B2CF9AE}" pid="4" name="LastSaved">
    <vt:filetime>2021-06-21T00:00:00Z</vt:filetime>
  </property>
</Properties>
</file>