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93400" cy="7562850"/>
  <p:notesSz cx="10693400" cy="75628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8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5402-44FA-4199-B889-A4AE1F2577E9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9D12-2490-4AA8-9449-34E6EE1812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0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13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25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83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01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382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110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51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27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69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54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8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35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90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58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D9D12-2490-4AA8-9449-34E6EE1812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06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1664F5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7D2B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1664F5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1664F5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191" y="292221"/>
            <a:ext cx="840282" cy="765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672" y="446791"/>
            <a:ext cx="9638055" cy="56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1664F5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6005" y="1446034"/>
            <a:ext cx="8681389" cy="228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7D2B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1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644065"/>
            <a:ext cx="4982210" cy="44018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336550">
              <a:lnSpc>
                <a:spcPts val="2160"/>
              </a:lnSpc>
              <a:spcBef>
                <a:spcPts val="370"/>
              </a:spcBef>
            </a:pP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Många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inser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bahá’í-principerna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just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vad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världen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behöver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den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problematiska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tid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lever 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i.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Många 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vill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också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gärna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vara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del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den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globala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gemenskap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bahá’í-tron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innebär.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Men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kanske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tvekar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helt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identifiera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sig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bahá’í-tron,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då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göra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sitt bästa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leva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efter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dess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principer,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följa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bud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vår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tid.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Man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kanske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rädd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inskränkning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ens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frihet.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103120">
              <a:lnSpc>
                <a:spcPts val="2160"/>
              </a:lnSpc>
              <a:spcBef>
                <a:spcPts val="5"/>
              </a:spcBef>
            </a:pPr>
            <a:r>
              <a:rPr sz="2000" b="1" i="1" spc="-120" dirty="0">
                <a:solidFill>
                  <a:srgbClr val="7D2B00"/>
                </a:solidFill>
                <a:latin typeface="Georgia"/>
                <a:cs typeface="Georgia"/>
              </a:rPr>
              <a:t>Då</a:t>
            </a:r>
            <a:r>
              <a:rPr sz="2000" b="1" i="1" spc="-114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05" dirty="0">
                <a:solidFill>
                  <a:srgbClr val="7D2B00"/>
                </a:solidFill>
                <a:latin typeface="Georgia"/>
                <a:cs typeface="Georgia"/>
              </a:rPr>
              <a:t>behöver </a:t>
            </a:r>
            <a:r>
              <a:rPr sz="2000" b="1" i="1" spc="-135" dirty="0">
                <a:solidFill>
                  <a:srgbClr val="7D2B00"/>
                </a:solidFill>
                <a:latin typeface="Georgia"/>
                <a:cs typeface="Georgia"/>
              </a:rPr>
              <a:t>vi</a:t>
            </a:r>
            <a:r>
              <a:rPr sz="2000" b="1" i="1" spc="-13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5" dirty="0">
                <a:solidFill>
                  <a:srgbClr val="7D2B00"/>
                </a:solidFill>
                <a:latin typeface="Georgia"/>
                <a:cs typeface="Georgia"/>
              </a:rPr>
              <a:t>kanske </a:t>
            </a:r>
            <a:r>
              <a:rPr sz="2000" b="1" i="1" spc="-12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90" dirty="0">
                <a:solidFill>
                  <a:srgbClr val="7D2B00"/>
                </a:solidFill>
                <a:latin typeface="Georgia"/>
                <a:cs typeface="Georgia"/>
              </a:rPr>
              <a:t>tänka</a:t>
            </a:r>
            <a:r>
              <a:rPr sz="2000" b="1" i="1" spc="9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50" dirty="0">
                <a:solidFill>
                  <a:srgbClr val="7D2B00"/>
                </a:solidFill>
                <a:latin typeface="Georgia"/>
                <a:cs typeface="Georgia"/>
              </a:rPr>
              <a:t>lite</a:t>
            </a:r>
            <a:r>
              <a:rPr sz="2000" b="1" i="1" spc="10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10" dirty="0">
                <a:solidFill>
                  <a:srgbClr val="7D2B00"/>
                </a:solidFill>
                <a:latin typeface="Georgia"/>
                <a:cs typeface="Georgia"/>
              </a:rPr>
              <a:t>djupare</a:t>
            </a:r>
            <a:r>
              <a:rPr sz="2000" b="1" i="1" spc="9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0" dirty="0">
                <a:solidFill>
                  <a:srgbClr val="7D2B00"/>
                </a:solidFill>
                <a:latin typeface="Georgia"/>
                <a:cs typeface="Georgia"/>
              </a:rPr>
              <a:t>över </a:t>
            </a:r>
            <a:r>
              <a:rPr sz="2000" b="1" i="1" spc="-49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35" dirty="0">
                <a:solidFill>
                  <a:srgbClr val="7D2B00"/>
                </a:solidFill>
                <a:latin typeface="Georgia"/>
                <a:cs typeface="Georgia"/>
              </a:rPr>
              <a:t>vad</a:t>
            </a:r>
            <a:r>
              <a:rPr sz="2000" b="1" i="1" spc="10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50" dirty="0">
                <a:solidFill>
                  <a:srgbClr val="7D2B00"/>
                </a:solidFill>
                <a:latin typeface="Georgia"/>
                <a:cs typeface="Georgia"/>
              </a:rPr>
              <a:t>som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5" dirty="0">
                <a:solidFill>
                  <a:srgbClr val="7D2B00"/>
                </a:solidFill>
                <a:latin typeface="Georgia"/>
                <a:cs typeface="Georgia"/>
              </a:rPr>
              <a:t>är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80" dirty="0">
                <a:solidFill>
                  <a:srgbClr val="7D2B00"/>
                </a:solidFill>
                <a:latin typeface="Georgia"/>
                <a:cs typeface="Georgia"/>
              </a:rPr>
              <a:t>”frihet”.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65950" y="1314450"/>
            <a:ext cx="3098800" cy="5706110"/>
            <a:chOff x="6965950" y="1314450"/>
            <a:chExt cx="3098800" cy="570611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5950" y="1314450"/>
              <a:ext cx="3098800" cy="30924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1542" y="4603661"/>
              <a:ext cx="1970369" cy="241633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7672" y="446791"/>
            <a:ext cx="963805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920">
              <a:lnSpc>
                <a:spcPts val="3929"/>
              </a:lnSpc>
            </a:pPr>
            <a:r>
              <a:rPr spc="35" dirty="0"/>
              <a:t>A</a:t>
            </a:r>
            <a:r>
              <a:rPr lang="sv-SE" spc="35" dirty="0" err="1"/>
              <a:t>tt</a:t>
            </a:r>
            <a:r>
              <a:rPr spc="35" dirty="0"/>
              <a:t> </a:t>
            </a:r>
            <a:r>
              <a:rPr spc="-15" dirty="0"/>
              <a:t>följa</a:t>
            </a:r>
            <a:r>
              <a:rPr spc="-5" dirty="0"/>
              <a:t> Guds bud –</a:t>
            </a:r>
            <a:r>
              <a:rPr dirty="0"/>
              <a:t> </a:t>
            </a:r>
            <a:r>
              <a:rPr spc="-5" dirty="0"/>
              <a:t>en </a:t>
            </a:r>
            <a:r>
              <a:rPr spc="-10" dirty="0"/>
              <a:t>inskränkning</a:t>
            </a:r>
            <a:r>
              <a:rPr dirty="0"/>
              <a:t> </a:t>
            </a:r>
            <a:r>
              <a:rPr spc="-30" dirty="0"/>
              <a:t>av</a:t>
            </a:r>
            <a:r>
              <a:rPr dirty="0"/>
              <a:t> </a:t>
            </a:r>
            <a:r>
              <a:rPr spc="-5" dirty="0"/>
              <a:t>ens</a:t>
            </a:r>
            <a:r>
              <a:rPr spc="35" dirty="0"/>
              <a:t> </a:t>
            </a:r>
            <a:r>
              <a:rPr spc="95" dirty="0"/>
              <a:t>ƒihet?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885" y="381596"/>
            <a:ext cx="4483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10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330299"/>
            <a:ext cx="8049259" cy="52038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223645">
              <a:lnSpc>
                <a:spcPts val="2160"/>
              </a:lnSpc>
              <a:spcBef>
                <a:spcPts val="370"/>
              </a:spcBef>
            </a:pP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handla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altruistiskt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genom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anpassa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vanor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handlingssätt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de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överensstämmer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Guds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vilja,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välja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bort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egenintresset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bekvämligheten.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-55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den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meningen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sagt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inskränkning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ens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frihet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D2B00"/>
                </a:solidFill>
                <a:latin typeface="Times New Roman"/>
                <a:cs typeface="Times New Roman"/>
              </a:rPr>
              <a:t>–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men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något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väljer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göra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frivilligt.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intet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sätt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fråga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om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förtryck.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Tvärtom.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ser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på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frihetens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andra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dimension,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kan </a:t>
            </a:r>
            <a:r>
              <a:rPr sz="2000" b="1" i="1" spc="30" dirty="0">
                <a:solidFill>
                  <a:srgbClr val="7D2B00"/>
                </a:solidFill>
                <a:latin typeface="Times New Roman"/>
                <a:cs typeface="Times New Roman"/>
              </a:rPr>
              <a:t>”friheten” </a:t>
            </a:r>
            <a:r>
              <a:rPr sz="2000" b="1" i="1" spc="3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följa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instinkter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animala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önskningar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leda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exempelvis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alkohol-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drogberoende. </a:t>
            </a:r>
            <a:r>
              <a:rPr sz="2000" b="1" i="1" spc="-55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takt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konsumtionssamhället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utvecklats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också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andra typer av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beroenden blivit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vanliga: </a:t>
            </a:r>
            <a:r>
              <a:rPr sz="2000" b="1" i="1" spc="250" dirty="0">
                <a:solidFill>
                  <a:srgbClr val="7D2B00"/>
                </a:solidFill>
                <a:latin typeface="Times New Roman"/>
                <a:cs typeface="Times New Roman"/>
              </a:rPr>
              <a:t>t </a:t>
            </a:r>
            <a:r>
              <a:rPr sz="2000" b="1" i="1" spc="15" dirty="0">
                <a:solidFill>
                  <a:srgbClr val="7D2B00"/>
                </a:solidFill>
                <a:latin typeface="Times New Roman"/>
                <a:cs typeface="Times New Roman"/>
              </a:rPr>
              <a:t>ex </a:t>
            </a:r>
            <a:r>
              <a:rPr sz="2000" b="1" i="1" spc="2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shopping,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sociala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medier,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spel,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mode,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mm.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489325">
              <a:lnSpc>
                <a:spcPts val="2160"/>
              </a:lnSpc>
            </a:pP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konsumtionssamhällets 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”friheter”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ofta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lett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olika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slags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beroenden,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dvs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ofrihet!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4083685">
              <a:lnSpc>
                <a:spcPts val="2160"/>
              </a:lnSpc>
            </a:pPr>
            <a:r>
              <a:rPr sz="2000" b="1" i="1" spc="-110" dirty="0">
                <a:solidFill>
                  <a:srgbClr val="7D2B00"/>
                </a:solidFill>
                <a:latin typeface="Georgia"/>
                <a:cs typeface="Georgia"/>
              </a:rPr>
              <a:t>Frihet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75" dirty="0">
                <a:solidFill>
                  <a:srgbClr val="7D2B00"/>
                </a:solidFill>
                <a:latin typeface="Georgia"/>
                <a:cs typeface="Georgia"/>
              </a:rPr>
              <a:t>från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05" dirty="0">
                <a:solidFill>
                  <a:srgbClr val="7D2B00"/>
                </a:solidFill>
                <a:latin typeface="Georgia"/>
                <a:cs typeface="Georgia"/>
              </a:rPr>
              <a:t>beroende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40" dirty="0">
                <a:solidFill>
                  <a:srgbClr val="7D2B00"/>
                </a:solidFill>
                <a:latin typeface="Georgia"/>
                <a:cs typeface="Georgia"/>
              </a:rPr>
              <a:t>av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14" dirty="0">
                <a:solidFill>
                  <a:srgbClr val="7D2B00"/>
                </a:solidFill>
                <a:latin typeface="Georgia"/>
                <a:cs typeface="Georgia"/>
              </a:rPr>
              <a:t>världen </a:t>
            </a:r>
            <a:r>
              <a:rPr sz="2000" b="1" i="1" spc="-49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5" dirty="0">
                <a:solidFill>
                  <a:srgbClr val="7D2B00"/>
                </a:solidFill>
                <a:latin typeface="Georgia"/>
                <a:cs typeface="Georgia"/>
              </a:rPr>
              <a:t>är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40" dirty="0">
                <a:solidFill>
                  <a:srgbClr val="7D2B00"/>
                </a:solidFill>
                <a:latin typeface="Georgia"/>
                <a:cs typeface="Georgia"/>
              </a:rPr>
              <a:t>det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0" dirty="0">
                <a:solidFill>
                  <a:srgbClr val="7D2B00"/>
                </a:solidFill>
                <a:latin typeface="Georgia"/>
                <a:cs typeface="Georgia"/>
              </a:rPr>
              <a:t>andra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75" dirty="0">
                <a:solidFill>
                  <a:srgbClr val="7D2B00"/>
                </a:solidFill>
                <a:latin typeface="Georgia"/>
                <a:cs typeface="Georgia"/>
              </a:rPr>
              <a:t>slaget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40" dirty="0">
                <a:solidFill>
                  <a:srgbClr val="7D2B00"/>
                </a:solidFill>
                <a:latin typeface="Georgia"/>
                <a:cs typeface="Georgia"/>
              </a:rPr>
              <a:t>av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45" dirty="0">
                <a:solidFill>
                  <a:srgbClr val="7D2B00"/>
                </a:solidFill>
                <a:latin typeface="Georgia"/>
                <a:cs typeface="Georgia"/>
              </a:rPr>
              <a:t>frihet.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0433" y="4219676"/>
            <a:ext cx="3137843" cy="29789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47862" y="446791"/>
            <a:ext cx="831786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3929"/>
              </a:lnSpc>
            </a:pP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De</a:t>
            </a: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30" dirty="0">
                <a:solidFill>
                  <a:srgbClr val="1664F5"/>
                </a:solidFill>
                <a:latin typeface="Gabriola"/>
                <a:cs typeface="Gabriola"/>
              </a:rPr>
              <a:t>två</a:t>
            </a: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 slagen </a:t>
            </a:r>
            <a:r>
              <a:rPr sz="3900" spc="-30" dirty="0">
                <a:solidFill>
                  <a:srgbClr val="1664F5"/>
                </a:solidFill>
                <a:latin typeface="Gabriola"/>
                <a:cs typeface="Gabriola"/>
              </a:rPr>
              <a:t>av</a:t>
            </a:r>
            <a:r>
              <a:rPr sz="3900" spc="2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114" dirty="0">
                <a:solidFill>
                  <a:srgbClr val="1664F5"/>
                </a:solidFill>
                <a:latin typeface="Gabriola"/>
                <a:cs typeface="Gabriola"/>
              </a:rPr>
              <a:t>ƒ</a:t>
            </a:r>
            <a:r>
              <a:rPr lang="sv-SE" sz="3900" spc="114" dirty="0">
                <a:solidFill>
                  <a:srgbClr val="1664F5"/>
                </a:solidFill>
                <a:latin typeface="Gabriola"/>
                <a:cs typeface="Gabriola"/>
              </a:rPr>
              <a:t>r</a:t>
            </a:r>
            <a:r>
              <a:rPr sz="3900" spc="114" dirty="0" err="1">
                <a:solidFill>
                  <a:srgbClr val="1664F5"/>
                </a:solidFill>
                <a:latin typeface="Gabriola"/>
                <a:cs typeface="Gabriola"/>
              </a:rPr>
              <a:t>ihet</a:t>
            </a:r>
            <a:endParaRPr sz="3900" dirty="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885" y="381596"/>
            <a:ext cx="4483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11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0867" y="1113920"/>
            <a:ext cx="8743188" cy="61357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9154" y="4632521"/>
            <a:ext cx="1364615" cy="1332865"/>
            <a:chOff x="179154" y="4632521"/>
            <a:chExt cx="1364615" cy="13328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4993" y="1768043"/>
            <a:ext cx="1364615" cy="2232660"/>
            <a:chOff x="164993" y="1768043"/>
            <a:chExt cx="1364615" cy="22326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993" y="2901457"/>
              <a:ext cx="1364018" cy="10988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47862" y="446791"/>
            <a:ext cx="831786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3929"/>
              </a:lnSpc>
            </a:pP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Begränsning</a:t>
            </a: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30" dirty="0">
                <a:solidFill>
                  <a:srgbClr val="1664F5"/>
                </a:solidFill>
                <a:latin typeface="Gabriola"/>
                <a:cs typeface="Gabriola"/>
              </a:rPr>
              <a:t>av</a:t>
            </a:r>
            <a:r>
              <a:rPr sz="3900" spc="-6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10" dirty="0" err="1">
                <a:solidFill>
                  <a:srgbClr val="1664F5"/>
                </a:solidFill>
                <a:latin typeface="Gabriola"/>
                <a:cs typeface="Gabriola"/>
              </a:rPr>
              <a:t>världslig</a:t>
            </a:r>
            <a:r>
              <a:rPr sz="3900" spc="2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114" dirty="0">
                <a:solidFill>
                  <a:srgbClr val="1664F5"/>
                </a:solidFill>
                <a:latin typeface="Gabriola"/>
                <a:cs typeface="Gabriola"/>
              </a:rPr>
              <a:t>ƒ</a:t>
            </a:r>
            <a:r>
              <a:rPr lang="sv-SE" sz="3900" spc="114" dirty="0">
                <a:solidFill>
                  <a:srgbClr val="1664F5"/>
                </a:solidFill>
                <a:latin typeface="Gabriola"/>
                <a:cs typeface="Gabriola"/>
              </a:rPr>
              <a:t>r</a:t>
            </a:r>
            <a:r>
              <a:rPr sz="3900" spc="114" dirty="0" err="1">
                <a:solidFill>
                  <a:srgbClr val="1664F5"/>
                </a:solidFill>
                <a:latin typeface="Gabriola"/>
                <a:cs typeface="Gabriola"/>
              </a:rPr>
              <a:t>ihet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 – </a:t>
            </a:r>
            <a:r>
              <a:rPr sz="3900" spc="-5" dirty="0" err="1">
                <a:solidFill>
                  <a:srgbClr val="1664F5"/>
                </a:solidFill>
                <a:latin typeface="Gabriola"/>
                <a:cs typeface="Gabriola"/>
              </a:rPr>
              <a:t>andlig</a:t>
            </a:r>
            <a:r>
              <a:rPr sz="3900" spc="2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114" dirty="0">
                <a:solidFill>
                  <a:srgbClr val="1664F5"/>
                </a:solidFill>
                <a:latin typeface="Gabriola"/>
                <a:cs typeface="Gabriola"/>
              </a:rPr>
              <a:t>ƒ</a:t>
            </a:r>
            <a:r>
              <a:rPr lang="sv-SE" sz="3900" spc="114" dirty="0">
                <a:solidFill>
                  <a:srgbClr val="1664F5"/>
                </a:solidFill>
                <a:latin typeface="Gabriola"/>
                <a:cs typeface="Gabriola"/>
              </a:rPr>
              <a:t>r</a:t>
            </a:r>
            <a:r>
              <a:rPr sz="3900" spc="114" dirty="0" err="1">
                <a:solidFill>
                  <a:srgbClr val="1664F5"/>
                </a:solidFill>
                <a:latin typeface="Gabriola"/>
                <a:cs typeface="Gabriola"/>
              </a:rPr>
              <a:t>ihet</a:t>
            </a:r>
            <a:endParaRPr sz="3900" dirty="0">
              <a:latin typeface="Gabriola"/>
              <a:cs typeface="Gabriol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6224" y="1340167"/>
            <a:ext cx="7664450" cy="11525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frihet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ägna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sig </a:t>
            </a:r>
            <a:r>
              <a:rPr sz="2000" b="1" i="1" spc="200" dirty="0">
                <a:solidFill>
                  <a:srgbClr val="7D2B00"/>
                </a:solidFill>
                <a:latin typeface="Times New Roman"/>
                <a:cs typeface="Times New Roman"/>
              </a:rPr>
              <a:t>åt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världsliga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lett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 </a:t>
            </a:r>
            <a:r>
              <a:rPr sz="20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blivit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fäst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vid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vissa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saker,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50" dirty="0">
                <a:solidFill>
                  <a:srgbClr val="7D2B00"/>
                </a:solidFill>
                <a:latin typeface="Times New Roman"/>
                <a:cs typeface="Times New Roman"/>
              </a:rPr>
              <a:t>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" dirty="0">
                <a:solidFill>
                  <a:srgbClr val="7D2B00"/>
                </a:solidFill>
                <a:latin typeface="Times New Roman"/>
                <a:cs typeface="Times New Roman"/>
              </a:rPr>
              <a:t>ex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alkohol,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blivit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beroende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dem,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då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inte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längre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fri.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bahá’í-lag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avstå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alkohol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narkotika.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6224" y="4549038"/>
            <a:ext cx="428879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Då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engagera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sig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desto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mer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världens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förbättring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istället.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08924" y="3004791"/>
            <a:ext cx="4686312" cy="10369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008924" y="3004791"/>
            <a:ext cx="4686935" cy="103695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30200" marR="205104" indent="-150495">
              <a:lnSpc>
                <a:spcPts val="2160"/>
              </a:lnSpc>
              <a:spcBef>
                <a:spcPts val="1090"/>
              </a:spcBef>
            </a:pP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”När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man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befrias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från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jagets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fängelse, </a:t>
            </a:r>
            <a:r>
              <a:rPr sz="2000" spc="-4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det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verkligen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1E5000"/>
                </a:solidFill>
                <a:latin typeface="Cambria"/>
                <a:cs typeface="Cambria"/>
              </a:rPr>
              <a:t>befrielse…”</a:t>
            </a:r>
            <a:endParaRPr sz="2000">
              <a:latin typeface="Cambria"/>
              <a:cs typeface="Cambria"/>
            </a:endParaRPr>
          </a:p>
          <a:p>
            <a:pPr marL="2465705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1600" spc="8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08924" y="3254897"/>
            <a:ext cx="8006080" cy="3325495"/>
            <a:chOff x="2008924" y="3254897"/>
            <a:chExt cx="8006080" cy="332549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3756" y="3254897"/>
              <a:ext cx="2760841" cy="32187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8924" y="5553261"/>
              <a:ext cx="4988318" cy="10268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008924" y="5553261"/>
            <a:ext cx="4988560" cy="102743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179705" marR="294005">
              <a:lnSpc>
                <a:spcPts val="2160"/>
              </a:lnSpc>
              <a:spcBef>
                <a:spcPts val="1090"/>
              </a:spcBef>
            </a:pP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”Världens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förbättring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kan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åstadkommas </a:t>
            </a:r>
            <a:r>
              <a:rPr sz="2000" spc="-4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genom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rena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goda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gärningar...”</a:t>
            </a:r>
            <a:endParaRPr sz="2000">
              <a:latin typeface="Cambria"/>
              <a:cs typeface="Cambria"/>
            </a:endParaRPr>
          </a:p>
          <a:p>
            <a:pPr marL="2922905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1600" spc="8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885" y="381596"/>
            <a:ext cx="4483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12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67103" y="2496515"/>
              <a:ext cx="1914665" cy="19111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24443" y="4946154"/>
              <a:ext cx="1615997" cy="18204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5066" y="3688461"/>
              <a:ext cx="2856198" cy="3330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7862" y="4407695"/>
              <a:ext cx="4283646" cy="22744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47862" y="4407695"/>
              <a:ext cx="4283710" cy="2274570"/>
            </a:xfrm>
            <a:custGeom>
              <a:avLst/>
              <a:gdLst/>
              <a:ahLst/>
              <a:cxnLst/>
              <a:rect l="l" t="t" r="r" b="b"/>
              <a:pathLst>
                <a:path w="4283710" h="2274570">
                  <a:moveTo>
                    <a:pt x="0" y="2274493"/>
                  </a:moveTo>
                  <a:lnTo>
                    <a:pt x="4283646" y="2274493"/>
                  </a:lnTo>
                  <a:lnTo>
                    <a:pt x="4283646" y="0"/>
                  </a:lnTo>
                  <a:lnTo>
                    <a:pt x="0" y="0"/>
                  </a:lnTo>
                  <a:lnTo>
                    <a:pt x="0" y="2274493"/>
                  </a:lnTo>
                  <a:close/>
                </a:path>
              </a:pathLst>
            </a:custGeom>
            <a:ln w="29549">
              <a:solidFill>
                <a:srgbClr val="1B5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47862" y="446791"/>
            <a:ext cx="831786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3929"/>
              </a:lnSpc>
            </a:pP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Guds</a:t>
            </a: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bud som</a:t>
            </a:r>
            <a:r>
              <a:rPr sz="390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20" dirty="0">
                <a:solidFill>
                  <a:srgbClr val="1664F5"/>
                </a:solidFill>
                <a:latin typeface="Gabriola"/>
                <a:cs typeface="Gabriola"/>
              </a:rPr>
              <a:t>skydd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 mot</a:t>
            </a:r>
            <a:r>
              <a:rPr sz="3900" spc="-6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20" dirty="0">
                <a:solidFill>
                  <a:srgbClr val="1664F5"/>
                </a:solidFill>
                <a:latin typeface="Gabriola"/>
                <a:cs typeface="Gabriola"/>
              </a:rPr>
              <a:t>vår</a:t>
            </a:r>
            <a:r>
              <a:rPr sz="3900" spc="-5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okunnighet</a:t>
            </a:r>
            <a:endParaRPr sz="3900">
              <a:latin typeface="Gabriola"/>
              <a:cs typeface="Gabriol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5764" y="1390497"/>
            <a:ext cx="7797165" cy="51555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-35" dirty="0">
                <a:solidFill>
                  <a:srgbClr val="7D2B00"/>
                </a:solidFill>
                <a:latin typeface="Times New Roman"/>
                <a:cs typeface="Times New Roman"/>
              </a:rPr>
              <a:t>En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förälder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hindrar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barn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leka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tändstickor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elektriska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ledningar,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själva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verket skyddar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barnet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katastrofala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effekter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egna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handlingar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inte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förstår.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526030">
              <a:lnSpc>
                <a:spcPts val="2160"/>
              </a:lnSpc>
            </a:pPr>
            <a:r>
              <a:rPr sz="2000" b="1" i="1" spc="2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liknande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sätt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vet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vissa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beteenden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långsiktiga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negativa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konsekvenser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inte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medvetna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om.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Kanske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finns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konsekvenser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vårt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beteende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den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här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världen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vår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själs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utveckling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den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nästa,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okunniga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om.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101600" marR="3771900">
              <a:lnSpc>
                <a:spcPts val="2160"/>
              </a:lnSpc>
              <a:spcBef>
                <a:spcPts val="5"/>
              </a:spcBef>
              <a:tabLst>
                <a:tab pos="1959610" algn="l"/>
              </a:tabLst>
            </a:pPr>
            <a:r>
              <a:rPr sz="2000" spc="35" dirty="0">
                <a:solidFill>
                  <a:srgbClr val="1E5000"/>
                </a:solidFill>
                <a:latin typeface="Cambria"/>
                <a:cs typeface="Cambria"/>
              </a:rPr>
              <a:t>”Själen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ett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Guds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tecken,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1E5000"/>
                </a:solidFill>
                <a:latin typeface="Cambria"/>
                <a:cs typeface="Cambria"/>
              </a:rPr>
              <a:t>en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himmelsk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ädelsten,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vars</a:t>
            </a:r>
            <a:r>
              <a:rPr sz="2000" spc="-1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verklighet </a:t>
            </a:r>
            <a:r>
              <a:rPr sz="2000" spc="-4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1E5000"/>
                </a:solidFill>
                <a:latin typeface="Cambria"/>
                <a:cs typeface="Cambria"/>
              </a:rPr>
              <a:t>de </a:t>
            </a:r>
            <a:r>
              <a:rPr sz="2000" spc="70" dirty="0">
                <a:solidFill>
                  <a:srgbClr val="1E5000"/>
                </a:solidFill>
                <a:latin typeface="Cambria"/>
                <a:cs typeface="Cambria"/>
              </a:rPr>
              <a:t>mest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lärda</a:t>
            </a:r>
            <a:r>
              <a:rPr sz="2000" spc="4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1E5000"/>
                </a:solidFill>
                <a:latin typeface="Cambria"/>
                <a:cs typeface="Cambria"/>
              </a:rPr>
              <a:t>bland  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människor </a:t>
            </a:r>
            <a:r>
              <a:rPr sz="2000" spc="1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1E5000"/>
                </a:solidFill>
                <a:latin typeface="Cambria"/>
                <a:cs typeface="Cambria"/>
              </a:rPr>
              <a:t>har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misslyckats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fatta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vars </a:t>
            </a:r>
            <a:r>
              <a:rPr sz="2000" spc="-1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gåta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inget </a:t>
            </a:r>
            <a:r>
              <a:rPr sz="2000" spc="45" dirty="0">
                <a:solidFill>
                  <a:srgbClr val="1E5000"/>
                </a:solidFill>
                <a:latin typeface="Cambria"/>
                <a:cs typeface="Cambria"/>
              </a:rPr>
              <a:t>sinne, </a:t>
            </a:r>
            <a:r>
              <a:rPr sz="2000" spc="-40" dirty="0">
                <a:solidFill>
                  <a:srgbClr val="1E5000"/>
                </a:solidFill>
                <a:latin typeface="Cambria"/>
                <a:cs typeface="Cambria"/>
              </a:rPr>
              <a:t>hur</a:t>
            </a:r>
            <a:r>
              <a:rPr sz="2000" spc="-3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skarpt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än </a:t>
            </a:r>
            <a:r>
              <a:rPr sz="2000" spc="-4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må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vara,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någonsin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kan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1E5000"/>
                </a:solidFill>
                <a:latin typeface="Cambria"/>
                <a:cs typeface="Cambria"/>
              </a:rPr>
              <a:t>hoppas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1E5000"/>
                </a:solidFill>
                <a:latin typeface="Cambria"/>
                <a:cs typeface="Cambria"/>
              </a:rPr>
              <a:t>på </a:t>
            </a:r>
            <a:r>
              <a:rPr sz="2000" spc="8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6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klargöra.”	</a:t>
            </a:r>
            <a:r>
              <a:rPr sz="15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1500" spc="10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885" y="381596"/>
            <a:ext cx="4483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13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47862" y="446791"/>
            <a:ext cx="831786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3929"/>
              </a:lnSpc>
            </a:pP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Hur</a:t>
            </a:r>
            <a:r>
              <a:rPr sz="3900" spc="-7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utvecklas</a:t>
            </a:r>
            <a:r>
              <a:rPr sz="3900" spc="-2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själen?</a:t>
            </a:r>
            <a:endParaRPr sz="3900">
              <a:latin typeface="Gabriola"/>
              <a:cs typeface="Gabrio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0935" y="1392364"/>
            <a:ext cx="7515225" cy="35794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</a:pP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bara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följa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instinkter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bokstavligt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talat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beter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sig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djur.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Dvs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låter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bli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använda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unikt </a:t>
            </a:r>
            <a:r>
              <a:rPr sz="2000" b="1" i="1" spc="-49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mänskliga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förmågor,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kontrollera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instinkterna.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686435">
              <a:lnSpc>
                <a:spcPts val="2160"/>
              </a:lnSpc>
            </a:pP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Men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inte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lätt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göra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det.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därför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viktigt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kraft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motstå,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kanalisera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tillfredsställandet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av,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instinkterna.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1107440">
              <a:lnSpc>
                <a:spcPts val="2160"/>
              </a:lnSpc>
            </a:pP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Man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behöver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både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anstränga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sig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själv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samtidigt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gudomlig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kraft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göra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det.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detta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får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vår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själ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utvecklas,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skaffa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sig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himmelska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egenskaper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behövs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den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nya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värld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möter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oss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efter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vår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kropp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dött.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92780" y="5259739"/>
            <a:ext cx="5823838" cy="17406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92780" y="5259739"/>
            <a:ext cx="5824220" cy="174117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179705" marR="189230">
              <a:lnSpc>
                <a:spcPts val="2160"/>
              </a:lnSpc>
              <a:spcBef>
                <a:spcPts val="1655"/>
              </a:spcBef>
            </a:pP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”Profeterna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kom </a:t>
            </a:r>
            <a:r>
              <a:rPr sz="2000" spc="-65" dirty="0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sz="2000" spc="-6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världen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 för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leda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fostra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mänskligheten</a:t>
            </a:r>
            <a:r>
              <a:rPr sz="2000" spc="15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så</a:t>
            </a:r>
            <a:r>
              <a:rPr sz="2000" spc="15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5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människans</a:t>
            </a:r>
            <a:r>
              <a:rPr sz="2000" spc="15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1E5000"/>
                </a:solidFill>
                <a:latin typeface="Cambria"/>
                <a:cs typeface="Cambria"/>
              </a:rPr>
              <a:t>djuriska </a:t>
            </a:r>
            <a:r>
              <a:rPr sz="2000" spc="-4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natur</a:t>
            </a:r>
            <a:r>
              <a:rPr sz="2000" spc="-1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måtte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försvinna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gudomliga </a:t>
            </a:r>
            <a:r>
              <a:rPr sz="2000" spc="-80" dirty="0">
                <a:solidFill>
                  <a:srgbClr val="1E5000"/>
                </a:solidFill>
                <a:latin typeface="Cambria"/>
                <a:cs typeface="Cambria"/>
              </a:rPr>
              <a:t>i </a:t>
            </a:r>
            <a:r>
              <a:rPr sz="2000" spc="-7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1E5000"/>
                </a:solidFill>
                <a:latin typeface="Cambria"/>
                <a:cs typeface="Cambria"/>
              </a:rPr>
              <a:t>hennes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förmågor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uppväckas.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170" dirty="0">
                <a:solidFill>
                  <a:srgbClr val="1E5000"/>
                </a:solidFill>
                <a:latin typeface="Cambria"/>
                <a:cs typeface="Cambria"/>
              </a:rPr>
              <a:t>.”</a:t>
            </a:r>
            <a:endParaRPr sz="2000">
              <a:latin typeface="Cambria"/>
              <a:cs typeface="Cambria"/>
            </a:endParaRPr>
          </a:p>
          <a:p>
            <a:pPr marL="3837304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1600" spc="8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45487" y="3135985"/>
            <a:ext cx="1344498" cy="12880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885" y="381596"/>
            <a:ext cx="4483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14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47494" y="1456093"/>
            <a:ext cx="7564120" cy="26187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1755">
              <a:lnSpc>
                <a:spcPts val="2590"/>
              </a:lnSpc>
              <a:spcBef>
                <a:spcPts val="425"/>
              </a:spcBef>
            </a:pPr>
            <a:r>
              <a:rPr sz="24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Frigörelse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eller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avskiljande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från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världen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inte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260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204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skall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kasta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bort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alla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materiella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ägodelar.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</a:pP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Men </a:t>
            </a:r>
            <a:r>
              <a:rPr sz="2400" b="1" i="1" spc="195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4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betyder </a:t>
            </a:r>
            <a:r>
              <a:rPr sz="2400" b="1" i="1" spc="260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400" b="1" i="1" spc="-160" dirty="0">
                <a:solidFill>
                  <a:srgbClr val="7D2B00"/>
                </a:solidFill>
                <a:latin typeface="Georgia"/>
                <a:cs typeface="Georgia"/>
              </a:rPr>
              <a:t>våra</a:t>
            </a:r>
            <a:r>
              <a:rPr sz="2400" b="1" i="1" spc="-15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400" b="1" i="1" spc="-130" dirty="0">
                <a:solidFill>
                  <a:srgbClr val="7D2B00"/>
                </a:solidFill>
                <a:latin typeface="Georgia"/>
                <a:cs typeface="Georgia"/>
              </a:rPr>
              <a:t>ägodelar </a:t>
            </a:r>
            <a:r>
              <a:rPr sz="2400" b="1" i="1" spc="-65" dirty="0">
                <a:solidFill>
                  <a:srgbClr val="7D2B00"/>
                </a:solidFill>
                <a:latin typeface="Georgia"/>
                <a:cs typeface="Georgia"/>
              </a:rPr>
              <a:t>inte </a:t>
            </a:r>
            <a:r>
              <a:rPr sz="2400" b="1" i="1" spc="-155" dirty="0">
                <a:solidFill>
                  <a:srgbClr val="7D2B00"/>
                </a:solidFill>
                <a:latin typeface="Georgia"/>
                <a:cs typeface="Georgia"/>
              </a:rPr>
              <a:t>ska</a:t>
            </a:r>
            <a:r>
              <a:rPr sz="2400" b="1" i="1" spc="-15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400" b="1" i="1" spc="-140" dirty="0">
                <a:solidFill>
                  <a:srgbClr val="7D2B00"/>
                </a:solidFill>
                <a:latin typeface="Georgia"/>
                <a:cs typeface="Georgia"/>
              </a:rPr>
              <a:t>äga </a:t>
            </a:r>
            <a:r>
              <a:rPr sz="2400" b="1" i="1" spc="-80" dirty="0">
                <a:solidFill>
                  <a:srgbClr val="7D2B00"/>
                </a:solidFill>
                <a:latin typeface="Georgia"/>
                <a:cs typeface="Georgia"/>
              </a:rPr>
              <a:t>oss</a:t>
            </a:r>
            <a:r>
              <a:rPr sz="2400" b="1" i="1" spc="-80" dirty="0">
                <a:solidFill>
                  <a:srgbClr val="7D2B00"/>
                </a:solidFill>
                <a:latin typeface="Times New Roman"/>
                <a:cs typeface="Times New Roman"/>
              </a:rPr>
              <a:t>.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De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får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inte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bli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229" dirty="0">
                <a:solidFill>
                  <a:srgbClr val="7D2B00"/>
                </a:solidFill>
                <a:latin typeface="Times New Roman"/>
                <a:cs typeface="Times New Roman"/>
              </a:rPr>
              <a:t>ett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hinder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mellan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oss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Gud.</a:t>
            </a:r>
            <a:endParaRPr sz="2400">
              <a:latin typeface="Times New Roman"/>
              <a:cs typeface="Times New Roman"/>
            </a:endParaRPr>
          </a:p>
          <a:p>
            <a:pPr marL="12700" marR="197485">
              <a:lnSpc>
                <a:spcPts val="2590"/>
              </a:lnSpc>
              <a:spcBef>
                <a:spcPts val="2000"/>
              </a:spcBef>
            </a:pPr>
            <a:r>
              <a:rPr sz="2400" b="1" i="1" spc="-40" dirty="0">
                <a:solidFill>
                  <a:srgbClr val="7D2B00"/>
                </a:solidFill>
                <a:latin typeface="Times New Roman"/>
                <a:cs typeface="Times New Roman"/>
              </a:rPr>
              <a:t>En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annan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bahá’í-lag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daglig </a:t>
            </a:r>
            <a:r>
              <a:rPr sz="24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obligatorisk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bön.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Men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den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ska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ske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enskilt,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så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ingen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annan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än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Gud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85" dirty="0">
                <a:solidFill>
                  <a:srgbClr val="7D2B00"/>
                </a:solidFill>
                <a:latin typeface="Times New Roman"/>
                <a:cs typeface="Times New Roman"/>
              </a:rPr>
              <a:t>vet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om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204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följt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den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eller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inte.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47862" y="446791"/>
            <a:ext cx="831786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475">
              <a:lnSpc>
                <a:spcPts val="3929"/>
              </a:lnSpc>
            </a:pPr>
            <a:r>
              <a:rPr sz="3900" spc="35" dirty="0">
                <a:solidFill>
                  <a:srgbClr val="1664F5"/>
                </a:solidFill>
                <a:latin typeface="Gabriola"/>
                <a:cs typeface="Gabriola"/>
              </a:rPr>
              <a:t>A</a:t>
            </a:r>
            <a:r>
              <a:rPr lang="sv-SE" sz="3900" spc="35" dirty="0" err="1">
                <a:solidFill>
                  <a:srgbClr val="1664F5"/>
                </a:solidFill>
                <a:latin typeface="Gabriola"/>
                <a:cs typeface="Gabriola"/>
              </a:rPr>
              <a:t>tt</a:t>
            </a: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20" dirty="0">
                <a:solidFill>
                  <a:srgbClr val="1664F5"/>
                </a:solidFill>
                <a:latin typeface="Gabriola"/>
                <a:cs typeface="Gabriola"/>
              </a:rPr>
              <a:t>övervinna</a:t>
            </a: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materialismen</a:t>
            </a:r>
            <a:endParaRPr sz="3900" dirty="0">
              <a:latin typeface="Gabriola"/>
              <a:cs typeface="Gabriol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49136" y="4652643"/>
            <a:ext cx="5915025" cy="2236470"/>
            <a:chOff x="3049136" y="4652643"/>
            <a:chExt cx="5915025" cy="223647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1042" y="4664545"/>
              <a:ext cx="5891174" cy="221225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1042" y="4664550"/>
              <a:ext cx="5891530" cy="2212340"/>
            </a:xfrm>
            <a:custGeom>
              <a:avLst/>
              <a:gdLst/>
              <a:ahLst/>
              <a:cxnLst/>
              <a:rect l="l" t="t" r="r" b="b"/>
              <a:pathLst>
                <a:path w="5891530" h="2212340">
                  <a:moveTo>
                    <a:pt x="0" y="2212251"/>
                  </a:moveTo>
                  <a:lnTo>
                    <a:pt x="5891161" y="2212251"/>
                  </a:lnTo>
                  <a:lnTo>
                    <a:pt x="5891161" y="0"/>
                  </a:lnTo>
                  <a:lnTo>
                    <a:pt x="0" y="0"/>
                  </a:lnTo>
                  <a:lnTo>
                    <a:pt x="0" y="2212251"/>
                  </a:lnTo>
                  <a:close/>
                </a:path>
              </a:pathLst>
            </a:custGeom>
            <a:ln w="23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885" y="381596"/>
            <a:ext cx="4483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15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62025" marR="5080">
              <a:lnSpc>
                <a:spcPts val="2590"/>
              </a:lnSpc>
              <a:spcBef>
                <a:spcPts val="425"/>
              </a:spcBef>
            </a:pPr>
            <a:r>
              <a:rPr spc="135" dirty="0"/>
              <a:t>Men</a:t>
            </a:r>
            <a:r>
              <a:rPr spc="75" dirty="0"/>
              <a:t> </a:t>
            </a:r>
            <a:r>
              <a:rPr spc="165" dirty="0"/>
              <a:t>vår</a:t>
            </a:r>
            <a:r>
              <a:rPr spc="80" dirty="0"/>
              <a:t> </a:t>
            </a:r>
            <a:r>
              <a:rPr spc="135" dirty="0"/>
              <a:t>egen</a:t>
            </a:r>
            <a:r>
              <a:rPr spc="80" dirty="0"/>
              <a:t> </a:t>
            </a:r>
            <a:r>
              <a:rPr spc="105" dirty="0"/>
              <a:t>själs</a:t>
            </a:r>
            <a:r>
              <a:rPr spc="75" dirty="0"/>
              <a:t> </a:t>
            </a:r>
            <a:r>
              <a:rPr spc="125" dirty="0"/>
              <a:t>utveckling</a:t>
            </a:r>
            <a:r>
              <a:rPr spc="80" dirty="0"/>
              <a:t> </a:t>
            </a:r>
            <a:r>
              <a:rPr spc="170" dirty="0"/>
              <a:t>är</a:t>
            </a:r>
            <a:r>
              <a:rPr spc="80" dirty="0"/>
              <a:t> </a:t>
            </a:r>
            <a:r>
              <a:rPr spc="155" dirty="0"/>
              <a:t>inte</a:t>
            </a:r>
            <a:r>
              <a:rPr spc="75" dirty="0"/>
              <a:t> </a:t>
            </a:r>
            <a:r>
              <a:rPr spc="195" dirty="0"/>
              <a:t>det</a:t>
            </a:r>
            <a:r>
              <a:rPr spc="80" dirty="0"/>
              <a:t> </a:t>
            </a:r>
            <a:r>
              <a:rPr spc="160" dirty="0"/>
              <a:t>enda</a:t>
            </a:r>
            <a:r>
              <a:rPr spc="80" dirty="0"/>
              <a:t> </a:t>
            </a:r>
            <a:r>
              <a:rPr spc="135" dirty="0"/>
              <a:t>viktiga. </a:t>
            </a:r>
            <a:r>
              <a:rPr spc="-585" dirty="0"/>
              <a:t> </a:t>
            </a:r>
            <a:r>
              <a:rPr spc="35" dirty="0"/>
              <a:t>Lika </a:t>
            </a:r>
            <a:r>
              <a:rPr spc="160" dirty="0"/>
              <a:t>viktigt </a:t>
            </a:r>
            <a:r>
              <a:rPr spc="170" dirty="0"/>
              <a:t>är </a:t>
            </a:r>
            <a:r>
              <a:rPr spc="260" dirty="0"/>
              <a:t>att </a:t>
            </a:r>
            <a:r>
              <a:rPr spc="110" dirty="0"/>
              <a:t>vi </a:t>
            </a:r>
            <a:r>
              <a:rPr spc="170" dirty="0"/>
              <a:t>är </a:t>
            </a:r>
            <a:r>
              <a:rPr spc="110" dirty="0"/>
              <a:t>samhällsvarelser, </a:t>
            </a:r>
            <a:r>
              <a:rPr spc="170" dirty="0"/>
              <a:t>våra </a:t>
            </a:r>
            <a:r>
              <a:rPr spc="90" dirty="0"/>
              <a:t>liv </a:t>
            </a:r>
            <a:r>
              <a:rPr spc="170" dirty="0"/>
              <a:t>är </a:t>
            </a:r>
            <a:r>
              <a:rPr spc="175" dirty="0"/>
              <a:t> </a:t>
            </a:r>
            <a:r>
              <a:rPr spc="170" dirty="0"/>
              <a:t>sammanflätade</a:t>
            </a:r>
            <a:r>
              <a:rPr spc="75" dirty="0"/>
              <a:t> </a:t>
            </a:r>
            <a:r>
              <a:rPr spc="180" dirty="0"/>
              <a:t>med</a:t>
            </a:r>
            <a:r>
              <a:rPr spc="75" dirty="0"/>
              <a:t> </a:t>
            </a:r>
            <a:r>
              <a:rPr spc="120" dirty="0"/>
              <a:t>alla</a:t>
            </a:r>
            <a:r>
              <a:rPr spc="75" dirty="0"/>
              <a:t> </a:t>
            </a:r>
            <a:r>
              <a:rPr spc="175" dirty="0"/>
              <a:t>andra</a:t>
            </a:r>
            <a:r>
              <a:rPr spc="75" dirty="0"/>
              <a:t> </a:t>
            </a:r>
            <a:r>
              <a:rPr spc="60" dirty="0"/>
              <a:t>i</a:t>
            </a:r>
            <a:r>
              <a:rPr spc="75" dirty="0"/>
              <a:t> </a:t>
            </a:r>
            <a:r>
              <a:rPr spc="165" dirty="0"/>
              <a:t>vår</a:t>
            </a:r>
            <a:r>
              <a:rPr spc="80" dirty="0"/>
              <a:t> </a:t>
            </a:r>
            <a:r>
              <a:rPr spc="140" dirty="0"/>
              <a:t>omgivning.</a:t>
            </a:r>
          </a:p>
          <a:p>
            <a:pPr marL="962025" marR="148590">
              <a:lnSpc>
                <a:spcPts val="2590"/>
              </a:lnSpc>
              <a:spcBef>
                <a:spcPts val="2000"/>
              </a:spcBef>
            </a:pPr>
            <a:r>
              <a:rPr spc="70" dirty="0"/>
              <a:t>Så</a:t>
            </a:r>
            <a:r>
              <a:rPr spc="75" dirty="0"/>
              <a:t> </a:t>
            </a:r>
            <a:r>
              <a:rPr spc="110" dirty="0"/>
              <a:t>liksom</a:t>
            </a:r>
            <a:r>
              <a:rPr spc="80" dirty="0"/>
              <a:t> </a:t>
            </a:r>
            <a:r>
              <a:rPr spc="155" dirty="0"/>
              <a:t>den</a:t>
            </a:r>
            <a:r>
              <a:rPr spc="80" dirty="0"/>
              <a:t> </a:t>
            </a:r>
            <a:r>
              <a:rPr spc="114" dirty="0"/>
              <a:t>enskilda</a:t>
            </a:r>
            <a:r>
              <a:rPr spc="80" dirty="0"/>
              <a:t> </a:t>
            </a:r>
            <a:r>
              <a:rPr spc="155" dirty="0"/>
              <a:t>människan</a:t>
            </a:r>
            <a:r>
              <a:rPr spc="80" dirty="0"/>
              <a:t> </a:t>
            </a:r>
            <a:r>
              <a:rPr spc="130" dirty="0"/>
              <a:t>utvecklas</a:t>
            </a:r>
            <a:r>
              <a:rPr spc="80" dirty="0"/>
              <a:t> </a:t>
            </a:r>
            <a:r>
              <a:rPr spc="114" dirty="0"/>
              <a:t>själsligt, </a:t>
            </a:r>
            <a:r>
              <a:rPr spc="-585" dirty="0"/>
              <a:t> </a:t>
            </a:r>
            <a:r>
              <a:rPr spc="140" dirty="0"/>
              <a:t>så </a:t>
            </a:r>
            <a:r>
              <a:rPr spc="130" dirty="0"/>
              <a:t>utvecklas </a:t>
            </a:r>
            <a:r>
              <a:rPr spc="155" dirty="0"/>
              <a:t>även den </a:t>
            </a:r>
            <a:r>
              <a:rPr spc="110" dirty="0"/>
              <a:t>sociala </a:t>
            </a:r>
            <a:r>
              <a:rPr spc="150" dirty="0"/>
              <a:t>gemenskap </a:t>
            </a:r>
            <a:r>
              <a:rPr spc="110" dirty="0"/>
              <a:t>vi </a:t>
            </a:r>
            <a:r>
              <a:rPr spc="145" dirty="0"/>
              <a:t>ingår </a:t>
            </a:r>
            <a:r>
              <a:rPr spc="70" dirty="0"/>
              <a:t>i, </a:t>
            </a:r>
            <a:r>
              <a:rPr spc="75" dirty="0"/>
              <a:t> </a:t>
            </a:r>
            <a:r>
              <a:rPr spc="150" dirty="0"/>
              <a:t>ja</a:t>
            </a:r>
            <a:r>
              <a:rPr spc="70" dirty="0"/>
              <a:t> </a:t>
            </a:r>
            <a:r>
              <a:rPr spc="155" dirty="0"/>
              <a:t>den</a:t>
            </a:r>
            <a:r>
              <a:rPr spc="75" dirty="0"/>
              <a:t> </a:t>
            </a:r>
            <a:r>
              <a:rPr spc="130" dirty="0"/>
              <a:t>kultur</a:t>
            </a:r>
            <a:r>
              <a:rPr spc="75" dirty="0"/>
              <a:t> </a:t>
            </a:r>
            <a:r>
              <a:rPr spc="160" dirty="0"/>
              <a:t>som</a:t>
            </a:r>
            <a:r>
              <a:rPr spc="70" dirty="0"/>
              <a:t> </a:t>
            </a:r>
            <a:r>
              <a:rPr spc="110" dirty="0"/>
              <a:t>vi</a:t>
            </a:r>
            <a:r>
              <a:rPr spc="75" dirty="0"/>
              <a:t> </a:t>
            </a:r>
            <a:r>
              <a:rPr spc="170" dirty="0"/>
              <a:t>är</a:t>
            </a:r>
            <a:r>
              <a:rPr spc="75" dirty="0"/>
              <a:t> </a:t>
            </a:r>
            <a:r>
              <a:rPr spc="145" dirty="0"/>
              <a:t>delaktiga</a:t>
            </a:r>
            <a:r>
              <a:rPr spc="75" dirty="0"/>
              <a:t> </a:t>
            </a:r>
            <a:r>
              <a:rPr spc="70" dirty="0"/>
              <a:t>i.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47862" y="446791"/>
            <a:ext cx="831786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3929"/>
              </a:lnSpc>
            </a:pP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Individens</a:t>
            </a: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utveckling 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–</a:t>
            </a: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5" dirty="0">
                <a:solidFill>
                  <a:srgbClr val="1664F5"/>
                </a:solidFill>
                <a:latin typeface="Gabriola"/>
                <a:cs typeface="Gabriola"/>
              </a:rPr>
              <a:t>samhällets</a:t>
            </a:r>
            <a:r>
              <a:rPr sz="3900" spc="-15" dirty="0">
                <a:solidFill>
                  <a:srgbClr val="1664F5"/>
                </a:solidFill>
                <a:latin typeface="Gabriola"/>
                <a:cs typeface="Gabriola"/>
              </a:rPr>
              <a:t> </a:t>
            </a:r>
            <a:r>
              <a:rPr sz="3900" spc="-10" dirty="0">
                <a:solidFill>
                  <a:srgbClr val="1664F5"/>
                </a:solidFill>
                <a:latin typeface="Gabriola"/>
                <a:cs typeface="Gabriola"/>
              </a:rPr>
              <a:t>utveckling</a:t>
            </a:r>
            <a:endParaRPr sz="3900">
              <a:latin typeface="Gabriola"/>
              <a:cs typeface="Gabriol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8205" y="4514824"/>
            <a:ext cx="3699789" cy="15100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48205" y="4514824"/>
            <a:ext cx="3700145" cy="151066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179705" marR="209550" algn="just">
              <a:lnSpc>
                <a:spcPts val="2160"/>
              </a:lnSpc>
              <a:spcBef>
                <a:spcPts val="1655"/>
              </a:spcBef>
            </a:pP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”Alla människor </a:t>
            </a:r>
            <a:r>
              <a:rPr sz="2000" spc="-25" dirty="0">
                <a:solidFill>
                  <a:srgbClr val="1E5000"/>
                </a:solidFill>
                <a:latin typeface="Cambria"/>
                <a:cs typeface="Cambria"/>
              </a:rPr>
              <a:t>har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skapats </a:t>
            </a:r>
            <a:r>
              <a:rPr sz="2000" spc="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för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bära </a:t>
            </a:r>
            <a:r>
              <a:rPr sz="2000" spc="10" dirty="0">
                <a:solidFill>
                  <a:srgbClr val="1E5000"/>
                </a:solidFill>
                <a:latin typeface="Cambria"/>
                <a:cs typeface="Cambria"/>
              </a:rPr>
              <a:t>fram </a:t>
            </a:r>
            <a:r>
              <a:rPr sz="2000" spc="50" dirty="0">
                <a:solidFill>
                  <a:srgbClr val="1E5000"/>
                </a:solidFill>
                <a:latin typeface="Cambria"/>
                <a:cs typeface="Cambria"/>
              </a:rPr>
              <a:t>en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ständigt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1E5000"/>
                </a:solidFill>
                <a:latin typeface="Cambria"/>
                <a:cs typeface="Cambria"/>
              </a:rPr>
              <a:t>framåtskridande</a:t>
            </a:r>
            <a:r>
              <a:rPr sz="2000" spc="8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civilisation.”</a:t>
            </a:r>
            <a:endParaRPr sz="2000">
              <a:latin typeface="Cambria"/>
              <a:cs typeface="Cambria"/>
            </a:endParaRPr>
          </a:p>
          <a:p>
            <a:pPr marL="2008505">
              <a:lnSpc>
                <a:spcPct val="100000"/>
              </a:lnSpc>
              <a:spcBef>
                <a:spcPts val="484"/>
              </a:spcBef>
            </a:pPr>
            <a:r>
              <a:rPr sz="15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1500" spc="6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24826" y="4147432"/>
            <a:ext cx="3884542" cy="25849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0435" y="1877110"/>
              <a:ext cx="3880815" cy="408755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672" y="446791"/>
            <a:ext cx="963805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640">
              <a:lnSpc>
                <a:spcPts val="3929"/>
              </a:lnSpc>
            </a:pPr>
            <a:r>
              <a:rPr spc="35" dirty="0"/>
              <a:t>A</a:t>
            </a:r>
            <a:r>
              <a:rPr lang="sv-SE" spc="35" dirty="0" err="1"/>
              <a:t>tt</a:t>
            </a:r>
            <a:r>
              <a:rPr spc="30" dirty="0"/>
              <a:t> </a:t>
            </a:r>
            <a:r>
              <a:rPr spc="-15" dirty="0"/>
              <a:t>följa</a:t>
            </a:r>
            <a:r>
              <a:rPr spc="-5" dirty="0"/>
              <a:t> Guds</a:t>
            </a:r>
            <a:r>
              <a:rPr spc="-10" dirty="0"/>
              <a:t> </a:t>
            </a:r>
            <a:r>
              <a:rPr spc="-5" dirty="0"/>
              <a:t>bud </a:t>
            </a:r>
            <a:r>
              <a:rPr spc="-10" dirty="0"/>
              <a:t>leder</a:t>
            </a:r>
            <a:r>
              <a:rPr spc="-55" dirty="0"/>
              <a:t> </a:t>
            </a:r>
            <a:r>
              <a:rPr spc="-5" dirty="0"/>
              <a:t>till </a:t>
            </a:r>
            <a:r>
              <a:rPr spc="-5" dirty="0" err="1"/>
              <a:t>sann</a:t>
            </a:r>
            <a:r>
              <a:rPr spc="35" dirty="0"/>
              <a:t> </a:t>
            </a:r>
            <a:r>
              <a:rPr spc="114" dirty="0"/>
              <a:t>ƒ</a:t>
            </a:r>
            <a:r>
              <a:rPr lang="sv-SE" spc="114" dirty="0"/>
              <a:t>r</a:t>
            </a:r>
            <a:r>
              <a:rPr spc="114" dirty="0" err="1"/>
              <a:t>ihet</a:t>
            </a:r>
            <a:endParaRPr spc="114" dirty="0"/>
          </a:p>
        </p:txBody>
      </p:sp>
      <p:sp>
        <p:nvSpPr>
          <p:cNvPr id="11" name="object 11"/>
          <p:cNvSpPr txBox="1"/>
          <p:nvPr/>
        </p:nvSpPr>
        <p:spPr>
          <a:xfrm>
            <a:off x="2182990" y="2045461"/>
            <a:ext cx="3420745" cy="37211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”Den</a:t>
            </a:r>
            <a:r>
              <a:rPr sz="2000" spc="5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Uråldriga</a:t>
            </a:r>
            <a:r>
              <a:rPr sz="2000" spc="5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Skönheten </a:t>
            </a:r>
            <a:r>
              <a:rPr sz="2000" spc="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1E5000"/>
                </a:solidFill>
                <a:latin typeface="Cambria"/>
                <a:cs typeface="Cambria"/>
              </a:rPr>
              <a:t>har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1E5000"/>
                </a:solidFill>
                <a:latin typeface="Cambria"/>
                <a:cs typeface="Cambria"/>
              </a:rPr>
              <a:t>samtyckt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65" dirty="0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slås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80" dirty="0">
                <a:solidFill>
                  <a:srgbClr val="1E5000"/>
                </a:solidFill>
                <a:latin typeface="Cambria"/>
                <a:cs typeface="Cambria"/>
              </a:rPr>
              <a:t>i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järn, </a:t>
            </a:r>
            <a:r>
              <a:rPr sz="2000" spc="-4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1E5000"/>
                </a:solidFill>
                <a:latin typeface="Cambria"/>
                <a:cs typeface="Cambria"/>
              </a:rPr>
              <a:t>på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det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mänskligheten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må </a:t>
            </a:r>
            <a:r>
              <a:rPr sz="2000" spc="9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frigöras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från</a:t>
            </a:r>
            <a:r>
              <a:rPr sz="2000" spc="-1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sin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träldom,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sz="2000" spc="-4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1E5000"/>
                </a:solidFill>
                <a:latin typeface="Cambria"/>
                <a:cs typeface="Cambria"/>
              </a:rPr>
              <a:t>har</a:t>
            </a:r>
            <a:r>
              <a:rPr sz="2000" spc="-2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1E5000"/>
                </a:solidFill>
                <a:latin typeface="Cambria"/>
                <a:cs typeface="Cambria"/>
              </a:rPr>
              <a:t>godtagit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 </a:t>
            </a:r>
            <a:r>
              <a:rPr sz="2000" spc="-25" dirty="0">
                <a:solidFill>
                  <a:srgbClr val="1E5000"/>
                </a:solidFill>
                <a:latin typeface="Cambria"/>
                <a:cs typeface="Cambria"/>
              </a:rPr>
              <a:t>bliva</a:t>
            </a:r>
            <a:r>
              <a:rPr sz="2000" spc="-2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1E5000"/>
                </a:solidFill>
                <a:latin typeface="Cambria"/>
                <a:cs typeface="Cambria"/>
              </a:rPr>
              <a:t>fånge </a:t>
            </a:r>
            <a:r>
              <a:rPr sz="2000" spc="-80" dirty="0">
                <a:solidFill>
                  <a:srgbClr val="1E5000"/>
                </a:solidFill>
                <a:latin typeface="Cambria"/>
                <a:cs typeface="Cambria"/>
              </a:rPr>
              <a:t>i </a:t>
            </a:r>
            <a:r>
              <a:rPr sz="2000" spc="-7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1E5000"/>
                </a:solidFill>
                <a:latin typeface="Cambria"/>
                <a:cs typeface="Cambria"/>
              </a:rPr>
              <a:t>denna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ytterst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mäktiga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 fästning,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så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hela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världen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må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1E5000"/>
                </a:solidFill>
                <a:latin typeface="Cambria"/>
                <a:cs typeface="Cambria"/>
              </a:rPr>
              <a:t>ernå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sann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1E5000"/>
                </a:solidFill>
                <a:latin typeface="Cambria"/>
                <a:cs typeface="Cambria"/>
              </a:rPr>
              <a:t>frihet.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1E5000"/>
                </a:solidFill>
                <a:latin typeface="Cambria"/>
                <a:cs typeface="Cambria"/>
              </a:rPr>
              <a:t>Han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1E5000"/>
                </a:solidFill>
                <a:latin typeface="Cambria"/>
                <a:cs typeface="Cambria"/>
              </a:rPr>
              <a:t>har </a:t>
            </a:r>
            <a:r>
              <a:rPr sz="2000" spc="-2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tömt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sorgens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bägare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65" dirty="0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sista </a:t>
            </a:r>
            <a:r>
              <a:rPr sz="2000" spc="3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droppen,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1E5000"/>
                </a:solidFill>
                <a:latin typeface="Cambria"/>
                <a:cs typeface="Cambria"/>
              </a:rPr>
              <a:t>så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1E5000"/>
                </a:solidFill>
                <a:latin typeface="Cambria"/>
                <a:cs typeface="Cambria"/>
              </a:rPr>
              <a:t>alla</a:t>
            </a:r>
            <a:r>
              <a:rPr sz="2000" spc="15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jordens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1E5000"/>
                </a:solidFill>
                <a:latin typeface="Cambria"/>
                <a:cs typeface="Cambria"/>
              </a:rPr>
              <a:t>folk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1E5000"/>
                </a:solidFill>
                <a:latin typeface="Cambria"/>
                <a:cs typeface="Cambria"/>
              </a:rPr>
              <a:t>må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1E5000"/>
                </a:solidFill>
                <a:latin typeface="Cambria"/>
                <a:cs typeface="Cambria"/>
              </a:rPr>
              <a:t>vinna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bestående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fröjd </a:t>
            </a:r>
            <a:r>
              <a:rPr sz="2000" spc="-4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1E5000"/>
                </a:solidFill>
                <a:latin typeface="Cambria"/>
                <a:cs typeface="Cambria"/>
              </a:rPr>
              <a:t>uppfyllas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1E5000"/>
                </a:solidFill>
                <a:latin typeface="Cambria"/>
                <a:cs typeface="Cambria"/>
              </a:rPr>
              <a:t>glädje.”</a:t>
            </a:r>
            <a:endParaRPr sz="2000">
              <a:latin typeface="Cambria"/>
              <a:cs typeface="Cambria"/>
            </a:endParaRPr>
          </a:p>
          <a:p>
            <a:pPr marL="1612900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2000" spc="114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22495" y="1671961"/>
            <a:ext cx="4039870" cy="4664710"/>
            <a:chOff x="6022495" y="1671961"/>
            <a:chExt cx="4039870" cy="466471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2495" y="1671961"/>
              <a:ext cx="4039276" cy="42327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9948" y="5818482"/>
              <a:ext cx="2838780" cy="5133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99948" y="5818482"/>
              <a:ext cx="2839085" cy="513715"/>
            </a:xfrm>
            <a:custGeom>
              <a:avLst/>
              <a:gdLst/>
              <a:ahLst/>
              <a:cxnLst/>
              <a:rect l="l" t="t" r="r" b="b"/>
              <a:pathLst>
                <a:path w="2839084" h="513714">
                  <a:moveTo>
                    <a:pt x="0" y="513394"/>
                  </a:moveTo>
                  <a:lnTo>
                    <a:pt x="2838780" y="513394"/>
                  </a:lnTo>
                  <a:lnTo>
                    <a:pt x="2838780" y="0"/>
                  </a:lnTo>
                  <a:lnTo>
                    <a:pt x="0" y="0"/>
                  </a:lnTo>
                  <a:lnTo>
                    <a:pt x="0" y="513394"/>
                  </a:lnTo>
                  <a:close/>
                </a:path>
              </a:pathLst>
            </a:custGeom>
            <a:ln w="9405">
              <a:solidFill>
                <a:srgbClr val="5C40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71957" y="5826340"/>
            <a:ext cx="2609215" cy="444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5080">
              <a:lnSpc>
                <a:spcPts val="1500"/>
              </a:lnSpc>
              <a:spcBef>
                <a:spcPts val="400"/>
              </a:spcBef>
            </a:pPr>
            <a:r>
              <a:rPr sz="1500" spc="-5" dirty="0">
                <a:solidFill>
                  <a:srgbClr val="3D2623"/>
                </a:solidFill>
                <a:latin typeface="Trebuchet MS"/>
                <a:cs typeface="Trebuchet MS"/>
              </a:rPr>
              <a:t>Fängelset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3D2623"/>
                </a:solidFill>
                <a:latin typeface="Trebuchet MS"/>
                <a:cs typeface="Trebuchet MS"/>
              </a:rPr>
              <a:t>i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3D2623"/>
                </a:solidFill>
                <a:latin typeface="Trebuchet MS"/>
                <a:cs typeface="Trebuchet MS"/>
              </a:rPr>
              <a:t>Akka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3D2623"/>
                </a:solidFill>
                <a:latin typeface="Trebuchet MS"/>
                <a:cs typeface="Trebuchet MS"/>
              </a:rPr>
              <a:t>dit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3D2623"/>
                </a:solidFill>
                <a:latin typeface="Trebuchet MS"/>
                <a:cs typeface="Trebuchet MS"/>
              </a:rPr>
              <a:t>Bahá’u’lláh  </a:t>
            </a:r>
            <a:r>
              <a:rPr sz="1500" spc="-30" dirty="0">
                <a:solidFill>
                  <a:srgbClr val="3D2623"/>
                </a:solidFill>
                <a:latin typeface="Trebuchet MS"/>
                <a:cs typeface="Trebuchet MS"/>
              </a:rPr>
              <a:t>blev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3D2623"/>
                </a:solidFill>
                <a:latin typeface="Trebuchet MS"/>
                <a:cs typeface="Trebuchet MS"/>
              </a:rPr>
              <a:t>landsförvisad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3D2623"/>
                </a:solidFill>
                <a:latin typeface="Trebuchet MS"/>
                <a:cs typeface="Trebuchet MS"/>
              </a:rPr>
              <a:t>1868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3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315161"/>
            <a:ext cx="769429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Syftet</a:t>
            </a:r>
            <a:r>
              <a:rPr sz="24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med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40" dirty="0">
                <a:solidFill>
                  <a:srgbClr val="7D2B00"/>
                </a:solidFill>
                <a:latin typeface="Times New Roman"/>
                <a:cs typeface="Times New Roman"/>
              </a:rPr>
              <a:t>Bahá’u’lláhs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uppenbarelse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hela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världens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enande: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5505" y="3392881"/>
            <a:ext cx="7950834" cy="32766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0010">
              <a:lnSpc>
                <a:spcPts val="2590"/>
              </a:lnSpc>
              <a:spcBef>
                <a:spcPts val="425"/>
              </a:spcBef>
            </a:pPr>
            <a:r>
              <a:rPr sz="24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260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alla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folk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9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jorden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efter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hand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85" dirty="0">
                <a:solidFill>
                  <a:srgbClr val="7D2B00"/>
                </a:solidFill>
                <a:latin typeface="Times New Roman"/>
                <a:cs typeface="Times New Roman"/>
              </a:rPr>
              <a:t>måste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bli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överens </a:t>
            </a:r>
            <a:r>
              <a:rPr sz="24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viktiga </a:t>
            </a:r>
            <a:r>
              <a:rPr sz="24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principer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hur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vi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ska </a:t>
            </a:r>
            <a:r>
              <a:rPr sz="24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leva </a:t>
            </a:r>
            <a:r>
              <a:rPr sz="24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tillsammans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global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värld.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2000"/>
              </a:spcBef>
            </a:pP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vi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ser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tillbaka </a:t>
            </a:r>
            <a:r>
              <a:rPr sz="2400" b="1" i="1" spc="195" dirty="0">
                <a:solidFill>
                  <a:srgbClr val="7D2B00"/>
                </a:solidFill>
                <a:latin typeface="Times New Roman"/>
                <a:cs typeface="Times New Roman"/>
              </a:rPr>
              <a:t>på </a:t>
            </a:r>
            <a:r>
              <a:rPr sz="24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historiens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gång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4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har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de </a:t>
            </a:r>
            <a:r>
              <a:rPr sz="24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olika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världsreligionerna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lagt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grunden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människors</a:t>
            </a:r>
            <a:r>
              <a:rPr sz="24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enande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större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och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större </a:t>
            </a:r>
            <a:r>
              <a:rPr sz="24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grupper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från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familj,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stam, stadsstat,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nation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tills </a:t>
            </a:r>
            <a:r>
              <a:rPr sz="24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idag </a:t>
            </a:r>
            <a:r>
              <a:rPr sz="2400" b="1" i="1" spc="185" dirty="0">
                <a:solidFill>
                  <a:srgbClr val="7D2B00"/>
                </a:solidFill>
                <a:latin typeface="Times New Roman"/>
                <a:cs typeface="Times New Roman"/>
              </a:rPr>
              <a:t>då </a:t>
            </a:r>
            <a:r>
              <a:rPr sz="24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vi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står </a:t>
            </a:r>
            <a:r>
              <a:rPr sz="24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inför </a:t>
            </a:r>
            <a:r>
              <a:rPr sz="24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uppgiften </a:t>
            </a:r>
            <a:r>
              <a:rPr sz="2400" b="1" i="1" spc="260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4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ena </a:t>
            </a:r>
            <a:r>
              <a:rPr sz="24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hela </a:t>
            </a:r>
            <a:r>
              <a:rPr sz="2400" b="1" i="1" spc="-5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världen </a:t>
            </a:r>
            <a:r>
              <a:rPr sz="2400" b="1" i="1" dirty="0">
                <a:solidFill>
                  <a:srgbClr val="7D2B00"/>
                </a:solidFill>
                <a:latin typeface="Times New Roman"/>
                <a:cs typeface="Times New Roman"/>
              </a:rPr>
              <a:t>– </a:t>
            </a:r>
            <a:r>
              <a:rPr sz="24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400" b="1" i="1" spc="229" dirty="0">
                <a:solidFill>
                  <a:srgbClr val="7D2B00"/>
                </a:solidFill>
                <a:latin typeface="Times New Roman"/>
                <a:cs typeface="Times New Roman"/>
              </a:rPr>
              <a:t>ett </a:t>
            </a:r>
            <a:r>
              <a:rPr sz="24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samvälde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av </a:t>
            </a:r>
            <a:r>
              <a:rPr sz="24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världens </a:t>
            </a:r>
            <a:r>
              <a:rPr sz="24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nationer </a:t>
            </a:r>
            <a:r>
              <a:rPr sz="24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baserat </a:t>
            </a:r>
            <a:r>
              <a:rPr sz="24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9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4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rättvisa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4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4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fred.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7672" y="446791"/>
            <a:ext cx="963805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920">
              <a:lnSpc>
                <a:spcPts val="3929"/>
              </a:lnSpc>
            </a:pPr>
            <a:r>
              <a:rPr spc="35" dirty="0" err="1"/>
              <a:t>Världsƒ</a:t>
            </a:r>
            <a:r>
              <a:rPr lang="sv-SE" spc="35" dirty="0"/>
              <a:t>r</a:t>
            </a:r>
            <a:r>
              <a:rPr spc="35" dirty="0"/>
              <a:t>ed</a:t>
            </a:r>
            <a:r>
              <a:rPr spc="25" dirty="0"/>
              <a:t> </a:t>
            </a:r>
            <a:r>
              <a:rPr spc="-30" dirty="0"/>
              <a:t>fordrar</a:t>
            </a:r>
            <a:r>
              <a:rPr spc="-55" dirty="0"/>
              <a:t> </a:t>
            </a:r>
            <a:r>
              <a:rPr spc="-5" dirty="0"/>
              <a:t>mänsklighetens</a:t>
            </a:r>
            <a:r>
              <a:rPr spc="-10" dirty="0"/>
              <a:t> </a:t>
            </a:r>
            <a:r>
              <a:rPr spc="-5" dirty="0"/>
              <a:t>enande</a:t>
            </a: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7100" y="2145906"/>
            <a:ext cx="7941887" cy="1127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4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87498" y="1319529"/>
            <a:ext cx="7694295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</a:pP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Men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religion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också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ofta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missbrukats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stöd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överhetens </a:t>
            </a:r>
            <a:r>
              <a:rPr sz="2000" b="1" i="1" spc="-49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förtryck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folket.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30" dirty="0">
                <a:solidFill>
                  <a:srgbClr val="7D2B00"/>
                </a:solidFill>
                <a:latin typeface="Times New Roman"/>
                <a:cs typeface="Times New Roman"/>
              </a:rPr>
              <a:t>Bahá’u’lláh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skrev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sitt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fängelse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jordens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härskare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ytterst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skarpa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ordalag: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640">
              <a:lnSpc>
                <a:spcPts val="3929"/>
              </a:lnSpc>
            </a:pPr>
            <a:r>
              <a:rPr spc="-5" dirty="0"/>
              <a:t>Frihet</a:t>
            </a:r>
            <a:r>
              <a:rPr spc="20" dirty="0"/>
              <a:t> </a:t>
            </a:r>
            <a:r>
              <a:rPr spc="175" dirty="0"/>
              <a:t>ƒån</a:t>
            </a:r>
            <a:r>
              <a:rPr spc="25" dirty="0"/>
              <a:t> </a:t>
            </a:r>
            <a:r>
              <a:rPr spc="-35" dirty="0"/>
              <a:t>förtryck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79280" y="2030444"/>
            <a:ext cx="6169923" cy="408925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85695" y="5963780"/>
            <a:ext cx="7103745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frihet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sådant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förtryck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högsta grad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vad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bahá’í-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religionen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strävar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efter. </a:t>
            </a:r>
            <a:r>
              <a:rPr sz="2000" b="1" i="1" spc="30" dirty="0">
                <a:solidFill>
                  <a:srgbClr val="7D2B00"/>
                </a:solidFill>
                <a:latin typeface="Times New Roman"/>
                <a:cs typeface="Times New Roman"/>
              </a:rPr>
              <a:t>Bahá’u’lláh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kommit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leda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mänskligheten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byggandet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rättvis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fredlig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värld.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5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330299"/>
            <a:ext cx="7814945" cy="4381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94310">
              <a:lnSpc>
                <a:spcPts val="2160"/>
              </a:lnSpc>
              <a:spcBef>
                <a:spcPts val="370"/>
              </a:spcBef>
            </a:pP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Hur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kan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veta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vilka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gemensamma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principer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behövs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ena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världen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uppnå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världsfred?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Endast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vet.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Men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genom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Han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uppenbarat </a:t>
            </a:r>
            <a:r>
              <a:rPr sz="20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detta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mänskligheten,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genom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30" dirty="0">
                <a:solidFill>
                  <a:srgbClr val="7D2B00"/>
                </a:solidFill>
                <a:latin typeface="Times New Roman"/>
                <a:cs typeface="Times New Roman"/>
              </a:rPr>
              <a:t>Bahá’u’lláh,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sprids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nu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kunskapen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om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detta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över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hela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världen.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4963795">
              <a:lnSpc>
                <a:spcPts val="2160"/>
              </a:lnSpc>
            </a:pP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Övertygelse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22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30" dirty="0">
                <a:solidFill>
                  <a:srgbClr val="7D2B00"/>
                </a:solidFill>
                <a:latin typeface="Times New Roman"/>
                <a:cs typeface="Times New Roman"/>
              </a:rPr>
              <a:t>Bahá’u’lláh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Manifestation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Guds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vilja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vår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tid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3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följa</a:t>
            </a:r>
            <a:r>
              <a:rPr sz="2000" b="1" i="1" spc="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dessa</a:t>
            </a:r>
            <a:r>
              <a:rPr sz="2000" b="1" i="1" spc="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principer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detsamma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22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följa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bud.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08366" y="6159613"/>
            <a:ext cx="3211195" cy="866140"/>
            <a:chOff x="6008366" y="6159613"/>
            <a:chExt cx="3211195" cy="8661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3068" y="6164315"/>
              <a:ext cx="3201174" cy="8563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13069" y="6164315"/>
              <a:ext cx="3201670" cy="856615"/>
            </a:xfrm>
            <a:custGeom>
              <a:avLst/>
              <a:gdLst/>
              <a:ahLst/>
              <a:cxnLst/>
              <a:rect l="l" t="t" r="r" b="b"/>
              <a:pathLst>
                <a:path w="3201670" h="856615">
                  <a:moveTo>
                    <a:pt x="0" y="856383"/>
                  </a:moveTo>
                  <a:lnTo>
                    <a:pt x="3201174" y="856383"/>
                  </a:lnTo>
                  <a:lnTo>
                    <a:pt x="3201174" y="0"/>
                  </a:lnTo>
                  <a:lnTo>
                    <a:pt x="0" y="0"/>
                  </a:lnTo>
                  <a:lnTo>
                    <a:pt x="0" y="856383"/>
                  </a:lnTo>
                  <a:close/>
                </a:path>
              </a:pathLst>
            </a:custGeom>
            <a:ln w="9405">
              <a:solidFill>
                <a:srgbClr val="5C40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48044" y="6290681"/>
            <a:ext cx="2985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650"/>
              </a:lnSpc>
              <a:spcBef>
                <a:spcPts val="100"/>
              </a:spcBef>
            </a:pPr>
            <a:r>
              <a:rPr sz="1500" spc="-30" dirty="0">
                <a:solidFill>
                  <a:srgbClr val="3D2623"/>
                </a:solidFill>
                <a:latin typeface="Trebuchet MS"/>
                <a:cs typeface="Trebuchet MS"/>
              </a:rPr>
              <a:t>Bahá’u’lláhs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3D2623"/>
                </a:solidFill>
                <a:latin typeface="Trebuchet MS"/>
                <a:cs typeface="Trebuchet MS"/>
              </a:rPr>
              <a:t>gravplats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3D2623"/>
                </a:solidFill>
                <a:latin typeface="Trebuchet MS"/>
                <a:cs typeface="Trebuchet MS"/>
              </a:rPr>
              <a:t>i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50" dirty="0">
                <a:solidFill>
                  <a:srgbClr val="3D2623"/>
                </a:solidFill>
                <a:latin typeface="Trebuchet MS"/>
                <a:cs typeface="Trebuchet MS"/>
              </a:rPr>
              <a:t>Bahjí,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3D2623"/>
                </a:solidFill>
                <a:latin typeface="Trebuchet MS"/>
                <a:cs typeface="Trebuchet MS"/>
              </a:rPr>
              <a:t>Israel</a:t>
            </a:r>
            <a:endParaRPr sz="1500">
              <a:latin typeface="Trebuchet MS"/>
              <a:cs typeface="Trebuchet MS"/>
            </a:endParaRPr>
          </a:p>
          <a:p>
            <a:pPr marL="972819" marR="161925" indent="-857885">
              <a:lnSpc>
                <a:spcPts val="1500"/>
              </a:lnSpc>
              <a:spcBef>
                <a:spcPts val="150"/>
              </a:spcBef>
            </a:pPr>
            <a:r>
              <a:rPr sz="1500" spc="180" dirty="0">
                <a:solidFill>
                  <a:srgbClr val="3D2623"/>
                </a:solidFill>
                <a:latin typeface="Trebuchet MS"/>
                <a:cs typeface="Trebuchet MS"/>
              </a:rPr>
              <a:t>–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3D2623"/>
                </a:solidFill>
                <a:latin typeface="Trebuchet MS"/>
                <a:cs typeface="Trebuchet MS"/>
              </a:rPr>
              <a:t>den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3D2623"/>
                </a:solidFill>
                <a:latin typeface="Trebuchet MS"/>
                <a:cs typeface="Trebuchet MS"/>
              </a:rPr>
              <a:t>heligaste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3D2623"/>
                </a:solidFill>
                <a:latin typeface="Trebuchet MS"/>
                <a:cs typeface="Trebuchet MS"/>
              </a:rPr>
              <a:t>platsen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3D2623"/>
                </a:solidFill>
                <a:latin typeface="Trebuchet MS"/>
                <a:cs typeface="Trebuchet MS"/>
              </a:rPr>
              <a:t>i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3D2623"/>
                </a:solidFill>
                <a:latin typeface="Trebuchet MS"/>
                <a:cs typeface="Trebuchet MS"/>
              </a:rPr>
              <a:t>världen  </a:t>
            </a:r>
            <a:r>
              <a:rPr sz="1500" spc="40" dirty="0">
                <a:solidFill>
                  <a:srgbClr val="3D2623"/>
                </a:solidFill>
                <a:latin typeface="Trebuchet MS"/>
                <a:cs typeface="Trebuchet MS"/>
              </a:rPr>
              <a:t>för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3D2623"/>
                </a:solidFill>
                <a:latin typeface="Trebuchet MS"/>
                <a:cs typeface="Trebuchet MS"/>
              </a:rPr>
              <a:t>bahá’íer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7672" y="446791"/>
            <a:ext cx="963805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920">
              <a:lnSpc>
                <a:spcPts val="3929"/>
              </a:lnSpc>
            </a:pPr>
            <a:r>
              <a:rPr spc="-25" dirty="0"/>
              <a:t>Världens</a:t>
            </a:r>
            <a:r>
              <a:rPr spc="-10" dirty="0"/>
              <a:t> </a:t>
            </a:r>
            <a:r>
              <a:rPr spc="-5" dirty="0"/>
              <a:t>enande</a:t>
            </a:r>
            <a:r>
              <a:rPr dirty="0"/>
              <a:t> </a:t>
            </a:r>
            <a:r>
              <a:rPr spc="-25" dirty="0" err="1"/>
              <a:t>kräver</a:t>
            </a:r>
            <a:r>
              <a:rPr spc="-55" dirty="0"/>
              <a:t> </a:t>
            </a:r>
            <a:r>
              <a:rPr spc="55" dirty="0"/>
              <a:t>a</a:t>
            </a:r>
            <a:r>
              <a:rPr lang="sv-SE" spc="55" dirty="0" err="1"/>
              <a:t>tt</a:t>
            </a:r>
            <a:r>
              <a:rPr lang="sv-SE" spc="55" dirty="0"/>
              <a:t> man</a:t>
            </a:r>
            <a:r>
              <a:rPr dirty="0"/>
              <a:t> </a:t>
            </a:r>
            <a:r>
              <a:rPr spc="-15" dirty="0" err="1"/>
              <a:t>underordna</a:t>
            </a:r>
            <a:r>
              <a:rPr lang="sv-SE" spc="-15" dirty="0"/>
              <a:t>r</a:t>
            </a:r>
            <a:r>
              <a:rPr spc="-5" dirty="0"/>
              <a:t> sig Gud</a:t>
            </a: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28393" y="2923174"/>
            <a:ext cx="4992500" cy="3471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6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461160"/>
            <a:ext cx="7802880" cy="49301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Nu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ju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väldigt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olika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attityder,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seder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bruk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olika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delar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världen,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klart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vissa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bahá’í-principer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troligen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kommer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krocka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aspekter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människors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kultur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D2B00"/>
                </a:solidFill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</a:pP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ena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andra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sättet.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4591050">
              <a:lnSpc>
                <a:spcPts val="2160"/>
              </a:lnSpc>
            </a:pP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Så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anpassa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sitt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liv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efter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Guds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vilja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kan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onekligen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vara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utmaning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D2B00"/>
                </a:solidFill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</a:pP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var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än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lever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jorden.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4370705">
              <a:lnSpc>
                <a:spcPts val="2160"/>
              </a:lnSpc>
            </a:pP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Om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världsfred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kunde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uppnås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utan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alla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större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mindre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grad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ändrar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00"/>
              </a:lnSpc>
            </a:pP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sitt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sätt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leva,</a:t>
            </a:r>
            <a:endParaRPr sz="2000">
              <a:latin typeface="Times New Roman"/>
              <a:cs typeface="Times New Roman"/>
            </a:endParaRPr>
          </a:p>
          <a:p>
            <a:pPr marL="12700" marR="5082540">
              <a:lnSpc>
                <a:spcPts val="2160"/>
              </a:lnSpc>
              <a:spcBef>
                <a:spcPts val="150"/>
              </a:spcBef>
            </a:pP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skulle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världsfred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redan</a:t>
            </a:r>
            <a:r>
              <a:rPr sz="2000" b="1" i="1" spc="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vara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faktum!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672" y="446791"/>
            <a:ext cx="9826446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920">
              <a:lnSpc>
                <a:spcPts val="3929"/>
              </a:lnSpc>
            </a:pPr>
            <a:r>
              <a:rPr spc="-25" dirty="0"/>
              <a:t>Världens</a:t>
            </a:r>
            <a:r>
              <a:rPr spc="-5" dirty="0"/>
              <a:t> enande</a:t>
            </a:r>
            <a:r>
              <a:rPr dirty="0"/>
              <a:t> </a:t>
            </a:r>
            <a:r>
              <a:rPr spc="-25" dirty="0" err="1"/>
              <a:t>kräver</a:t>
            </a:r>
            <a:r>
              <a:rPr spc="-45" dirty="0"/>
              <a:t> </a:t>
            </a:r>
            <a:r>
              <a:rPr spc="55" dirty="0"/>
              <a:t>a</a:t>
            </a:r>
            <a:r>
              <a:rPr lang="sv-SE" spc="55" dirty="0" err="1"/>
              <a:t>tt</a:t>
            </a:r>
            <a:r>
              <a:rPr dirty="0"/>
              <a:t> </a:t>
            </a:r>
            <a:r>
              <a:rPr spc="-5" dirty="0"/>
              <a:t>alla</a:t>
            </a:r>
            <a:r>
              <a:rPr dirty="0"/>
              <a:t> </a:t>
            </a:r>
            <a:r>
              <a:rPr spc="-15" dirty="0" err="1"/>
              <a:t>ändrar</a:t>
            </a:r>
            <a:r>
              <a:rPr spc="-50" dirty="0"/>
              <a:t> </a:t>
            </a:r>
            <a:r>
              <a:rPr spc="35" dirty="0" err="1"/>
              <a:t>si</a:t>
            </a:r>
            <a:r>
              <a:rPr lang="sv-SE" spc="35" dirty="0" err="1"/>
              <a:t>tt</a:t>
            </a:r>
            <a:r>
              <a:rPr spc="5" dirty="0"/>
              <a:t> </a:t>
            </a:r>
            <a:r>
              <a:rPr spc="5" dirty="0" err="1"/>
              <a:t>levnadssä</a:t>
            </a:r>
            <a:r>
              <a:rPr lang="sv-SE" spc="5" dirty="0" err="1"/>
              <a:t>tt</a:t>
            </a:r>
            <a:endParaRPr spc="5" dirty="0"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0684" y="2465165"/>
            <a:ext cx="4176845" cy="41924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7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330299"/>
            <a:ext cx="4359275" cy="19748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-15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200" dirty="0">
                <a:solidFill>
                  <a:srgbClr val="7D2B00"/>
                </a:solidFill>
                <a:latin typeface="Times New Roman"/>
                <a:cs typeface="Times New Roman"/>
              </a:rPr>
              <a:t>ta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konkret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exempel,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30" dirty="0">
                <a:solidFill>
                  <a:srgbClr val="7D2B00"/>
                </a:solidFill>
                <a:latin typeface="Times New Roman"/>
                <a:cs typeface="Times New Roman"/>
              </a:rPr>
              <a:t>Bahá’u’lláh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förklarat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när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två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personer 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vill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gifta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sig,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de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helt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fria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själva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välja partner,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men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efter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de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gjort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sitt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val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måste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de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få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tillåtelse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både mannens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kvinnans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föräldrar.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5505" y="4031157"/>
            <a:ext cx="3947795" cy="25234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Denna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princip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kolliderar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sedvänjor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många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traditionella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kulturer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Asien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Afrika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där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äktenskap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oftast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planeras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föräldrarna.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Men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kolliderar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också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nuvarande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tänkesätt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många</a:t>
            </a:r>
            <a:r>
              <a:rPr sz="2000" b="1" i="1" spc="4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västerländska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länder,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där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föräldrarna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ibland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inte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ens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blir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informerade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förväg.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920">
              <a:lnSpc>
                <a:spcPts val="3929"/>
              </a:lnSpc>
            </a:pPr>
            <a:r>
              <a:rPr spc="-15" dirty="0"/>
              <a:t>Famljebildning </a:t>
            </a:r>
            <a:r>
              <a:rPr spc="-5" dirty="0"/>
              <a:t>som</a:t>
            </a:r>
            <a:r>
              <a:rPr spc="-10" dirty="0"/>
              <a:t> exempel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548958" y="1704771"/>
            <a:ext cx="3299460" cy="5039995"/>
            <a:chOff x="6548958" y="1704771"/>
            <a:chExt cx="3299460" cy="503999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0267" y="1704771"/>
              <a:ext cx="3147833" cy="46270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8958" y="6432501"/>
              <a:ext cx="3191103" cy="3120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548958" y="6432501"/>
            <a:ext cx="3191510" cy="312420"/>
          </a:xfrm>
          <a:prstGeom prst="rect">
            <a:avLst/>
          </a:prstGeom>
          <a:ln w="9405">
            <a:solidFill>
              <a:srgbClr val="5C4037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60"/>
              </a:spcBef>
            </a:pPr>
            <a:r>
              <a:rPr sz="1500" spc="35" dirty="0">
                <a:solidFill>
                  <a:srgbClr val="3D2623"/>
                </a:solidFill>
                <a:latin typeface="Trebuchet MS"/>
                <a:cs typeface="Trebuchet MS"/>
              </a:rPr>
              <a:t>Par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3D2623"/>
                </a:solidFill>
                <a:latin typeface="Trebuchet MS"/>
                <a:cs typeface="Trebuchet MS"/>
              </a:rPr>
              <a:t>från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3D2623"/>
                </a:solidFill>
                <a:latin typeface="Trebuchet MS"/>
                <a:cs typeface="Trebuchet MS"/>
              </a:rPr>
              <a:t>Shiraz,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3D2623"/>
                </a:solidFill>
                <a:latin typeface="Trebuchet MS"/>
                <a:cs typeface="Trebuchet MS"/>
              </a:rPr>
              <a:t>Persien,</a:t>
            </a:r>
            <a:r>
              <a:rPr sz="1500" spc="-125" dirty="0">
                <a:solidFill>
                  <a:srgbClr val="3D2623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3D2623"/>
                </a:solidFill>
                <a:latin typeface="Trebuchet MS"/>
                <a:cs typeface="Trebuchet MS"/>
              </a:rPr>
              <a:t>1800-talet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8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330299"/>
            <a:ext cx="6369050" cy="55130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Om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tänker </a:t>
            </a: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på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gemensamt synsätt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vissa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grundläggande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frågor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nödvändig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förutsättning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enande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hela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världen,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inser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</a:pP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måste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acceptera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vissa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ändringar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sitt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35" dirty="0">
                <a:solidFill>
                  <a:srgbClr val="7D2B00"/>
                </a:solidFill>
                <a:latin typeface="Times New Roman"/>
                <a:cs typeface="Times New Roman"/>
              </a:rPr>
              <a:t>liv.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821690">
              <a:lnSpc>
                <a:spcPts val="2160"/>
              </a:lnSpc>
            </a:pP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betyder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avstår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agera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van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göra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istället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handla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05"/>
              </a:lnSpc>
            </a:pPr>
            <a:r>
              <a:rPr sz="2000" b="1" i="1" spc="165" dirty="0">
                <a:solidFill>
                  <a:srgbClr val="7D2B00"/>
                </a:solidFill>
                <a:latin typeface="Times New Roman"/>
                <a:cs typeface="Times New Roman"/>
              </a:rPr>
              <a:t>på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85" dirty="0">
                <a:solidFill>
                  <a:srgbClr val="7D2B00"/>
                </a:solidFill>
                <a:latin typeface="Times New Roman"/>
                <a:cs typeface="Times New Roman"/>
              </a:rPr>
              <a:t>nytt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5" dirty="0">
                <a:solidFill>
                  <a:srgbClr val="7D2B00"/>
                </a:solidFill>
                <a:latin typeface="Times New Roman"/>
                <a:cs typeface="Times New Roman"/>
              </a:rPr>
              <a:t>sätt,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sätt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som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överensstämmer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Guds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bud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vår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tid.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000" b="1" i="1" spc="-35" dirty="0">
                <a:solidFill>
                  <a:srgbClr val="7D2B00"/>
                </a:solidFill>
                <a:latin typeface="Georgia"/>
                <a:cs typeface="Georgia"/>
              </a:rPr>
              <a:t>Detta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5" dirty="0">
                <a:solidFill>
                  <a:srgbClr val="7D2B00"/>
                </a:solidFill>
                <a:latin typeface="Georgia"/>
                <a:cs typeface="Georgia"/>
              </a:rPr>
              <a:t>är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5" dirty="0">
                <a:solidFill>
                  <a:srgbClr val="7D2B00"/>
                </a:solidFill>
                <a:latin typeface="Georgia"/>
                <a:cs typeface="Georgia"/>
              </a:rPr>
              <a:t>på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20" dirty="0">
                <a:solidFill>
                  <a:srgbClr val="7D2B00"/>
                </a:solidFill>
                <a:latin typeface="Georgia"/>
                <a:cs typeface="Georgia"/>
              </a:rPr>
              <a:t>ett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30" dirty="0">
                <a:solidFill>
                  <a:srgbClr val="7D2B00"/>
                </a:solidFill>
                <a:latin typeface="Georgia"/>
                <a:cs typeface="Georgia"/>
              </a:rPr>
              <a:t>sätt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85" dirty="0">
                <a:solidFill>
                  <a:srgbClr val="7D2B00"/>
                </a:solidFill>
                <a:latin typeface="Georgia"/>
                <a:cs typeface="Georgia"/>
              </a:rPr>
              <a:t>en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0" dirty="0">
                <a:solidFill>
                  <a:srgbClr val="7D2B00"/>
                </a:solidFill>
                <a:latin typeface="Georgia"/>
                <a:cs typeface="Georgia"/>
              </a:rPr>
              <a:t>inskränkning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40" dirty="0">
                <a:solidFill>
                  <a:srgbClr val="7D2B00"/>
                </a:solidFill>
                <a:latin typeface="Georgia"/>
                <a:cs typeface="Georgia"/>
              </a:rPr>
              <a:t>av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95" dirty="0">
                <a:solidFill>
                  <a:srgbClr val="7D2B00"/>
                </a:solidFill>
                <a:latin typeface="Georgia"/>
                <a:cs typeface="Georgia"/>
              </a:rPr>
              <a:t>ens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45" dirty="0">
                <a:solidFill>
                  <a:srgbClr val="7D2B00"/>
                </a:solidFill>
                <a:latin typeface="Georgia"/>
                <a:cs typeface="Georgia"/>
              </a:rPr>
              <a:t>frihet.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Georgia"/>
              <a:cs typeface="Georgia"/>
            </a:endParaRPr>
          </a:p>
          <a:p>
            <a:pPr marL="12700" marR="1459230">
              <a:lnSpc>
                <a:spcPts val="2160"/>
              </a:lnSpc>
            </a:pP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Men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hur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fri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var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70" dirty="0">
                <a:solidFill>
                  <a:srgbClr val="7D2B00"/>
                </a:solidFill>
                <a:latin typeface="Times New Roman"/>
                <a:cs typeface="Times New Roman"/>
              </a:rPr>
              <a:t>man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tidigare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egentligen?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Friheten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också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annan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dimension.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05"/>
              </a:lnSpc>
            </a:pPr>
            <a:r>
              <a:rPr sz="2000" b="1" i="1" spc="-45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lever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90" dirty="0">
                <a:solidFill>
                  <a:srgbClr val="7D2B00"/>
                </a:solidFill>
                <a:latin typeface="Times New Roman"/>
                <a:cs typeface="Times New Roman"/>
              </a:rPr>
              <a:t>ett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konsumtionssamhälle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endParaRPr sz="2000">
              <a:latin typeface="Times New Roman"/>
              <a:cs typeface="Times New Roman"/>
            </a:endParaRPr>
          </a:p>
          <a:p>
            <a:pPr marL="12700" marR="488315">
              <a:lnSpc>
                <a:spcPts val="2160"/>
              </a:lnSpc>
              <a:spcBef>
                <a:spcPts val="150"/>
              </a:spcBef>
            </a:pP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hela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tiden </a:t>
            </a:r>
            <a:r>
              <a:rPr sz="2000" b="1" i="1" spc="175" dirty="0">
                <a:solidFill>
                  <a:srgbClr val="7D2B00"/>
                </a:solidFill>
                <a:latin typeface="Times New Roman"/>
                <a:cs typeface="Times New Roman"/>
              </a:rPr>
              <a:t>utsatta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för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kommersiell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propaganda.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Kan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vara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större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mindre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grad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förslavade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50" dirty="0">
                <a:solidFill>
                  <a:srgbClr val="7D2B00"/>
                </a:solidFill>
                <a:latin typeface="Times New Roman"/>
                <a:cs typeface="Times New Roman"/>
              </a:rPr>
              <a:t>i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konsumtionens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ekorrhjul?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50" dirty="0">
                <a:solidFill>
                  <a:srgbClr val="7D2B00"/>
                </a:solidFill>
                <a:latin typeface="Georgia"/>
                <a:cs typeface="Georgia"/>
              </a:rPr>
              <a:t>Här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05" dirty="0">
                <a:solidFill>
                  <a:srgbClr val="7D2B00"/>
                </a:solidFill>
                <a:latin typeface="Georgia"/>
                <a:cs typeface="Georgia"/>
              </a:rPr>
              <a:t>ser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35" dirty="0">
                <a:solidFill>
                  <a:srgbClr val="7D2B00"/>
                </a:solidFill>
                <a:latin typeface="Georgia"/>
                <a:cs typeface="Georgia"/>
              </a:rPr>
              <a:t>vi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60" dirty="0">
                <a:solidFill>
                  <a:srgbClr val="7D2B00"/>
                </a:solidFill>
                <a:latin typeface="Georgia"/>
                <a:cs typeface="Georgia"/>
              </a:rPr>
              <a:t>frihetens</a:t>
            </a:r>
            <a:r>
              <a:rPr sz="2000" b="1" i="1" spc="110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20" dirty="0">
                <a:solidFill>
                  <a:srgbClr val="7D2B00"/>
                </a:solidFill>
                <a:latin typeface="Georgia"/>
                <a:cs typeface="Georgia"/>
              </a:rPr>
              <a:t>andra</a:t>
            </a:r>
            <a:r>
              <a:rPr sz="2000" b="1" i="1" spc="105" dirty="0">
                <a:solidFill>
                  <a:srgbClr val="7D2B00"/>
                </a:solidFill>
                <a:latin typeface="Georgia"/>
                <a:cs typeface="Georgia"/>
              </a:rPr>
              <a:t> </a:t>
            </a:r>
            <a:r>
              <a:rPr sz="2000" b="1" i="1" spc="-110" dirty="0">
                <a:solidFill>
                  <a:srgbClr val="7D2B00"/>
                </a:solidFill>
                <a:latin typeface="Georgia"/>
                <a:cs typeface="Georgia"/>
              </a:rPr>
              <a:t>dimension.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672" y="446791"/>
            <a:ext cx="963805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920">
              <a:lnSpc>
                <a:spcPts val="3929"/>
              </a:lnSpc>
              <a:tabLst>
                <a:tab pos="4692650" algn="l"/>
              </a:tabLst>
            </a:pPr>
            <a:r>
              <a:rPr spc="35" dirty="0"/>
              <a:t>A</a:t>
            </a:r>
            <a:r>
              <a:rPr lang="sv-SE" spc="35" dirty="0" err="1"/>
              <a:t>tt</a:t>
            </a:r>
            <a:r>
              <a:rPr spc="40" dirty="0"/>
              <a:t> </a:t>
            </a:r>
            <a:r>
              <a:rPr spc="-15" dirty="0"/>
              <a:t>följa</a:t>
            </a:r>
            <a:r>
              <a:rPr dirty="0"/>
              <a:t> </a:t>
            </a:r>
            <a:r>
              <a:rPr spc="-5" dirty="0"/>
              <a:t>Guds</a:t>
            </a:r>
            <a:r>
              <a:rPr spc="5" dirty="0"/>
              <a:t> </a:t>
            </a:r>
            <a:r>
              <a:rPr spc="-5" dirty="0"/>
              <a:t>bud</a:t>
            </a:r>
            <a:r>
              <a:rPr dirty="0"/>
              <a:t> </a:t>
            </a:r>
            <a:r>
              <a:rPr spc="-5" dirty="0"/>
              <a:t>–	</a:t>
            </a:r>
            <a:r>
              <a:rPr spc="65" dirty="0"/>
              <a:t>ƒ</a:t>
            </a:r>
            <a:r>
              <a:rPr lang="sv-SE" spc="65" dirty="0"/>
              <a:t>r</a:t>
            </a:r>
            <a:r>
              <a:rPr spc="65" dirty="0" err="1"/>
              <a:t>ihetens</a:t>
            </a:r>
            <a:r>
              <a:rPr spc="-15" dirty="0"/>
              <a:t> </a:t>
            </a:r>
            <a:r>
              <a:rPr spc="-30" dirty="0"/>
              <a:t>två</a:t>
            </a:r>
            <a:r>
              <a:rPr spc="-15" dirty="0"/>
              <a:t> </a:t>
            </a:r>
            <a:r>
              <a:rPr spc="-5" dirty="0"/>
              <a:t>dimensioner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02160" y="1928288"/>
            <a:ext cx="2455021" cy="19346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6542" y="4610493"/>
            <a:ext cx="2262185" cy="20978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553" y="381596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rebuchet MS"/>
                <a:cs typeface="Trebuchet MS"/>
              </a:rPr>
              <a:t>9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154" y="1113920"/>
            <a:ext cx="10175240" cy="6136005"/>
            <a:chOff x="179154" y="1113920"/>
            <a:chExt cx="10175240" cy="6136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80" y="1113920"/>
              <a:ext cx="9983438" cy="6135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54" y="4632521"/>
              <a:ext cx="1364503" cy="133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65" y="4801755"/>
              <a:ext cx="1034858" cy="100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9" y="1768043"/>
              <a:ext cx="1147543" cy="11475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5505" y="1330299"/>
            <a:ext cx="8123555" cy="3873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anpassa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vanor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och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handlingssätt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så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de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överensstämmer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med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Guds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vilja,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viss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ansträngning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7D2B00"/>
                </a:solidFill>
                <a:latin typeface="Times New Roman"/>
                <a:cs typeface="Times New Roman"/>
              </a:rPr>
              <a:t>–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vi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avstår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från</a:t>
            </a:r>
            <a:r>
              <a:rPr sz="2000" b="1" i="1" spc="7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tillfredsställa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omedelbara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önskningar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överger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vissa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invanda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80" dirty="0">
                <a:solidFill>
                  <a:srgbClr val="7D2B00"/>
                </a:solidFill>
                <a:latin typeface="Times New Roman"/>
                <a:cs typeface="Times New Roman"/>
              </a:rPr>
              <a:t>sätt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vara. Det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motsatsen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handla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enligt </a:t>
            </a:r>
            <a:r>
              <a:rPr sz="2000" b="1" i="1" spc="85" dirty="0">
                <a:solidFill>
                  <a:srgbClr val="7D2B00"/>
                </a:solidFill>
                <a:latin typeface="Times New Roman"/>
                <a:cs typeface="Times New Roman"/>
              </a:rPr>
              <a:t>”minsta </a:t>
            </a:r>
            <a:r>
              <a:rPr sz="2000" b="1" i="1" spc="9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motståndets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5" dirty="0">
                <a:solidFill>
                  <a:srgbClr val="7D2B00"/>
                </a:solidFill>
                <a:latin typeface="Times New Roman"/>
                <a:cs typeface="Times New Roman"/>
              </a:rPr>
              <a:t>lag.”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4400550">
              <a:lnSpc>
                <a:spcPts val="2160"/>
              </a:lnSpc>
            </a:pP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Det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ens </a:t>
            </a:r>
            <a:r>
              <a:rPr sz="2000" b="1" i="1" spc="150" dirty="0">
                <a:solidFill>
                  <a:srgbClr val="7D2B00"/>
                </a:solidFill>
                <a:latin typeface="Times New Roman"/>
                <a:cs typeface="Times New Roman"/>
              </a:rPr>
              <a:t>motiv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inte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40" dirty="0">
                <a:solidFill>
                  <a:srgbClr val="7D2B00"/>
                </a:solidFill>
                <a:latin typeface="Times New Roman"/>
                <a:cs typeface="Times New Roman"/>
              </a:rPr>
              <a:t>är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45" dirty="0">
                <a:solidFill>
                  <a:srgbClr val="7D2B00"/>
                </a:solidFill>
                <a:latin typeface="Times New Roman"/>
                <a:cs typeface="Times New Roman"/>
              </a:rPr>
              <a:t>främst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tillgodose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egna </a:t>
            </a:r>
            <a:r>
              <a:rPr sz="2000" b="1" i="1" spc="13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intressen,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80" dirty="0">
                <a:solidFill>
                  <a:srgbClr val="7D2B00"/>
                </a:solidFill>
                <a:latin typeface="Times New Roman"/>
                <a:cs typeface="Times New Roman"/>
              </a:rPr>
              <a:t>se </a:t>
            </a:r>
            <a:r>
              <a:rPr sz="2000" b="1" i="1" spc="95" dirty="0">
                <a:solidFill>
                  <a:srgbClr val="7D2B00"/>
                </a:solidFill>
                <a:latin typeface="Times New Roman"/>
                <a:cs typeface="Times New Roman"/>
              </a:rPr>
              <a:t>till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egna,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eller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ens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egen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grupps, </a:t>
            </a:r>
            <a:r>
              <a:rPr sz="2000" b="1" i="1" spc="75" dirty="0">
                <a:solidFill>
                  <a:srgbClr val="7D2B00"/>
                </a:solidFill>
                <a:latin typeface="Times New Roman"/>
                <a:cs typeface="Times New Roman"/>
              </a:rPr>
              <a:t>fördelar,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60" dirty="0">
                <a:solidFill>
                  <a:srgbClr val="7D2B00"/>
                </a:solidFill>
                <a:latin typeface="Times New Roman"/>
                <a:cs typeface="Times New Roman"/>
              </a:rPr>
              <a:t>utan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snarare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föredra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hela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mänsklighetens </a:t>
            </a:r>
            <a:r>
              <a:rPr sz="2000" b="1" i="1" spc="110" dirty="0">
                <a:solidFill>
                  <a:srgbClr val="7D2B00"/>
                </a:solidFill>
                <a:latin typeface="Times New Roman"/>
                <a:cs typeface="Times New Roman"/>
              </a:rPr>
              <a:t>intressen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framför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5" dirty="0">
                <a:solidFill>
                  <a:srgbClr val="7D2B00"/>
                </a:solidFill>
                <a:latin typeface="Times New Roman"/>
                <a:cs typeface="Times New Roman"/>
              </a:rPr>
              <a:t>sina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14" dirty="0">
                <a:solidFill>
                  <a:srgbClr val="7D2B00"/>
                </a:solidFill>
                <a:latin typeface="Times New Roman"/>
                <a:cs typeface="Times New Roman"/>
              </a:rPr>
              <a:t>egna.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5" dirty="0">
                <a:solidFill>
                  <a:srgbClr val="7D2B00"/>
                </a:solidFill>
                <a:latin typeface="Times New Roman"/>
                <a:cs typeface="Times New Roman"/>
              </a:rPr>
              <a:t>Det</a:t>
            </a:r>
            <a:r>
              <a:rPr sz="2000" b="1" i="1" spc="60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20" dirty="0">
                <a:solidFill>
                  <a:srgbClr val="7D2B00"/>
                </a:solidFill>
                <a:latin typeface="Times New Roman"/>
                <a:cs typeface="Times New Roman"/>
              </a:rPr>
              <a:t>innebär </a:t>
            </a:r>
            <a:r>
              <a:rPr sz="2000" b="1" i="1" spc="-484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215" dirty="0">
                <a:solidFill>
                  <a:srgbClr val="7D2B00"/>
                </a:solidFill>
                <a:latin typeface="Times New Roman"/>
                <a:cs typeface="Times New Roman"/>
              </a:rPr>
              <a:t>att</a:t>
            </a:r>
            <a:r>
              <a:rPr sz="2000" b="1" i="1" spc="5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30" dirty="0">
                <a:solidFill>
                  <a:srgbClr val="7D2B00"/>
                </a:solidFill>
                <a:latin typeface="Times New Roman"/>
                <a:cs typeface="Times New Roman"/>
              </a:rPr>
              <a:t>handla</a:t>
            </a:r>
            <a:r>
              <a:rPr sz="2000" b="1" i="1" spc="65" dirty="0">
                <a:solidFill>
                  <a:srgbClr val="7D2B00"/>
                </a:solidFill>
                <a:latin typeface="Times New Roman"/>
                <a:cs typeface="Times New Roman"/>
              </a:rPr>
              <a:t> </a:t>
            </a:r>
            <a:r>
              <a:rPr sz="2000" b="1" i="1" spc="100" dirty="0">
                <a:solidFill>
                  <a:srgbClr val="7D2B00"/>
                </a:solidFill>
                <a:latin typeface="Times New Roman"/>
                <a:cs typeface="Times New Roman"/>
              </a:rPr>
              <a:t>osjälviskt,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862" y="446791"/>
            <a:ext cx="8317509" cy="56043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948205" y="2620575"/>
            <a:ext cx="8140065" cy="4268470"/>
            <a:chOff x="1948205" y="2620575"/>
            <a:chExt cx="8140065" cy="426847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7550" y="2620575"/>
              <a:ext cx="4310510" cy="42683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8205" y="5415729"/>
              <a:ext cx="3568928" cy="135907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8280">
              <a:lnSpc>
                <a:spcPts val="3929"/>
              </a:lnSpc>
            </a:pPr>
            <a:r>
              <a:rPr spc="-15" dirty="0"/>
              <a:t>Altruism, osjälviskhet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48205" y="5415729"/>
            <a:ext cx="3569335" cy="135953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179705" marR="298450">
              <a:lnSpc>
                <a:spcPts val="2160"/>
              </a:lnSpc>
              <a:spcBef>
                <a:spcPts val="1655"/>
              </a:spcBef>
            </a:pPr>
            <a:r>
              <a:rPr sz="2000" spc="20" dirty="0">
                <a:solidFill>
                  <a:srgbClr val="1E5000"/>
                </a:solidFill>
                <a:latin typeface="Cambria"/>
                <a:cs typeface="Cambria"/>
              </a:rPr>
              <a:t>”En</a:t>
            </a:r>
            <a:r>
              <a:rPr sz="2000" spc="13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1E5000"/>
                </a:solidFill>
                <a:latin typeface="Cambria"/>
                <a:cs typeface="Cambria"/>
              </a:rPr>
              <a:t>mänsklighetens</a:t>
            </a:r>
            <a:r>
              <a:rPr sz="2000" spc="13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tjänare </a:t>
            </a:r>
            <a:r>
              <a:rPr sz="2000" spc="-42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sz="2000" spc="14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1E5000"/>
                </a:solidFill>
                <a:latin typeface="Cambria"/>
                <a:cs typeface="Cambria"/>
              </a:rPr>
              <a:t>en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1E5000"/>
                </a:solidFill>
                <a:latin typeface="Cambria"/>
                <a:cs typeface="Cambria"/>
              </a:rPr>
              <a:t>Guds</a:t>
            </a:r>
            <a:r>
              <a:rPr sz="2000" spc="145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1E5000"/>
                </a:solidFill>
                <a:latin typeface="Cambria"/>
                <a:cs typeface="Cambria"/>
              </a:rPr>
              <a:t>tjänare.”</a:t>
            </a:r>
            <a:endParaRPr sz="2000">
              <a:latin typeface="Cambria"/>
              <a:cs typeface="Cambria"/>
            </a:endParaRPr>
          </a:p>
          <a:p>
            <a:pPr marL="1551305">
              <a:lnSpc>
                <a:spcPct val="100000"/>
              </a:lnSpc>
              <a:spcBef>
                <a:spcPts val="525"/>
              </a:spcBef>
            </a:pPr>
            <a:r>
              <a:rPr sz="2000" dirty="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sz="2000" spc="110" dirty="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1588</Words>
  <Application>Microsoft Office PowerPoint</Application>
  <PresentationFormat>Anpassad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Calibri</vt:lpstr>
      <vt:lpstr>Cambria</vt:lpstr>
      <vt:lpstr>Gabriola</vt:lpstr>
      <vt:lpstr>Georgia</vt:lpstr>
      <vt:lpstr>Times New Roman</vt:lpstr>
      <vt:lpstr>Trebuchet MS</vt:lpstr>
      <vt:lpstr>Office Theme</vt:lpstr>
      <vt:lpstr>Att följa Guds bud – en inskränkning av ens ƒihet?</vt:lpstr>
      <vt:lpstr>Att följa Guds bud leder till sann ƒrihet</vt:lpstr>
      <vt:lpstr>Världsƒred fordrar mänsklighetens enande</vt:lpstr>
      <vt:lpstr>Frihet ƒån förtryck</vt:lpstr>
      <vt:lpstr>Världens enande kräver att man underordnar sig Gud</vt:lpstr>
      <vt:lpstr>Världens enande kräver att alla ändrar sitt levnadssätt</vt:lpstr>
      <vt:lpstr>Famljebildning som exempel</vt:lpstr>
      <vt:lpstr>Att följa Guds bud – ƒrihetens två dimensioner</vt:lpstr>
      <vt:lpstr>Altruism, osjälviskhet</vt:lpstr>
      <vt:lpstr>10</vt:lpstr>
      <vt:lpstr>11</vt:lpstr>
      <vt:lpstr>12</vt:lpstr>
      <vt:lpstr>13</vt:lpstr>
      <vt:lpstr>14</vt:lpstr>
      <vt:lpstr>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 Powerpoint</dc:title>
  <dc:creator>Örjan Widegren</dc:creator>
  <cp:lastModifiedBy>Örjan Widegren</cp:lastModifiedBy>
  <cp:revision>6</cp:revision>
  <dcterms:created xsi:type="dcterms:W3CDTF">2021-06-02T09:00:19Z</dcterms:created>
  <dcterms:modified xsi:type="dcterms:W3CDTF">2021-06-02T09:06:28Z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2021-06-01T00:00:00Z</vt:filetime>
  </property>
  <property fmtid="{D5CDD505-2E9C-101B-9397-08002B2CF9AE}" pid="3" name="Creator">
    <vt:lpwstr>Serif Affinity Publisher 1.9.2</vt:lpwstr>
  </property>
  <property fmtid="{D5CDD505-2E9C-101B-9397-08002B2CF9AE}" pid="4" name="LastSaved">
    <vt:filetime>2021-06-02T00:00:00Z</vt:filetime>
  </property>
</Properties>
</file>