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0693400" cy="7562850"/>
  <p:notesSz cx="10693400" cy="75628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9" cy="75599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19999" y="899985"/>
            <a:ext cx="8531993" cy="61200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346" y="895146"/>
            <a:ext cx="10083295" cy="6129671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0608" y="313499"/>
            <a:ext cx="778783" cy="70391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Relationship Id="rId8" Type="http://schemas.openxmlformats.org/officeDocument/2006/relationships/image" Target="../media/image2.jpg"/><Relationship Id="rId9" Type="http://schemas.openxmlformats.org/officeDocument/2006/relationships/image" Target="../media/image3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12"/>
            <a:ext cx="10692009" cy="755999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619999" y="899985"/>
            <a:ext cx="8531993" cy="612000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3346" y="895146"/>
            <a:ext cx="10083295" cy="612967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99055" y="95618"/>
            <a:ext cx="6095288" cy="6959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739455"/>
            <a:ext cx="9624060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36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1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42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4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9.pn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10.png"/><Relationship Id="rId7" Type="http://schemas.openxmlformats.org/officeDocument/2006/relationships/image" Target="../media/image4.png"/><Relationship Id="rId8" Type="http://schemas.openxmlformats.org/officeDocument/2006/relationships/image" Target="../media/image5.png"/><Relationship Id="rId9" Type="http://schemas.openxmlformats.org/officeDocument/2006/relationships/image" Target="../media/image11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8.png"/><Relationship Id="rId8" Type="http://schemas.openxmlformats.org/officeDocument/2006/relationships/image" Target="../media/image13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24.jpg"/><Relationship Id="rId7" Type="http://schemas.openxmlformats.org/officeDocument/2006/relationships/image" Target="../media/image25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7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1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2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1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73660" rIns="0" bIns="0" rtlCol="0" vert="horz">
            <a:spAutoFit/>
          </a:bodyPr>
          <a:lstStyle/>
          <a:p>
            <a:pPr marL="1177925" marR="5080" indent="-473709">
              <a:lnSpc>
                <a:spcPts val="2400"/>
              </a:lnSpc>
              <a:spcBef>
                <a:spcPts val="580"/>
              </a:spcBef>
              <a:tabLst>
                <a:tab pos="2498725" algn="l"/>
                <a:tab pos="3959225" algn="l"/>
              </a:tabLst>
            </a:pPr>
            <a:r>
              <a:rPr dirty="0" spc="-65"/>
              <a:t>”Umgås</a:t>
            </a:r>
            <a:r>
              <a:rPr dirty="0" spc="95"/>
              <a:t> </a:t>
            </a:r>
            <a:r>
              <a:rPr dirty="0" spc="-114"/>
              <a:t>med	</a:t>
            </a:r>
            <a:r>
              <a:rPr dirty="0" spc="-110"/>
              <a:t>alla</a:t>
            </a:r>
            <a:r>
              <a:rPr dirty="0" spc="80"/>
              <a:t> </a:t>
            </a:r>
            <a:r>
              <a:rPr dirty="0" spc="-135"/>
              <a:t>religioners</a:t>
            </a:r>
            <a:r>
              <a:rPr dirty="0" spc="80"/>
              <a:t> </a:t>
            </a:r>
            <a:r>
              <a:rPr dirty="0" spc="-105"/>
              <a:t>anhängare</a:t>
            </a:r>
            <a:r>
              <a:rPr dirty="0" spc="80"/>
              <a:t> </a:t>
            </a:r>
            <a:r>
              <a:rPr dirty="0" spc="-155"/>
              <a:t>i</a:t>
            </a:r>
            <a:r>
              <a:rPr dirty="0" spc="80"/>
              <a:t> </a:t>
            </a:r>
            <a:r>
              <a:rPr dirty="0" spc="-75"/>
              <a:t>en </a:t>
            </a:r>
            <a:r>
              <a:rPr dirty="0" spc="-515"/>
              <a:t> </a:t>
            </a:r>
            <a:r>
              <a:rPr dirty="0" spc="-90"/>
              <a:t>anda</a:t>
            </a:r>
            <a:r>
              <a:rPr dirty="0" spc="90"/>
              <a:t> </a:t>
            </a:r>
            <a:r>
              <a:rPr dirty="0" spc="-110"/>
              <a:t>av</a:t>
            </a:r>
            <a:r>
              <a:rPr dirty="0" spc="90"/>
              <a:t> </a:t>
            </a:r>
            <a:r>
              <a:rPr dirty="0" spc="-135"/>
              <a:t>vänskaplighet	</a:t>
            </a:r>
            <a:r>
              <a:rPr dirty="0" spc="-50"/>
              <a:t>och</a:t>
            </a:r>
            <a:r>
              <a:rPr dirty="0" spc="70"/>
              <a:t> </a:t>
            </a:r>
            <a:r>
              <a:rPr dirty="0" spc="-114"/>
              <a:t>gemenskap!”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700" y="1502384"/>
            <a:ext cx="10053320" cy="5184775"/>
            <a:chOff x="12700" y="1502384"/>
            <a:chExt cx="10053320" cy="51847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8659" y="4160862"/>
              <a:ext cx="4726871" cy="25262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4952" y="1502384"/>
              <a:ext cx="5631795" cy="44797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42629" y="5700382"/>
              <a:ext cx="203200" cy="1932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46" y="895146"/>
            <a:ext cx="10083800" cy="6130290"/>
            <a:chOff x="73346" y="895146"/>
            <a:chExt cx="10083800" cy="61302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26287" y="3914533"/>
              <a:ext cx="6009557" cy="23724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95862" y="3390315"/>
              <a:ext cx="2569825" cy="341891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13038" y="5905009"/>
            <a:ext cx="7634605" cy="848994"/>
          </a:xfrm>
          <a:prstGeom prst="rect">
            <a:avLst/>
          </a:prstGeom>
        </p:spPr>
        <p:txBody>
          <a:bodyPr wrap="square" lIns="0" tIns="41275" rIns="0" bIns="0" rtlCol="0" vert="horz">
            <a:spAutoFit/>
          </a:bodyPr>
          <a:lstStyle/>
          <a:p>
            <a:pPr marL="5435600">
              <a:lnSpc>
                <a:spcPct val="100000"/>
              </a:lnSpc>
              <a:spcBef>
                <a:spcPts val="325"/>
              </a:spcBef>
            </a:pPr>
            <a:r>
              <a:rPr dirty="0" sz="1800" spc="-5">
                <a:latin typeface="Arial MT"/>
                <a:cs typeface="Arial MT"/>
              </a:rPr>
              <a:t>Andlig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sammankomst</a:t>
            </a:r>
            <a:endParaRPr sz="1800">
              <a:latin typeface="Arial MT"/>
              <a:cs typeface="Arial MT"/>
            </a:endParaRPr>
          </a:p>
          <a:p>
            <a:pPr marL="2626995">
              <a:lnSpc>
                <a:spcPts val="1935"/>
              </a:lnSpc>
              <a:spcBef>
                <a:spcPts val="229"/>
              </a:spcBef>
            </a:pPr>
            <a:r>
              <a:rPr dirty="0" sz="1800" spc="-5">
                <a:latin typeface="Arial MT"/>
                <a:cs typeface="Arial MT"/>
              </a:rPr>
              <a:t>Studiecirkel</a:t>
            </a:r>
            <a:r>
              <a:rPr dirty="0" sz="1800" spc="-1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</a:t>
            </a:r>
            <a:r>
              <a:rPr dirty="0" sz="1800" spc="-10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Akalla</a:t>
            </a:r>
            <a:endParaRPr sz="1800">
              <a:latin typeface="Arial MT"/>
              <a:cs typeface="Arial MT"/>
            </a:endParaRPr>
          </a:p>
          <a:p>
            <a:pPr marL="12700">
              <a:lnSpc>
                <a:spcPts val="1935"/>
              </a:lnSpc>
            </a:pPr>
            <a:r>
              <a:rPr dirty="0" sz="1800" spc="-5">
                <a:latin typeface="Arial MT"/>
                <a:cs typeface="Arial MT"/>
              </a:rPr>
              <a:t>Juniorgrupp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Kiribati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59003" y="3388296"/>
            <a:ext cx="268097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Online barnklass</a:t>
            </a:r>
            <a:r>
              <a:rPr dirty="0" sz="1800" spc="-1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Sverige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0608" y="313499"/>
            <a:ext cx="778783" cy="703910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3606" y="339140"/>
            <a:ext cx="50101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000000"/>
                </a:solidFill>
                <a:latin typeface="Trebuchet MS"/>
                <a:cs typeface="Trebuchet MS"/>
              </a:rPr>
              <a:t>10</a:t>
            </a:r>
            <a:endParaRPr sz="3600">
              <a:latin typeface="Trebuchet MS"/>
              <a:cs typeface="Trebuchet MS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700" y="2089327"/>
            <a:ext cx="1597450" cy="2585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860473" y="279215"/>
            <a:ext cx="8193849" cy="32617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08" y="313499"/>
            <a:ext cx="778783" cy="70391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3606" y="339140"/>
            <a:ext cx="50101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solidFill>
                  <a:srgbClr val="000000"/>
                </a:solidFill>
                <a:latin typeface="Trebuchet MS"/>
                <a:cs typeface="Trebuchet MS"/>
              </a:rPr>
              <a:t>11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700" y="280936"/>
            <a:ext cx="6776720" cy="4394200"/>
            <a:chOff x="12700" y="280936"/>
            <a:chExt cx="6776720" cy="43942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2922" y="280936"/>
              <a:ext cx="4795970" cy="150182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036275" y="6438068"/>
            <a:ext cx="37363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 MT"/>
                <a:cs typeface="Arial MT"/>
              </a:rPr>
              <a:t>Det</a:t>
            </a:r>
            <a:r>
              <a:rPr dirty="0" sz="1800" spc="50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lokala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andliga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rådet</a:t>
            </a:r>
            <a:r>
              <a:rPr dirty="0" sz="1800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i</a:t>
            </a:r>
            <a:r>
              <a:rPr dirty="0" sz="1800" spc="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Stockholm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19243" y="1564417"/>
            <a:ext cx="8461375" cy="5024120"/>
            <a:chOff x="1619243" y="1564417"/>
            <a:chExt cx="8461375" cy="5024120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243" y="1564417"/>
              <a:ext cx="8461248" cy="22152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93525" y="1867338"/>
              <a:ext cx="7517383" cy="472065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46" y="313499"/>
            <a:ext cx="10083800" cy="6711315"/>
            <a:chOff x="73346" y="313499"/>
            <a:chExt cx="10083800" cy="6711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79279" y="5459679"/>
              <a:ext cx="4804562" cy="12796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606" y="339140"/>
            <a:ext cx="5010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12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700" y="279400"/>
            <a:ext cx="9747250" cy="5200650"/>
            <a:chOff x="12700" y="279400"/>
            <a:chExt cx="9747250" cy="520065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0850" y="279400"/>
              <a:ext cx="8039100" cy="5200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08" y="313499"/>
            <a:ext cx="778783" cy="7039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3606" y="339140"/>
            <a:ext cx="5010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13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700" y="285750"/>
            <a:ext cx="9588500" cy="6013450"/>
            <a:chOff x="12700" y="285750"/>
            <a:chExt cx="9588500" cy="601345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8300" y="285750"/>
              <a:ext cx="7962900" cy="60134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46" y="313499"/>
            <a:ext cx="10083800" cy="6711315"/>
            <a:chOff x="73346" y="313499"/>
            <a:chExt cx="10083800" cy="6711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48465" y="1023207"/>
              <a:ext cx="7481506" cy="59847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606" y="339140"/>
            <a:ext cx="5010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14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700" y="292797"/>
            <a:ext cx="4788535" cy="4382135"/>
            <a:chOff x="12700" y="292797"/>
            <a:chExt cx="4788535" cy="438213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16131" y="292797"/>
              <a:ext cx="2784767" cy="4219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46" y="313499"/>
            <a:ext cx="10083800" cy="6711315"/>
            <a:chOff x="73346" y="313499"/>
            <a:chExt cx="10083800" cy="6711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10802" y="2701772"/>
              <a:ext cx="6088608" cy="43087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606" y="339140"/>
            <a:ext cx="50101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15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700" y="302940"/>
            <a:ext cx="9652635" cy="4371975"/>
            <a:chOff x="12700" y="302940"/>
            <a:chExt cx="9652635" cy="437197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3704" y="302940"/>
              <a:ext cx="2231713" cy="42805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72976" y="1079068"/>
              <a:ext cx="7692263" cy="1828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9" cy="755999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81230" y="292668"/>
            <a:ext cx="5240032" cy="43959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3346" y="313499"/>
            <a:ext cx="10083800" cy="6711315"/>
            <a:chOff x="73346" y="313499"/>
            <a:chExt cx="10083800" cy="6711315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999" y="899985"/>
              <a:ext cx="8531993" cy="61200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346" y="895146"/>
              <a:ext cx="10083295" cy="612967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5851" y="2819543"/>
              <a:ext cx="575480" cy="5893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0789" y="4794431"/>
              <a:ext cx="575480" cy="5893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2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2700" y="1435100"/>
            <a:ext cx="9696450" cy="4972050"/>
            <a:chOff x="12700" y="1435100"/>
            <a:chExt cx="9696450" cy="4972050"/>
          </a:xfrm>
        </p:grpSpPr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7450" y="1435100"/>
              <a:ext cx="7251700" cy="49720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608" y="313499"/>
            <a:ext cx="778783" cy="70391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3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8640" y="6492332"/>
            <a:ext cx="1468120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265">
                <a:latin typeface="Trebuchet MS"/>
                <a:cs typeface="Trebuchet MS"/>
              </a:rPr>
              <a:t>–</a:t>
            </a:r>
            <a:r>
              <a:rPr dirty="0" sz="2000" spc="-80">
                <a:latin typeface="Trebuchet MS"/>
                <a:cs typeface="Trebuchet MS"/>
              </a:rPr>
              <a:t> </a:t>
            </a:r>
            <a:r>
              <a:rPr dirty="0" sz="2000" spc="-45">
                <a:latin typeface="Trebuchet MS"/>
                <a:cs typeface="Trebuchet MS"/>
              </a:rPr>
              <a:t>Bahá’u’lláh</a:t>
            </a:r>
            <a:endParaRPr sz="200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700" y="1434630"/>
            <a:ext cx="9661525" cy="4962525"/>
            <a:chOff x="12700" y="1434630"/>
            <a:chExt cx="9661525" cy="496252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0046" y="1959965"/>
              <a:ext cx="5753076" cy="331344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3221" y="3115106"/>
              <a:ext cx="203200" cy="203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3221" y="2263406"/>
              <a:ext cx="203200" cy="203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53221" y="4274210"/>
              <a:ext cx="203200" cy="203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58402" y="1434630"/>
              <a:ext cx="3494259" cy="47444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86977" y="5495201"/>
              <a:ext cx="6129855" cy="90145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92275" y="3283483"/>
              <a:ext cx="1981445" cy="198144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9" cy="75599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2700" y="313499"/>
            <a:ext cx="10331450" cy="6711315"/>
            <a:chOff x="12700" y="313499"/>
            <a:chExt cx="10331450" cy="67113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94690" y="2657335"/>
              <a:ext cx="2605290" cy="260529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6236" y="895146"/>
              <a:ext cx="10083295" cy="61296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2350" y="1028699"/>
              <a:ext cx="8051800" cy="577215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851" y="1511846"/>
              <a:ext cx="203200" cy="203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851" y="3159175"/>
              <a:ext cx="203200" cy="2032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851" y="3712349"/>
              <a:ext cx="203200" cy="2032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07780" y="6048552"/>
              <a:ext cx="203200" cy="2032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851" y="2627617"/>
              <a:ext cx="203200" cy="2032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90851" y="2053475"/>
              <a:ext cx="203200" cy="203200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4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608719" y="264833"/>
            <a:ext cx="7196455" cy="5123815"/>
            <a:chOff x="2608719" y="264833"/>
            <a:chExt cx="7196455" cy="512381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08719" y="264833"/>
              <a:ext cx="5358317" cy="43959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02450" y="2919431"/>
              <a:ext cx="3402107" cy="24690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910393" y="6156512"/>
            <a:ext cx="3555365" cy="3302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000" spc="-5">
                <a:latin typeface="Arial MT"/>
                <a:cs typeface="Arial MT"/>
              </a:rPr>
              <a:t>Ur</a:t>
            </a:r>
            <a:r>
              <a:rPr dirty="0" sz="2000">
                <a:latin typeface="Arial MT"/>
                <a:cs typeface="Arial MT"/>
              </a:rPr>
              <a:t> </a:t>
            </a:r>
            <a:r>
              <a:rPr dirty="0" sz="2000" spc="-5">
                <a:latin typeface="Arial MT"/>
                <a:cs typeface="Arial MT"/>
              </a:rPr>
              <a:t>Bahá’u’lláhs </a:t>
            </a:r>
            <a:r>
              <a:rPr dirty="0" sz="2000" spc="-5" i="1">
                <a:latin typeface="Arial"/>
                <a:cs typeface="Arial"/>
              </a:rPr>
              <a:t>Förborgade</a:t>
            </a:r>
            <a:r>
              <a:rPr dirty="0" sz="2000" i="1">
                <a:latin typeface="Arial"/>
                <a:cs typeface="Arial"/>
              </a:rPr>
              <a:t> </a:t>
            </a:r>
            <a:r>
              <a:rPr dirty="0" sz="2000" spc="-5" i="1">
                <a:latin typeface="Arial"/>
                <a:cs typeface="Arial"/>
              </a:rPr>
              <a:t>ord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61641" y="335156"/>
            <a:ext cx="4106398" cy="43959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608" y="313499"/>
            <a:ext cx="778783" cy="7039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5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700" y="1308284"/>
            <a:ext cx="9359900" cy="4773295"/>
            <a:chOff x="12700" y="1308284"/>
            <a:chExt cx="9359900" cy="477329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31047" y="1308284"/>
              <a:ext cx="7441247" cy="62164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06192" y="2236184"/>
              <a:ext cx="5794140" cy="3844931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77793" y="2879306"/>
            <a:ext cx="3097530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99415" algn="l"/>
                <a:tab pos="2313940" algn="l"/>
              </a:tabLst>
            </a:pPr>
            <a:r>
              <a:rPr dirty="0" spc="114">
                <a:solidFill>
                  <a:srgbClr val="000000"/>
                </a:solidFill>
                <a:latin typeface="Times New Roman"/>
                <a:cs typeface="Times New Roman"/>
              </a:rPr>
              <a:t>O	</a:t>
            </a:r>
            <a:r>
              <a:rPr dirty="0" spc="-125">
                <a:solidFill>
                  <a:srgbClr val="000000"/>
                </a:solidFill>
                <a:latin typeface="Times New Roman"/>
                <a:cs typeface="Times New Roman"/>
              </a:rPr>
              <a:t>TILLVARONS	</a:t>
            </a:r>
            <a:r>
              <a:rPr dirty="0" spc="15">
                <a:solidFill>
                  <a:srgbClr val="000000"/>
                </a:solidFill>
                <a:latin typeface="Times New Roman"/>
                <a:cs typeface="Times New Roman"/>
              </a:rPr>
              <a:t>SON</a:t>
            </a:r>
            <a:r>
              <a:rPr dirty="0" spc="-8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pc="-190">
                <a:solidFill>
                  <a:srgbClr val="000000"/>
                </a:solidFill>
                <a:latin typeface="Times New Roman"/>
                <a:cs typeface="Times New Roman"/>
              </a:rPr>
              <a:t>!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3577793" y="3336506"/>
            <a:ext cx="3984625" cy="191516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12700" marR="5080">
              <a:lnSpc>
                <a:spcPts val="2400"/>
              </a:lnSpc>
              <a:spcBef>
                <a:spcPts val="580"/>
              </a:spcBef>
            </a:pPr>
            <a:r>
              <a:rPr dirty="0" sz="2400" spc="80">
                <a:latin typeface="Times New Roman"/>
                <a:cs typeface="Times New Roman"/>
              </a:rPr>
              <a:t>Du </a:t>
            </a:r>
            <a:r>
              <a:rPr dirty="0" sz="2400" spc="125">
                <a:latin typeface="Times New Roman"/>
                <a:cs typeface="Times New Roman"/>
              </a:rPr>
              <a:t>är </a:t>
            </a:r>
            <a:r>
              <a:rPr dirty="0" sz="2400" spc="85">
                <a:latin typeface="Times New Roman"/>
                <a:cs typeface="Times New Roman"/>
              </a:rPr>
              <a:t>Min </a:t>
            </a:r>
            <a:r>
              <a:rPr dirty="0" sz="2400" spc="20">
                <a:latin typeface="Times New Roman"/>
                <a:cs typeface="Times New Roman"/>
              </a:rPr>
              <a:t>lampa </a:t>
            </a:r>
            <a:r>
              <a:rPr dirty="0" sz="2400" spc="-135">
                <a:latin typeface="Times New Roman"/>
                <a:cs typeface="Times New Roman"/>
              </a:rPr>
              <a:t>och </a:t>
            </a:r>
            <a:r>
              <a:rPr dirty="0" sz="2400" spc="105">
                <a:latin typeface="Times New Roman"/>
                <a:cs typeface="Times New Roman"/>
              </a:rPr>
              <a:t>Mitt </a:t>
            </a:r>
            <a:r>
              <a:rPr dirty="0" sz="2400" spc="-190">
                <a:latin typeface="Times New Roman"/>
                <a:cs typeface="Times New Roman"/>
              </a:rPr>
              <a:t>lýus </a:t>
            </a:r>
            <a:r>
              <a:rPr dirty="0" sz="2400" spc="-185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finns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65">
                <a:latin typeface="Times New Roman"/>
                <a:cs typeface="Times New Roman"/>
              </a:rPr>
              <a:t>inom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45">
                <a:latin typeface="Times New Roman"/>
                <a:cs typeface="Times New Roman"/>
              </a:rPr>
              <a:t>dig.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70">
                <a:latin typeface="Times New Roman"/>
                <a:cs typeface="Times New Roman"/>
              </a:rPr>
              <a:t>Hämta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5">
                <a:latin typeface="Times New Roman"/>
                <a:cs typeface="Times New Roman"/>
              </a:rPr>
              <a:t>din </a:t>
            </a:r>
            <a:r>
              <a:rPr dirty="0" sz="2400" spc="10">
                <a:latin typeface="Times New Roman"/>
                <a:cs typeface="Times New Roman"/>
              </a:rPr>
              <a:t> </a:t>
            </a:r>
            <a:r>
              <a:rPr dirty="0" sz="2400" spc="-180">
                <a:latin typeface="Times New Roman"/>
                <a:cs typeface="Times New Roman"/>
              </a:rPr>
              <a:t>s</a:t>
            </a:r>
            <a:r>
              <a:rPr dirty="0" sz="2400" spc="125">
                <a:latin typeface="Times New Roman"/>
                <a:cs typeface="Times New Roman"/>
              </a:rPr>
              <a:t>t</a:t>
            </a:r>
            <a:r>
              <a:rPr dirty="0" sz="2400" spc="135">
                <a:latin typeface="Times New Roman"/>
                <a:cs typeface="Times New Roman"/>
              </a:rPr>
              <a:t>r</a:t>
            </a:r>
            <a:r>
              <a:rPr dirty="0" sz="2400" spc="114">
                <a:latin typeface="Times New Roman"/>
                <a:cs typeface="Times New Roman"/>
              </a:rPr>
              <a:t>å</a:t>
            </a:r>
            <a:r>
              <a:rPr dirty="0" sz="2400" spc="-10">
                <a:latin typeface="Times New Roman"/>
                <a:cs typeface="Times New Roman"/>
              </a:rPr>
              <a:t>l</a:t>
            </a:r>
            <a:r>
              <a:rPr dirty="0" sz="2400" spc="-105">
                <a:latin typeface="Times New Roman"/>
                <a:cs typeface="Times New Roman"/>
              </a:rPr>
              <a:t>g</a:t>
            </a:r>
            <a:r>
              <a:rPr dirty="0" sz="2400" spc="-10">
                <a:latin typeface="Times New Roman"/>
                <a:cs typeface="Times New Roman"/>
              </a:rPr>
              <a:t>l</a:t>
            </a:r>
            <a:r>
              <a:rPr dirty="0" sz="2400" spc="114">
                <a:latin typeface="Times New Roman"/>
                <a:cs typeface="Times New Roman"/>
              </a:rPr>
              <a:t>a</a:t>
            </a:r>
            <a:r>
              <a:rPr dirty="0" sz="2400" spc="85">
                <a:latin typeface="Times New Roman"/>
                <a:cs typeface="Times New Roman"/>
              </a:rPr>
              <a:t>n</a:t>
            </a:r>
            <a:r>
              <a:rPr dirty="0" sz="2400" spc="-180">
                <a:latin typeface="Times New Roman"/>
                <a:cs typeface="Times New Roman"/>
              </a:rPr>
              <a:t>s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10">
                <a:latin typeface="Times New Roman"/>
                <a:cs typeface="Times New Roman"/>
              </a:rPr>
              <a:t>d</a:t>
            </a:r>
            <a:r>
              <a:rPr dirty="0" sz="2400" spc="114">
                <a:latin typeface="Times New Roman"/>
                <a:cs typeface="Times New Roman"/>
              </a:rPr>
              <a:t>ä</a:t>
            </a:r>
            <a:r>
              <a:rPr dirty="0" sz="2400" spc="135">
                <a:latin typeface="Times New Roman"/>
                <a:cs typeface="Times New Roman"/>
              </a:rPr>
              <a:t>r</a:t>
            </a:r>
            <a:r>
              <a:rPr dirty="0" sz="2400" spc="-50">
                <a:latin typeface="Times New Roman"/>
                <a:cs typeface="Times New Roman"/>
              </a:rPr>
              <a:t>i</a:t>
            </a:r>
            <a:r>
              <a:rPr dirty="0" sz="2400" spc="10">
                <a:latin typeface="Times New Roman"/>
                <a:cs typeface="Times New Roman"/>
              </a:rPr>
              <a:t>f</a:t>
            </a:r>
            <a:r>
              <a:rPr dirty="0" sz="2400" spc="135">
                <a:latin typeface="Times New Roman"/>
                <a:cs typeface="Times New Roman"/>
              </a:rPr>
              <a:t>r</a:t>
            </a:r>
            <a:r>
              <a:rPr dirty="0" sz="2400" spc="114">
                <a:latin typeface="Times New Roman"/>
                <a:cs typeface="Times New Roman"/>
              </a:rPr>
              <a:t>å</a:t>
            </a:r>
            <a:r>
              <a:rPr dirty="0" sz="2400" spc="85">
                <a:latin typeface="Times New Roman"/>
                <a:cs typeface="Times New Roman"/>
              </a:rPr>
              <a:t>n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215">
                <a:latin typeface="Times New Roman"/>
                <a:cs typeface="Times New Roman"/>
              </a:rPr>
              <a:t>o</a:t>
            </a:r>
            <a:r>
              <a:rPr dirty="0" sz="2400" spc="-204">
                <a:latin typeface="Times New Roman"/>
                <a:cs typeface="Times New Roman"/>
              </a:rPr>
              <a:t>c</a:t>
            </a:r>
            <a:r>
              <a:rPr dirty="0" sz="2400" spc="15">
                <a:latin typeface="Times New Roman"/>
                <a:cs typeface="Times New Roman"/>
              </a:rPr>
              <a:t>h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180">
                <a:latin typeface="Times New Roman"/>
                <a:cs typeface="Times New Roman"/>
              </a:rPr>
              <a:t>s</a:t>
            </a:r>
            <a:r>
              <a:rPr dirty="0" sz="2400" spc="-215">
                <a:latin typeface="Times New Roman"/>
                <a:cs typeface="Times New Roman"/>
              </a:rPr>
              <a:t>ö</a:t>
            </a:r>
            <a:r>
              <a:rPr dirty="0" sz="2400" spc="-85">
                <a:latin typeface="Times New Roman"/>
                <a:cs typeface="Times New Roman"/>
              </a:rPr>
              <a:t>k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254">
                <a:latin typeface="Times New Roman"/>
                <a:cs typeface="Times New Roman"/>
              </a:rPr>
              <a:t>e</a:t>
            </a:r>
            <a:r>
              <a:rPr dirty="0" sz="2400" spc="-440">
                <a:latin typeface="Times New Roman"/>
                <a:cs typeface="Times New Roman"/>
              </a:rPr>
              <a:t>ý  </a:t>
            </a:r>
            <a:r>
              <a:rPr dirty="0" sz="2400" spc="-5">
                <a:latin typeface="Times New Roman"/>
                <a:cs typeface="Times New Roman"/>
              </a:rPr>
              <a:t>någon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95">
                <a:latin typeface="Times New Roman"/>
                <a:cs typeface="Times New Roman"/>
              </a:rPr>
              <a:t>annan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100">
                <a:latin typeface="Times New Roman"/>
                <a:cs typeface="Times New Roman"/>
              </a:rPr>
              <a:t>än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10">
                <a:latin typeface="Times New Roman"/>
                <a:cs typeface="Times New Roman"/>
              </a:rPr>
              <a:t>Mig,</a:t>
            </a:r>
            <a:r>
              <a:rPr dirty="0" sz="2400" spc="-15">
                <a:latin typeface="Times New Roman"/>
                <a:cs typeface="Times New Roman"/>
              </a:rPr>
              <a:t> </a:t>
            </a:r>
            <a:r>
              <a:rPr dirty="0" sz="2400" spc="75">
                <a:latin typeface="Times New Roman"/>
                <a:cs typeface="Times New Roman"/>
              </a:rPr>
              <a:t>ty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65">
                <a:latin typeface="Times New Roman"/>
                <a:cs typeface="Times New Roman"/>
              </a:rPr>
              <a:t>Jag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85">
                <a:latin typeface="Times New Roman"/>
                <a:cs typeface="Times New Roman"/>
              </a:rPr>
              <a:t>har </a:t>
            </a:r>
            <a:r>
              <a:rPr dirty="0" sz="2400" spc="-585">
                <a:latin typeface="Times New Roman"/>
                <a:cs typeface="Times New Roman"/>
              </a:rPr>
              <a:t> </a:t>
            </a:r>
            <a:r>
              <a:rPr dirty="0" sz="2400" spc="10">
                <a:latin typeface="Times New Roman"/>
                <a:cs typeface="Times New Roman"/>
              </a:rPr>
              <a:t>skapat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55">
                <a:latin typeface="Times New Roman"/>
                <a:cs typeface="Times New Roman"/>
              </a:rPr>
              <a:t>dig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>
                <a:latin typeface="Times New Roman"/>
                <a:cs typeface="Times New Roman"/>
              </a:rPr>
              <a:t>rik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-135">
                <a:latin typeface="Times New Roman"/>
                <a:cs typeface="Times New Roman"/>
              </a:rPr>
              <a:t>och</a:t>
            </a:r>
            <a:r>
              <a:rPr dirty="0" sz="2400" spc="-10">
                <a:latin typeface="Times New Roman"/>
                <a:cs typeface="Times New Roman"/>
              </a:rPr>
              <a:t> </a:t>
            </a:r>
            <a:r>
              <a:rPr dirty="0" sz="2400" spc="85">
                <a:latin typeface="Times New Roman"/>
                <a:cs typeface="Times New Roman"/>
              </a:rPr>
              <a:t>har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-30">
                <a:latin typeface="Times New Roman"/>
                <a:cs typeface="Times New Roman"/>
              </a:rPr>
              <a:t>frikostigt </a:t>
            </a:r>
            <a:r>
              <a:rPr dirty="0" sz="2400" spc="-25">
                <a:latin typeface="Times New Roman"/>
                <a:cs typeface="Times New Roman"/>
              </a:rPr>
              <a:t> </a:t>
            </a:r>
            <a:r>
              <a:rPr dirty="0" sz="2400" spc="-5">
                <a:latin typeface="Times New Roman"/>
                <a:cs typeface="Times New Roman"/>
              </a:rPr>
              <a:t>skänkt </a:t>
            </a:r>
            <a:r>
              <a:rPr dirty="0" sz="2400" spc="-55">
                <a:latin typeface="Times New Roman"/>
                <a:cs typeface="Times New Roman"/>
              </a:rPr>
              <a:t>dig</a:t>
            </a:r>
            <a:r>
              <a:rPr dirty="0" sz="2400" spc="-5">
                <a:latin typeface="Times New Roman"/>
                <a:cs typeface="Times New Roman"/>
              </a:rPr>
              <a:t> </a:t>
            </a:r>
            <a:r>
              <a:rPr dirty="0" sz="2400" spc="85">
                <a:latin typeface="Times New Roman"/>
                <a:cs typeface="Times New Roman"/>
              </a:rPr>
              <a:t>Min</a:t>
            </a:r>
            <a:r>
              <a:rPr dirty="0" sz="2400">
                <a:latin typeface="Times New Roman"/>
                <a:cs typeface="Times New Roman"/>
              </a:rPr>
              <a:t> </a:t>
            </a:r>
            <a:r>
              <a:rPr dirty="0" sz="2400" spc="-20">
                <a:latin typeface="Times New Roman"/>
                <a:cs typeface="Times New Roman"/>
              </a:rPr>
              <a:t>ynnest.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9" cy="755999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3346" y="313499"/>
            <a:ext cx="10083800" cy="6711315"/>
            <a:chOff x="73346" y="313499"/>
            <a:chExt cx="10083800" cy="671131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46" y="895146"/>
              <a:ext cx="10083295" cy="612967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6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700" y="279400"/>
            <a:ext cx="9461500" cy="6851650"/>
            <a:chOff x="12700" y="279400"/>
            <a:chExt cx="9461500" cy="685165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68117" y="1913254"/>
              <a:ext cx="6369938" cy="454813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49450" y="279400"/>
              <a:ext cx="7524750" cy="68516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18753" y="2293696"/>
            <a:ext cx="3651885" cy="4069715"/>
          </a:xfrm>
          <a:prstGeom prst="rect">
            <a:avLst/>
          </a:prstGeom>
        </p:spPr>
        <p:txBody>
          <a:bodyPr wrap="square" lIns="0" tIns="52705" rIns="0" bIns="0" rtlCol="0" vert="horz">
            <a:spAutoFit/>
          </a:bodyPr>
          <a:lstStyle/>
          <a:p>
            <a:pPr marL="12700" marR="5080">
              <a:lnSpc>
                <a:spcPts val="2480"/>
              </a:lnSpc>
              <a:spcBef>
                <a:spcPts val="415"/>
              </a:spcBef>
            </a:pPr>
            <a:r>
              <a:rPr dirty="0" sz="2300" spc="-35" i="1">
                <a:latin typeface="Georgia"/>
                <a:cs typeface="Georgia"/>
              </a:rPr>
              <a:t>”Jag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spc="15" i="1">
                <a:latin typeface="Georgia"/>
                <a:cs typeface="Georgia"/>
              </a:rPr>
              <a:t>bär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vittnesbörd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25" i="1">
                <a:latin typeface="Georgia"/>
                <a:cs typeface="Georgia"/>
              </a:rPr>
              <a:t>om,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40" i="1">
                <a:latin typeface="Georgia"/>
                <a:cs typeface="Georgia"/>
              </a:rPr>
              <a:t>o </a:t>
            </a:r>
            <a:r>
              <a:rPr dirty="0" sz="2300" spc="-540" i="1">
                <a:latin typeface="Georgia"/>
                <a:cs typeface="Georgia"/>
              </a:rPr>
              <a:t> </a:t>
            </a:r>
            <a:r>
              <a:rPr dirty="0" sz="2300" spc="35" i="1">
                <a:latin typeface="Georgia"/>
                <a:cs typeface="Georgia"/>
              </a:rPr>
              <a:t>min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10" i="1">
                <a:latin typeface="Georgia"/>
                <a:cs typeface="Georgia"/>
              </a:rPr>
              <a:t>Gud,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85" i="1">
                <a:latin typeface="Georgia"/>
                <a:cs typeface="Georgia"/>
              </a:rPr>
              <a:t>att </a:t>
            </a:r>
            <a:r>
              <a:rPr dirty="0" sz="2300" spc="35" i="1">
                <a:latin typeface="Georgia"/>
                <a:cs typeface="Georgia"/>
              </a:rPr>
              <a:t>Du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40" i="1">
                <a:latin typeface="Georgia"/>
                <a:cs typeface="Georgia"/>
              </a:rPr>
              <a:t>har </a:t>
            </a:r>
            <a:r>
              <a:rPr dirty="0" sz="2300" spc="45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skapat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i="1">
                <a:latin typeface="Georgia"/>
                <a:cs typeface="Georgia"/>
              </a:rPr>
              <a:t>mig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35" i="1">
                <a:latin typeface="Georgia"/>
                <a:cs typeface="Georgia"/>
              </a:rPr>
              <a:t>för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85" i="1">
                <a:latin typeface="Georgia"/>
                <a:cs typeface="Georgia"/>
              </a:rPr>
              <a:t>att </a:t>
            </a:r>
            <a:r>
              <a:rPr dirty="0" sz="2300" spc="10" i="1">
                <a:latin typeface="Georgia"/>
                <a:cs typeface="Georgia"/>
              </a:rPr>
              <a:t>lära </a:t>
            </a:r>
            <a:r>
              <a:rPr dirty="0" sz="2300" spc="15" i="1">
                <a:latin typeface="Georgia"/>
                <a:cs typeface="Georgia"/>
              </a:rPr>
              <a:t> </a:t>
            </a:r>
            <a:r>
              <a:rPr dirty="0" sz="2300" spc="45" i="1">
                <a:latin typeface="Georgia"/>
                <a:cs typeface="Georgia"/>
              </a:rPr>
              <a:t>känna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-5" i="1">
                <a:latin typeface="Georgia"/>
                <a:cs typeface="Georgia"/>
              </a:rPr>
              <a:t>Dig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70" i="1">
                <a:latin typeface="Georgia"/>
                <a:cs typeface="Georgia"/>
              </a:rPr>
              <a:t>och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40" i="1">
                <a:latin typeface="Georgia"/>
                <a:cs typeface="Georgia"/>
              </a:rPr>
              <a:t>tillbedja </a:t>
            </a:r>
            <a:r>
              <a:rPr dirty="0" sz="2300" spc="45" i="1">
                <a:latin typeface="Georgia"/>
                <a:cs typeface="Georgia"/>
              </a:rPr>
              <a:t> </a:t>
            </a:r>
            <a:r>
              <a:rPr dirty="0" sz="2300" spc="5" i="1">
                <a:latin typeface="Georgia"/>
                <a:cs typeface="Georgia"/>
              </a:rPr>
              <a:t>Dig.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-35" i="1">
                <a:latin typeface="Georgia"/>
                <a:cs typeface="Georgia"/>
              </a:rPr>
              <a:t>Jag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5" i="1">
                <a:latin typeface="Georgia"/>
                <a:cs typeface="Georgia"/>
              </a:rPr>
              <a:t>betygar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15" i="1">
                <a:latin typeface="Georgia"/>
                <a:cs typeface="Georgia"/>
              </a:rPr>
              <a:t>i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60" i="1">
                <a:latin typeface="Georgia"/>
                <a:cs typeface="Georgia"/>
              </a:rPr>
              <a:t>detta </a:t>
            </a:r>
            <a:r>
              <a:rPr dirty="0" sz="2300" spc="65" i="1">
                <a:latin typeface="Georgia"/>
                <a:cs typeface="Georgia"/>
              </a:rPr>
              <a:t> </a:t>
            </a:r>
            <a:r>
              <a:rPr dirty="0" sz="2300" spc="35" i="1">
                <a:latin typeface="Georgia"/>
                <a:cs typeface="Georgia"/>
              </a:rPr>
              <a:t>ögonblick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35" i="1">
                <a:latin typeface="Georgia"/>
                <a:cs typeface="Georgia"/>
              </a:rPr>
              <a:t>min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svaghet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spc="70" i="1">
                <a:latin typeface="Georgia"/>
                <a:cs typeface="Georgia"/>
              </a:rPr>
              <a:t>och </a:t>
            </a:r>
            <a:r>
              <a:rPr dirty="0" sz="2300" spc="-540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Din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i="1">
                <a:latin typeface="Georgia"/>
                <a:cs typeface="Georgia"/>
              </a:rPr>
              <a:t>styrka,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35" i="1">
                <a:latin typeface="Georgia"/>
                <a:cs typeface="Georgia"/>
              </a:rPr>
              <a:t>min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spc="45" i="1">
                <a:latin typeface="Georgia"/>
                <a:cs typeface="Georgia"/>
              </a:rPr>
              <a:t>fattigdom </a:t>
            </a:r>
            <a:r>
              <a:rPr dirty="0" sz="2300" spc="50" i="1">
                <a:latin typeface="Georgia"/>
                <a:cs typeface="Georgia"/>
              </a:rPr>
              <a:t> </a:t>
            </a:r>
            <a:r>
              <a:rPr dirty="0" sz="2300" spc="70" i="1">
                <a:latin typeface="Georgia"/>
                <a:cs typeface="Georgia"/>
              </a:rPr>
              <a:t>och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Din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10" i="1">
                <a:latin typeface="Georgia"/>
                <a:cs typeface="Georgia"/>
              </a:rPr>
              <a:t>rikedom.</a:t>
            </a:r>
            <a:endParaRPr sz="2300">
              <a:latin typeface="Georgia"/>
              <a:cs typeface="Georgia"/>
            </a:endParaRPr>
          </a:p>
          <a:p>
            <a:pPr marL="12700" marR="57150" indent="457200">
              <a:lnSpc>
                <a:spcPts val="2480"/>
              </a:lnSpc>
              <a:spcBef>
                <a:spcPts val="15"/>
              </a:spcBef>
            </a:pPr>
            <a:r>
              <a:rPr dirty="0" sz="2300" spc="50" i="1">
                <a:latin typeface="Georgia"/>
                <a:cs typeface="Georgia"/>
              </a:rPr>
              <a:t>Det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55" i="1">
                <a:latin typeface="Georgia"/>
                <a:cs typeface="Georgia"/>
              </a:rPr>
              <a:t>finns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40" i="1">
                <a:latin typeface="Georgia"/>
                <a:cs typeface="Georgia"/>
              </a:rPr>
              <a:t>ingen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5" i="1">
                <a:latin typeface="Georgia"/>
                <a:cs typeface="Georgia"/>
              </a:rPr>
              <a:t>Gud </a:t>
            </a:r>
            <a:r>
              <a:rPr dirty="0" sz="2300" spc="10" i="1">
                <a:latin typeface="Georgia"/>
                <a:cs typeface="Georgia"/>
              </a:rPr>
              <a:t> </a:t>
            </a:r>
            <a:r>
              <a:rPr dirty="0" sz="2300" spc="60" i="1">
                <a:latin typeface="Georgia"/>
                <a:cs typeface="Georgia"/>
              </a:rPr>
              <a:t>utom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Du,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20" i="1">
                <a:latin typeface="Georgia"/>
                <a:cs typeface="Georgia"/>
              </a:rPr>
              <a:t>Hjälpen</a:t>
            </a:r>
            <a:r>
              <a:rPr dirty="0" sz="2300" spc="75" i="1">
                <a:latin typeface="Georgia"/>
                <a:cs typeface="Georgia"/>
              </a:rPr>
              <a:t> </a:t>
            </a:r>
            <a:r>
              <a:rPr dirty="0" sz="2300" spc="15" i="1">
                <a:latin typeface="Georgia"/>
                <a:cs typeface="Georgia"/>
              </a:rPr>
              <a:t>i</a:t>
            </a:r>
            <a:r>
              <a:rPr dirty="0" sz="2300" spc="80" i="1">
                <a:latin typeface="Georgia"/>
                <a:cs typeface="Georgia"/>
              </a:rPr>
              <a:t> </a:t>
            </a:r>
            <a:r>
              <a:rPr dirty="0" sz="2300" spc="30" i="1">
                <a:latin typeface="Georgia"/>
                <a:cs typeface="Georgia"/>
              </a:rPr>
              <a:t>farans </a:t>
            </a:r>
            <a:r>
              <a:rPr dirty="0" sz="2300" spc="-540" i="1">
                <a:latin typeface="Georgia"/>
                <a:cs typeface="Georgia"/>
              </a:rPr>
              <a:t> </a:t>
            </a:r>
            <a:r>
              <a:rPr dirty="0" sz="2300" spc="50" i="1">
                <a:latin typeface="Georgia"/>
                <a:cs typeface="Georgia"/>
              </a:rPr>
              <a:t>stund,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40" i="1">
                <a:latin typeface="Georgia"/>
                <a:cs typeface="Georgia"/>
              </a:rPr>
              <a:t>Den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15" i="1">
                <a:latin typeface="Georgia"/>
                <a:cs typeface="Georgia"/>
              </a:rPr>
              <a:t>i</a:t>
            </a:r>
            <a:r>
              <a:rPr dirty="0" sz="2300" spc="90" i="1">
                <a:latin typeface="Georgia"/>
                <a:cs typeface="Georgia"/>
              </a:rPr>
              <a:t> </a:t>
            </a:r>
            <a:r>
              <a:rPr dirty="0" sz="2300" spc="-5" i="1">
                <a:latin typeface="Georgia"/>
                <a:cs typeface="Georgia"/>
              </a:rPr>
              <a:t>sig</a:t>
            </a:r>
            <a:r>
              <a:rPr dirty="0" sz="2300" spc="85" i="1">
                <a:latin typeface="Georgia"/>
                <a:cs typeface="Georgia"/>
              </a:rPr>
              <a:t> </a:t>
            </a:r>
            <a:r>
              <a:rPr dirty="0" sz="2300" spc="10" i="1">
                <a:latin typeface="Georgia"/>
                <a:cs typeface="Georgia"/>
              </a:rPr>
              <a:t>själv </a:t>
            </a:r>
            <a:r>
              <a:rPr dirty="0" sz="2300" spc="15" i="1">
                <a:latin typeface="Georgia"/>
                <a:cs typeface="Georgia"/>
              </a:rPr>
              <a:t> </a:t>
            </a:r>
            <a:r>
              <a:rPr dirty="0" sz="2300" spc="5" i="1">
                <a:latin typeface="Georgia"/>
                <a:cs typeface="Georgia"/>
              </a:rPr>
              <a:t>varande.”</a:t>
            </a:r>
            <a:endParaRPr sz="2300">
              <a:latin typeface="Georgia"/>
              <a:cs typeface="Georgia"/>
            </a:endParaRPr>
          </a:p>
          <a:p>
            <a:pPr marL="2075814">
              <a:lnSpc>
                <a:spcPts val="1750"/>
              </a:lnSpc>
            </a:pPr>
            <a:r>
              <a:rPr dirty="0" sz="1800" spc="-5">
                <a:latin typeface="Arial MT"/>
                <a:cs typeface="Arial MT"/>
              </a:rPr>
              <a:t>–</a:t>
            </a:r>
            <a:r>
              <a:rPr dirty="0" sz="1800" spc="-25">
                <a:latin typeface="Arial MT"/>
                <a:cs typeface="Arial MT"/>
              </a:rPr>
              <a:t> </a:t>
            </a:r>
            <a:r>
              <a:rPr dirty="0" sz="1800" spc="-5">
                <a:latin typeface="Arial MT"/>
                <a:cs typeface="Arial MT"/>
              </a:rPr>
              <a:t>Bahá’u’lláh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20608" y="313499"/>
            <a:ext cx="9441180" cy="6209665"/>
            <a:chOff x="420608" y="313499"/>
            <a:chExt cx="9441180" cy="6209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23850" y="1835537"/>
              <a:ext cx="3437591" cy="468762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7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700" y="279361"/>
            <a:ext cx="6129655" cy="4395470"/>
            <a:chOff x="12700" y="279361"/>
            <a:chExt cx="6129655" cy="439547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34076" y="279361"/>
              <a:ext cx="4308189" cy="16253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46" y="313499"/>
            <a:ext cx="10083800" cy="6776084"/>
            <a:chOff x="73346" y="313499"/>
            <a:chExt cx="10083800" cy="67760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26771" y="3624179"/>
              <a:ext cx="5688869" cy="346502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9382" y="1567008"/>
              <a:ext cx="8475281" cy="2401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46250" y="1719230"/>
              <a:ext cx="7835900" cy="2068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662484" y="339140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8</a:t>
            </a:r>
            <a:endParaRPr sz="3600">
              <a:latin typeface="Trebuchet MS"/>
              <a:cs typeface="Trebuchet MS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700" y="280968"/>
            <a:ext cx="6129655" cy="4394200"/>
            <a:chOff x="12700" y="280968"/>
            <a:chExt cx="6129655" cy="4394200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74208" y="280968"/>
              <a:ext cx="4167644" cy="14780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0" y="280647"/>
            <a:ext cx="10144125" cy="6744334"/>
            <a:chOff x="12700" y="280647"/>
            <a:chExt cx="10144125" cy="67443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0608" y="313499"/>
              <a:ext cx="778783" cy="7039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00" y="2089327"/>
              <a:ext cx="1597450" cy="258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1434" y="280647"/>
              <a:ext cx="4106398" cy="43959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5073" y="899998"/>
              <a:ext cx="3201949" cy="204184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653094" y="3780002"/>
              <a:ext cx="789940" cy="1216660"/>
            </a:xfrm>
            <a:custGeom>
              <a:avLst/>
              <a:gdLst/>
              <a:ahLst/>
              <a:cxnLst/>
              <a:rect l="l" t="t" r="r" b="b"/>
              <a:pathLst>
                <a:path w="789940" h="1216660">
                  <a:moveTo>
                    <a:pt x="428028" y="1216469"/>
                  </a:moveTo>
                  <a:lnTo>
                    <a:pt x="397154" y="1185824"/>
                  </a:lnTo>
                  <a:lnTo>
                    <a:pt x="371906" y="1149680"/>
                  </a:lnTo>
                  <a:lnTo>
                    <a:pt x="352399" y="1109243"/>
                  </a:lnTo>
                  <a:lnTo>
                    <a:pt x="338759" y="1065745"/>
                  </a:lnTo>
                  <a:lnTo>
                    <a:pt x="331101" y="1020419"/>
                  </a:lnTo>
                  <a:lnTo>
                    <a:pt x="329565" y="974471"/>
                  </a:lnTo>
                  <a:lnTo>
                    <a:pt x="334264" y="929119"/>
                  </a:lnTo>
                  <a:lnTo>
                    <a:pt x="345325" y="885609"/>
                  </a:lnTo>
                  <a:lnTo>
                    <a:pt x="362864" y="845159"/>
                  </a:lnTo>
                  <a:lnTo>
                    <a:pt x="387007" y="808964"/>
                  </a:lnTo>
                  <a:lnTo>
                    <a:pt x="0" y="1053731"/>
                  </a:lnTo>
                  <a:lnTo>
                    <a:pt x="428028" y="1216469"/>
                  </a:lnTo>
                  <a:close/>
                </a:path>
                <a:path w="789940" h="1216660">
                  <a:moveTo>
                    <a:pt x="789368" y="58635"/>
                  </a:moveTo>
                  <a:lnTo>
                    <a:pt x="335216" y="0"/>
                  </a:lnTo>
                  <a:lnTo>
                    <a:pt x="560806" y="398500"/>
                  </a:lnTo>
                  <a:lnTo>
                    <a:pt x="556602" y="355206"/>
                  </a:lnTo>
                  <a:lnTo>
                    <a:pt x="560247" y="311264"/>
                  </a:lnTo>
                  <a:lnTo>
                    <a:pt x="571042" y="267677"/>
                  </a:lnTo>
                  <a:lnTo>
                    <a:pt x="588302" y="225501"/>
                  </a:lnTo>
                  <a:lnTo>
                    <a:pt x="611352" y="185712"/>
                  </a:lnTo>
                  <a:lnTo>
                    <a:pt x="639495" y="149364"/>
                  </a:lnTo>
                  <a:lnTo>
                    <a:pt x="672058" y="117462"/>
                  </a:lnTo>
                  <a:lnTo>
                    <a:pt x="708355" y="91033"/>
                  </a:lnTo>
                  <a:lnTo>
                    <a:pt x="747674" y="71081"/>
                  </a:lnTo>
                  <a:lnTo>
                    <a:pt x="789368" y="58635"/>
                  </a:lnTo>
                  <a:close/>
                </a:path>
              </a:pathLst>
            </a:custGeom>
            <a:solidFill>
              <a:srgbClr val="005F0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10828" y="3894594"/>
              <a:ext cx="763397" cy="97459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030526" y="1298803"/>
            <a:ext cx="7568565" cy="5393055"/>
          </a:xfrm>
          <a:prstGeom prst="rect">
            <a:avLst/>
          </a:prstGeom>
        </p:spPr>
        <p:txBody>
          <a:bodyPr wrap="square" lIns="0" tIns="46990" rIns="0" bIns="0" rtlCol="0" vert="horz">
            <a:spAutoFit/>
          </a:bodyPr>
          <a:lstStyle/>
          <a:p>
            <a:pPr marL="22225" marR="3986529">
              <a:lnSpc>
                <a:spcPts val="2160"/>
              </a:lnSpc>
              <a:spcBef>
                <a:spcPts val="370"/>
              </a:spcBef>
            </a:pPr>
            <a:r>
              <a:rPr dirty="0" sz="2000" spc="-75">
                <a:latin typeface="Trebuchet MS"/>
                <a:cs typeface="Trebuchet MS"/>
              </a:rPr>
              <a:t>”Alla </a:t>
            </a:r>
            <a:r>
              <a:rPr dirty="0" sz="2000" spc="15">
                <a:latin typeface="Trebuchet MS"/>
                <a:cs typeface="Trebuchet MS"/>
              </a:rPr>
              <a:t>människor </a:t>
            </a:r>
            <a:r>
              <a:rPr dirty="0" sz="2000" spc="-30">
                <a:latin typeface="Trebuchet MS"/>
                <a:cs typeface="Trebuchet MS"/>
              </a:rPr>
              <a:t>har </a:t>
            </a:r>
            <a:r>
              <a:rPr dirty="0" sz="2000" spc="20">
                <a:latin typeface="Trebuchet MS"/>
                <a:cs typeface="Trebuchet MS"/>
              </a:rPr>
              <a:t>skapats </a:t>
            </a:r>
            <a:r>
              <a:rPr dirty="0" sz="2000" spc="-30">
                <a:latin typeface="Trebuchet MS"/>
                <a:cs typeface="Trebuchet MS"/>
              </a:rPr>
              <a:t>för </a:t>
            </a:r>
            <a:r>
              <a:rPr dirty="0" sz="2000" spc="-590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att</a:t>
            </a:r>
            <a:r>
              <a:rPr dirty="0" sz="2000" spc="-25">
                <a:latin typeface="Trebuchet MS"/>
                <a:cs typeface="Trebuchet MS"/>
              </a:rPr>
              <a:t> föra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vidare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en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-5">
                <a:latin typeface="Trebuchet MS"/>
                <a:cs typeface="Trebuchet MS"/>
              </a:rPr>
              <a:t>ständigt </a:t>
            </a:r>
            <a:r>
              <a:rPr dirty="0" sz="2000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framåtskridande </a:t>
            </a:r>
            <a:r>
              <a:rPr dirty="0" sz="2000" spc="-50">
                <a:latin typeface="Trebuchet MS"/>
                <a:cs typeface="Trebuchet MS"/>
              </a:rPr>
              <a:t>civilisation.”</a:t>
            </a:r>
            <a:endParaRPr sz="2000">
              <a:latin typeface="Trebuchet MS"/>
              <a:cs typeface="Trebuchet MS"/>
            </a:endParaRPr>
          </a:p>
          <a:p>
            <a:pPr marL="22225">
              <a:lnSpc>
                <a:spcPct val="100000"/>
              </a:lnSpc>
              <a:spcBef>
                <a:spcPts val="875"/>
              </a:spcBef>
            </a:pPr>
            <a:r>
              <a:rPr dirty="0" sz="1600" spc="-5">
                <a:latin typeface="Calibri"/>
                <a:cs typeface="Calibri"/>
              </a:rPr>
              <a:t>–</a:t>
            </a:r>
            <a:r>
              <a:rPr dirty="0" sz="1600" spc="-20">
                <a:latin typeface="Calibri"/>
                <a:cs typeface="Calibri"/>
              </a:rPr>
              <a:t> </a:t>
            </a:r>
            <a:r>
              <a:rPr dirty="0" sz="1600" spc="-10">
                <a:latin typeface="Calibri"/>
                <a:cs typeface="Calibri"/>
              </a:rPr>
              <a:t>Bahá’u’lláh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300">
              <a:latin typeface="Calibri"/>
              <a:cs typeface="Calibri"/>
            </a:endParaRPr>
          </a:p>
          <a:p>
            <a:pPr marL="22225">
              <a:lnSpc>
                <a:spcPts val="2280"/>
              </a:lnSpc>
            </a:pPr>
            <a:r>
              <a:rPr dirty="0" sz="2000" spc="155">
                <a:latin typeface="Trebuchet MS"/>
                <a:cs typeface="Trebuchet MS"/>
              </a:rPr>
              <a:t>Men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för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att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bygga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 spc="20">
                <a:latin typeface="Trebuchet MS"/>
                <a:cs typeface="Trebuchet MS"/>
              </a:rPr>
              <a:t>denna</a:t>
            </a:r>
            <a:r>
              <a:rPr dirty="0" sz="2000" spc="-20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nya</a:t>
            </a:r>
            <a:r>
              <a:rPr dirty="0" sz="2000" spc="-25">
                <a:latin typeface="Trebuchet MS"/>
                <a:cs typeface="Trebuchet MS"/>
              </a:rPr>
              <a:t> </a:t>
            </a:r>
            <a:r>
              <a:rPr dirty="0" sz="2000" spc="-40">
                <a:latin typeface="Trebuchet MS"/>
                <a:cs typeface="Trebuchet MS"/>
              </a:rPr>
              <a:t>civilisation,</a:t>
            </a:r>
            <a:endParaRPr sz="2000">
              <a:latin typeface="Trebuchet MS"/>
              <a:cs typeface="Trebuchet MS"/>
            </a:endParaRPr>
          </a:p>
          <a:p>
            <a:pPr marL="22225">
              <a:lnSpc>
                <a:spcPts val="2280"/>
              </a:lnSpc>
            </a:pPr>
            <a:r>
              <a:rPr dirty="0" sz="2000" spc="35">
                <a:latin typeface="Trebuchet MS"/>
                <a:cs typeface="Trebuchet MS"/>
              </a:rPr>
              <a:t>behövs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45">
                <a:latin typeface="Trebuchet MS"/>
                <a:cs typeface="Trebuchet MS"/>
              </a:rPr>
              <a:t>två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30">
                <a:latin typeface="Trebuchet MS"/>
                <a:cs typeface="Trebuchet MS"/>
              </a:rPr>
              <a:t>slags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utveckling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114">
                <a:latin typeface="Trebuchet MS"/>
                <a:cs typeface="Trebuchet MS"/>
              </a:rPr>
              <a:t>som</a:t>
            </a:r>
            <a:r>
              <a:rPr dirty="0" sz="2000" spc="-5">
                <a:latin typeface="Trebuchet MS"/>
                <a:cs typeface="Trebuchet MS"/>
              </a:rPr>
              <a:t> </a:t>
            </a:r>
            <a:r>
              <a:rPr dirty="0" sz="2000" spc="-60" i="1">
                <a:latin typeface="Trebuchet MS"/>
                <a:cs typeface="Trebuchet MS"/>
              </a:rPr>
              <a:t>förstärker</a:t>
            </a:r>
            <a:r>
              <a:rPr dirty="0" sz="2000" spc="-10" i="1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varandra:</a:t>
            </a:r>
            <a:endParaRPr sz="2000">
              <a:latin typeface="Trebuchet MS"/>
              <a:cs typeface="Trebuchet MS"/>
            </a:endParaRPr>
          </a:p>
          <a:p>
            <a:pPr marL="400685" marR="739140" indent="-400685">
              <a:lnSpc>
                <a:spcPts val="2160"/>
              </a:lnSpc>
              <a:spcBef>
                <a:spcPts val="1985"/>
              </a:spcBef>
              <a:buAutoNum type="arabicParenR"/>
              <a:tabLst>
                <a:tab pos="400685" algn="l"/>
                <a:tab pos="401320" algn="l"/>
              </a:tabLst>
            </a:pPr>
            <a:r>
              <a:rPr dirty="0" sz="2000" spc="-155" b="1">
                <a:solidFill>
                  <a:srgbClr val="A01000"/>
                </a:solidFill>
                <a:latin typeface="Trebuchet MS"/>
                <a:cs typeface="Trebuchet MS"/>
              </a:rPr>
              <a:t>Vi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65" b="1">
                <a:solidFill>
                  <a:srgbClr val="A01000"/>
                </a:solidFill>
                <a:latin typeface="Trebuchet MS"/>
                <a:cs typeface="Trebuchet MS"/>
              </a:rPr>
              <a:t>behöver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80" b="1">
                <a:solidFill>
                  <a:srgbClr val="A01000"/>
                </a:solidFill>
                <a:latin typeface="Trebuchet MS"/>
                <a:cs typeface="Trebuchet MS"/>
              </a:rPr>
              <a:t>utveckla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60" b="1">
                <a:solidFill>
                  <a:srgbClr val="A01000"/>
                </a:solidFill>
                <a:latin typeface="Trebuchet MS"/>
                <a:cs typeface="Trebuchet MS"/>
              </a:rPr>
              <a:t>oss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85" b="1">
                <a:solidFill>
                  <a:srgbClr val="A01000"/>
                </a:solidFill>
                <a:latin typeface="Trebuchet MS"/>
                <a:cs typeface="Trebuchet MS"/>
              </a:rPr>
              <a:t>själva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80" b="1">
                <a:solidFill>
                  <a:srgbClr val="A01000"/>
                </a:solidFill>
                <a:latin typeface="Trebuchet MS"/>
                <a:cs typeface="Trebuchet MS"/>
              </a:rPr>
              <a:t>att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105" b="1">
                <a:solidFill>
                  <a:srgbClr val="A01000"/>
                </a:solidFill>
                <a:latin typeface="Trebuchet MS"/>
                <a:cs typeface="Trebuchet MS"/>
              </a:rPr>
              <a:t>bli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100" b="1">
                <a:solidFill>
                  <a:srgbClr val="A01000"/>
                </a:solidFill>
                <a:latin typeface="Trebuchet MS"/>
                <a:cs typeface="Trebuchet MS"/>
              </a:rPr>
              <a:t>allt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60" b="1">
                <a:solidFill>
                  <a:srgbClr val="A01000"/>
                </a:solidFill>
                <a:latin typeface="Trebuchet MS"/>
                <a:cs typeface="Trebuchet MS"/>
              </a:rPr>
              <a:t>mer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95" b="1">
                <a:solidFill>
                  <a:srgbClr val="A01000"/>
                </a:solidFill>
                <a:latin typeface="Trebuchet MS"/>
                <a:cs typeface="Trebuchet MS"/>
              </a:rPr>
              <a:t>kärleksfulla, </a:t>
            </a:r>
            <a:r>
              <a:rPr dirty="0" sz="2000" spc="-58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85" b="1">
                <a:solidFill>
                  <a:srgbClr val="A01000"/>
                </a:solidFill>
                <a:latin typeface="Trebuchet MS"/>
                <a:cs typeface="Trebuchet MS"/>
              </a:rPr>
              <a:t>rättvisa,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20" b="1">
                <a:solidFill>
                  <a:srgbClr val="A01000"/>
                </a:solidFill>
                <a:latin typeface="Trebuchet MS"/>
                <a:cs typeface="Trebuchet MS"/>
              </a:rPr>
              <a:t>omtänksamma,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85" b="1">
                <a:solidFill>
                  <a:srgbClr val="A01000"/>
                </a:solidFill>
                <a:latin typeface="Trebuchet MS"/>
                <a:cs typeface="Trebuchet MS"/>
              </a:rPr>
              <a:t>etc,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5" b="1">
                <a:solidFill>
                  <a:srgbClr val="A01000"/>
                </a:solidFill>
                <a:latin typeface="Trebuchet MS"/>
                <a:cs typeface="Trebuchet MS"/>
              </a:rPr>
              <a:t>komma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70" b="1">
                <a:solidFill>
                  <a:srgbClr val="A01000"/>
                </a:solidFill>
                <a:latin typeface="Trebuchet MS"/>
                <a:cs typeface="Trebuchet MS"/>
              </a:rPr>
              <a:t>närmare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30" b="1">
                <a:solidFill>
                  <a:srgbClr val="A01000"/>
                </a:solidFill>
                <a:latin typeface="Trebuchet MS"/>
                <a:cs typeface="Trebuchet MS"/>
              </a:rPr>
              <a:t>Gud.</a:t>
            </a:r>
            <a:endParaRPr sz="2000">
              <a:latin typeface="Trebuchet MS"/>
              <a:cs typeface="Trebuchet MS"/>
            </a:endParaRPr>
          </a:p>
          <a:p>
            <a:pPr marL="400685" marR="1205230" indent="-400685">
              <a:lnSpc>
                <a:spcPts val="2160"/>
              </a:lnSpc>
              <a:spcBef>
                <a:spcPts val="800"/>
              </a:spcBef>
              <a:buAutoNum type="arabicParenR"/>
              <a:tabLst>
                <a:tab pos="400685" algn="l"/>
                <a:tab pos="401320" algn="l"/>
              </a:tabLst>
            </a:pPr>
            <a:r>
              <a:rPr dirty="0" sz="2000" spc="-75" b="1">
                <a:solidFill>
                  <a:srgbClr val="A01000"/>
                </a:solidFill>
                <a:latin typeface="Trebuchet MS"/>
                <a:cs typeface="Trebuchet MS"/>
              </a:rPr>
              <a:t>Våra</a:t>
            </a:r>
            <a:r>
              <a:rPr dirty="0" sz="2000" spc="-2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30" b="1">
                <a:solidFill>
                  <a:srgbClr val="A01000"/>
                </a:solidFill>
                <a:latin typeface="Trebuchet MS"/>
                <a:cs typeface="Trebuchet MS"/>
              </a:rPr>
              <a:t>sociala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90" b="1">
                <a:solidFill>
                  <a:srgbClr val="A01000"/>
                </a:solidFill>
                <a:latin typeface="Trebuchet MS"/>
                <a:cs typeface="Trebuchet MS"/>
              </a:rPr>
              <a:t>relationer</a:t>
            </a:r>
            <a:r>
              <a:rPr dirty="0" sz="2000" spc="-2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och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75" b="1">
                <a:solidFill>
                  <a:srgbClr val="A01000"/>
                </a:solidFill>
                <a:latin typeface="Trebuchet MS"/>
                <a:cs typeface="Trebuchet MS"/>
              </a:rPr>
              <a:t>hela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50" b="1">
                <a:solidFill>
                  <a:srgbClr val="A01000"/>
                </a:solidFill>
                <a:latin typeface="Trebuchet MS"/>
                <a:cs typeface="Trebuchet MS"/>
              </a:rPr>
              <a:t>samhället</a:t>
            </a:r>
            <a:r>
              <a:rPr dirty="0" sz="2000" spc="-2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65" b="1">
                <a:solidFill>
                  <a:srgbClr val="A01000"/>
                </a:solidFill>
                <a:latin typeface="Trebuchet MS"/>
                <a:cs typeface="Trebuchet MS"/>
              </a:rPr>
              <a:t>behöver </a:t>
            </a:r>
            <a:r>
              <a:rPr dirty="0" sz="2000" spc="-6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också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65" b="1">
                <a:solidFill>
                  <a:srgbClr val="A01000"/>
                </a:solidFill>
                <a:latin typeface="Trebuchet MS"/>
                <a:cs typeface="Trebuchet MS"/>
              </a:rPr>
              <a:t>utvecklas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5" b="1">
                <a:solidFill>
                  <a:srgbClr val="A01000"/>
                </a:solidFill>
                <a:latin typeface="Trebuchet MS"/>
                <a:cs typeface="Trebuchet MS"/>
              </a:rPr>
              <a:t>på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25" b="1">
                <a:solidFill>
                  <a:srgbClr val="A01000"/>
                </a:solidFill>
                <a:latin typeface="Trebuchet MS"/>
                <a:cs typeface="Trebuchet MS"/>
              </a:rPr>
              <a:t>samma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60" b="1">
                <a:solidFill>
                  <a:srgbClr val="A01000"/>
                </a:solidFill>
                <a:latin typeface="Trebuchet MS"/>
                <a:cs typeface="Trebuchet MS"/>
              </a:rPr>
              <a:t>sätt: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Skapa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60" b="1">
                <a:solidFill>
                  <a:srgbClr val="A01000"/>
                </a:solidFill>
                <a:latin typeface="Trebuchet MS"/>
                <a:cs typeface="Trebuchet MS"/>
              </a:rPr>
              <a:t>mer</a:t>
            </a:r>
            <a:r>
              <a:rPr dirty="0" sz="2000" spc="-1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85" b="1">
                <a:solidFill>
                  <a:srgbClr val="A01000"/>
                </a:solidFill>
                <a:latin typeface="Trebuchet MS"/>
                <a:cs typeface="Trebuchet MS"/>
              </a:rPr>
              <a:t>rättvisa, </a:t>
            </a:r>
            <a:r>
              <a:rPr dirty="0" sz="2000" spc="-590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55" b="1">
                <a:solidFill>
                  <a:srgbClr val="A01000"/>
                </a:solidFill>
                <a:latin typeface="Trebuchet MS"/>
                <a:cs typeface="Trebuchet MS"/>
              </a:rPr>
              <a:t>solidariska,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45" b="1">
                <a:solidFill>
                  <a:srgbClr val="A01000"/>
                </a:solidFill>
                <a:latin typeface="Trebuchet MS"/>
                <a:cs typeface="Trebuchet MS"/>
              </a:rPr>
              <a:t>harmoniska</a:t>
            </a:r>
            <a:r>
              <a:rPr dirty="0" sz="2000" spc="-15" b="1">
                <a:solidFill>
                  <a:srgbClr val="A01000"/>
                </a:solidFill>
                <a:latin typeface="Trebuchet MS"/>
                <a:cs typeface="Trebuchet MS"/>
              </a:rPr>
              <a:t> </a:t>
            </a:r>
            <a:r>
              <a:rPr dirty="0" sz="2000" spc="-55" b="1">
                <a:solidFill>
                  <a:srgbClr val="A01000"/>
                </a:solidFill>
                <a:latin typeface="Trebuchet MS"/>
                <a:cs typeface="Trebuchet MS"/>
              </a:rPr>
              <a:t>samhällsförhållanden.</a:t>
            </a:r>
            <a:endParaRPr sz="20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850">
              <a:latin typeface="Trebuchet MS"/>
              <a:cs typeface="Trebuchet MS"/>
            </a:endParaRPr>
          </a:p>
          <a:p>
            <a:pPr marL="22225" marR="5080">
              <a:lnSpc>
                <a:spcPts val="2160"/>
              </a:lnSpc>
            </a:pPr>
            <a:r>
              <a:rPr dirty="0" sz="2000" spc="60">
                <a:latin typeface="Trebuchet MS"/>
                <a:cs typeface="Trebuchet MS"/>
              </a:rPr>
              <a:t>Genom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att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alla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45">
                <a:latin typeface="Trebuchet MS"/>
                <a:cs typeface="Trebuchet MS"/>
              </a:rPr>
              <a:t>bahá’íer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ingår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90">
                <a:latin typeface="Trebuchet MS"/>
                <a:cs typeface="Trebuchet MS"/>
              </a:rPr>
              <a:t>i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ett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globalt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50">
                <a:latin typeface="Trebuchet MS"/>
                <a:cs typeface="Trebuchet MS"/>
              </a:rPr>
              <a:t>nätverk,</a:t>
            </a:r>
            <a:r>
              <a:rPr dirty="0" sz="2000" spc="-10">
                <a:latin typeface="Trebuchet MS"/>
                <a:cs typeface="Trebuchet MS"/>
              </a:rPr>
              <a:t> där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alla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50">
                <a:latin typeface="Trebuchet MS"/>
                <a:cs typeface="Trebuchet MS"/>
              </a:rPr>
              <a:t>arbetar 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-60">
                <a:latin typeface="Trebuchet MS"/>
                <a:cs typeface="Trebuchet MS"/>
              </a:rPr>
              <a:t>åt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65">
                <a:latin typeface="Trebuchet MS"/>
                <a:cs typeface="Trebuchet MS"/>
              </a:rPr>
              <a:t>samma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80">
                <a:latin typeface="Trebuchet MS"/>
                <a:cs typeface="Trebuchet MS"/>
              </a:rPr>
              <a:t>håll,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85">
                <a:latin typeface="Trebuchet MS"/>
                <a:cs typeface="Trebuchet MS"/>
              </a:rPr>
              <a:t>blir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40">
                <a:latin typeface="Trebuchet MS"/>
                <a:cs typeface="Trebuchet MS"/>
              </a:rPr>
              <a:t>ens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eget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105">
                <a:latin typeface="Trebuchet MS"/>
                <a:cs typeface="Trebuchet MS"/>
              </a:rPr>
              <a:t>lilla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15">
                <a:latin typeface="Trebuchet MS"/>
                <a:cs typeface="Trebuchet MS"/>
              </a:rPr>
              <a:t>bidrag </a:t>
            </a:r>
            <a:r>
              <a:rPr dirty="0" sz="2000" spc="-20">
                <a:latin typeface="Trebuchet MS"/>
                <a:cs typeface="Trebuchet MS"/>
              </a:rPr>
              <a:t>meningsfullt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114">
                <a:latin typeface="Trebuchet MS"/>
                <a:cs typeface="Trebuchet MS"/>
              </a:rPr>
              <a:t>som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en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25">
                <a:latin typeface="Trebuchet MS"/>
                <a:cs typeface="Trebuchet MS"/>
              </a:rPr>
              <a:t>del</a:t>
            </a:r>
            <a:r>
              <a:rPr dirty="0" sz="2000" spc="-10">
                <a:latin typeface="Trebuchet MS"/>
                <a:cs typeface="Trebuchet MS"/>
              </a:rPr>
              <a:t> av </a:t>
            </a:r>
            <a:r>
              <a:rPr dirty="0" sz="2000" spc="-590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en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20">
                <a:latin typeface="Trebuchet MS"/>
                <a:cs typeface="Trebuchet MS"/>
              </a:rPr>
              <a:t>global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kulturförändring.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För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35">
                <a:latin typeface="Trebuchet MS"/>
                <a:cs typeface="Trebuchet MS"/>
              </a:rPr>
              <a:t>åstadkomma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detta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har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75">
                <a:latin typeface="Trebuchet MS"/>
                <a:cs typeface="Trebuchet MS"/>
              </a:rPr>
              <a:t>ett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50">
                <a:latin typeface="Trebuchet MS"/>
                <a:cs typeface="Trebuchet MS"/>
              </a:rPr>
              <a:t>nytt </a:t>
            </a:r>
            <a:r>
              <a:rPr dirty="0" sz="2000" spc="-45">
                <a:latin typeface="Trebuchet MS"/>
                <a:cs typeface="Trebuchet MS"/>
              </a:rPr>
              <a:t> </a:t>
            </a:r>
            <a:r>
              <a:rPr dirty="0" sz="2000" spc="35">
                <a:latin typeface="Trebuchet MS"/>
                <a:cs typeface="Trebuchet MS"/>
              </a:rPr>
              <a:t>system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10">
                <a:latin typeface="Trebuchet MS"/>
                <a:cs typeface="Trebuchet MS"/>
              </a:rPr>
              <a:t>av </a:t>
            </a:r>
            <a:r>
              <a:rPr dirty="0" sz="2000" spc="-40">
                <a:latin typeface="Trebuchet MS"/>
                <a:cs typeface="Trebuchet MS"/>
              </a:rPr>
              <a:t>lärande,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90">
                <a:latin typeface="Trebuchet MS"/>
                <a:cs typeface="Trebuchet MS"/>
              </a:rPr>
              <a:t>i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40">
                <a:latin typeface="Trebuchet MS"/>
                <a:cs typeface="Trebuchet MS"/>
              </a:rPr>
              <a:t>teori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50">
                <a:latin typeface="Trebuchet MS"/>
                <a:cs typeface="Trebuchet MS"/>
              </a:rPr>
              <a:t>och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55">
                <a:latin typeface="Trebuchet MS"/>
                <a:cs typeface="Trebuchet MS"/>
              </a:rPr>
              <a:t>praktik,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40">
                <a:latin typeface="Trebuchet MS"/>
                <a:cs typeface="Trebuchet MS"/>
              </a:rPr>
              <a:t>utvecklats.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30">
                <a:latin typeface="Trebuchet MS"/>
                <a:cs typeface="Trebuchet MS"/>
              </a:rPr>
              <a:t>Det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kretsar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30">
                <a:latin typeface="Trebuchet MS"/>
                <a:cs typeface="Trebuchet MS"/>
              </a:rPr>
              <a:t>kring </a:t>
            </a:r>
            <a:r>
              <a:rPr dirty="0" sz="2000" spc="-590">
                <a:latin typeface="Trebuchet MS"/>
                <a:cs typeface="Trebuchet MS"/>
              </a:rPr>
              <a:t> </a:t>
            </a:r>
            <a:r>
              <a:rPr dirty="0" sz="2000" spc="5">
                <a:latin typeface="Trebuchet MS"/>
                <a:cs typeface="Trebuchet MS"/>
              </a:rPr>
              <a:t>en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20">
                <a:latin typeface="Trebuchet MS"/>
                <a:cs typeface="Trebuchet MS"/>
              </a:rPr>
              <a:t>serie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35">
                <a:latin typeface="Trebuchet MS"/>
                <a:cs typeface="Trebuchet MS"/>
              </a:rPr>
              <a:t>studiecirklar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120">
                <a:latin typeface="Trebuchet MS"/>
                <a:cs typeface="Trebuchet MS"/>
              </a:rPr>
              <a:t>till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60">
                <a:latin typeface="Trebuchet MS"/>
                <a:cs typeface="Trebuchet MS"/>
              </a:rPr>
              <a:t>vilka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 spc="-20">
                <a:latin typeface="Trebuchet MS"/>
                <a:cs typeface="Trebuchet MS"/>
              </a:rPr>
              <a:t>praktiska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40">
                <a:latin typeface="Trebuchet MS"/>
                <a:cs typeface="Trebuchet MS"/>
              </a:rPr>
              <a:t>moment</a:t>
            </a:r>
            <a:r>
              <a:rPr dirty="0" sz="2000" spc="-10">
                <a:latin typeface="Trebuchet MS"/>
                <a:cs typeface="Trebuchet MS"/>
              </a:rPr>
              <a:t> </a:t>
            </a:r>
            <a:r>
              <a:rPr dirty="0" sz="2000" spc="-55">
                <a:latin typeface="Trebuchet MS"/>
                <a:cs typeface="Trebuchet MS"/>
              </a:rPr>
              <a:t>är</a:t>
            </a:r>
            <a:r>
              <a:rPr dirty="0" sz="2000" spc="-15">
                <a:latin typeface="Trebuchet MS"/>
                <a:cs typeface="Trebuchet MS"/>
              </a:rPr>
              <a:t> </a:t>
            </a:r>
            <a:r>
              <a:rPr dirty="0" sz="2000">
                <a:latin typeface="Trebuchet MS"/>
                <a:cs typeface="Trebuchet MS"/>
              </a:rPr>
              <a:t>kopplade.</a:t>
            </a:r>
            <a:endParaRPr sz="200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979" y="362775"/>
            <a:ext cx="26352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20">
                <a:latin typeface="Trebuchet MS"/>
                <a:cs typeface="Trebuchet MS"/>
              </a:rPr>
              <a:t>9</a:t>
            </a:r>
            <a:endParaRPr sz="36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Vanlig dag i en bahá’ís liv ny</dc:title>
  <dcterms:created xsi:type="dcterms:W3CDTF">2021-06-05T15:05:48Z</dcterms:created>
  <dcterms:modified xsi:type="dcterms:W3CDTF">2021-06-05T15:05:48Z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2021-02-10T00:00:00Z</vt:filetime>
  </property>
  <property fmtid="{D5CDD505-2E9C-101B-9397-08002B2CF9AE}" pid="3" name="Creator">
    <vt:lpwstr>Serif Affinity Publisher 1.9.0</vt:lpwstr>
  </property>
  <property fmtid="{D5CDD505-2E9C-101B-9397-08002B2CF9AE}" pid="4" name="LastSaved">
    <vt:filetime>2021-06-05T00:00:00Z</vt:filetime>
  </property>
</Properties>
</file>