
<file path=[Content_Types].xml><?xml version="1.0" encoding="utf-8"?>
<Types xmlns="http://schemas.openxmlformats.org/package/2006/content-types">
  <Default Extension="fntdata" ContentType="application/x-fontdata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57" r:id="rId3"/>
    <p:sldId id="258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79" r:id="rId12"/>
    <p:sldId id="281" r:id="rId13"/>
    <p:sldId id="273" r:id="rId14"/>
    <p:sldId id="283" r:id="rId15"/>
    <p:sldId id="284" r:id="rId16"/>
    <p:sldId id="282" r:id="rId17"/>
    <p:sldId id="275" r:id="rId18"/>
    <p:sldId id="276" r:id="rId19"/>
    <p:sldId id="277" r:id="rId20"/>
    <p:sldId id="285" r:id="rId21"/>
  </p:sldIdLst>
  <p:sldSz cx="16256000" cy="10160000"/>
  <p:notesSz cx="16256000" cy="10160000"/>
  <p:embeddedFontLs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DellaRobbia BT" panose="02030502030305020302" pitchFamily="18" charset="0"/>
      <p:regular r:id="rId26"/>
      <p:bold r:id="rId27"/>
    </p:embeddedFont>
  </p:embeddedFontLst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7" d="100"/>
          <a:sy n="57" d="100"/>
        </p:scale>
        <p:origin x="696" y="9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219200" y="3149600"/>
            <a:ext cx="13817600" cy="21336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438400" y="5689600"/>
            <a:ext cx="11379200" cy="25400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1/26/2020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000" b="0" i="0">
                <a:solidFill>
                  <a:schemeClr val="tx1"/>
                </a:solidFill>
                <a:latin typeface="DellaRobbia BT"/>
                <a:cs typeface="DellaRobbia B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30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1/26/2020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000" b="0" i="0">
                <a:solidFill>
                  <a:schemeClr val="tx1"/>
                </a:solidFill>
                <a:latin typeface="DellaRobbia BT"/>
                <a:cs typeface="DellaRobbia B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733038" y="3071004"/>
            <a:ext cx="5568950" cy="65074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8371840" y="2336800"/>
            <a:ext cx="7071360" cy="67056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1/26/2020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000" b="0" i="0">
                <a:solidFill>
                  <a:schemeClr val="tx1"/>
                </a:solidFill>
                <a:latin typeface="DellaRobbia BT"/>
                <a:cs typeface="DellaRobbia B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1/26/2020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1/26/2020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16256000" cy="101600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38074" y="0"/>
            <a:ext cx="10077081" cy="165620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75994" y="2172093"/>
            <a:ext cx="14304011" cy="4826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000" b="0" i="0">
                <a:solidFill>
                  <a:schemeClr val="tx1"/>
                </a:solidFill>
                <a:latin typeface="DellaRobbia BT"/>
                <a:cs typeface="DellaRobbia B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67067" y="2960217"/>
            <a:ext cx="14921864" cy="65633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0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5527040" y="9448800"/>
            <a:ext cx="5201920" cy="5080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812800" y="9448800"/>
            <a:ext cx="3738880" cy="5080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1/26/2020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1704320" y="9448800"/>
            <a:ext cx="3738880" cy="5080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jp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jpg"/><Relationship Id="rId4" Type="http://schemas.openxmlformats.org/officeDocument/2006/relationships/image" Target="../media/image7.jpg"/><Relationship Id="rId9" Type="http://schemas.openxmlformats.org/officeDocument/2006/relationships/image" Target="../media/image12.png"/><Relationship Id="rId14" Type="http://schemas.openxmlformats.org/officeDocument/2006/relationships/image" Target="../media/image17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1.jpg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jp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5.png"/><Relationship Id="rId5" Type="http://schemas.openxmlformats.org/officeDocument/2006/relationships/image" Target="../media/image34.jpg"/><Relationship Id="rId4" Type="http://schemas.openxmlformats.org/officeDocument/2006/relationships/image" Target="../media/image33.jpg"/><Relationship Id="rId9" Type="http://schemas.openxmlformats.org/officeDocument/2006/relationships/image" Target="../media/image3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5.jpg"/><Relationship Id="rId5" Type="http://schemas.openxmlformats.org/officeDocument/2006/relationships/image" Target="../media/image44.png"/><Relationship Id="rId4" Type="http://schemas.openxmlformats.org/officeDocument/2006/relationships/image" Target="../media/image4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673957" y="8277700"/>
            <a:ext cx="11056620" cy="1302385"/>
          </a:xfrm>
          <a:custGeom>
            <a:avLst/>
            <a:gdLst/>
            <a:ahLst/>
            <a:cxnLst/>
            <a:rect l="l" t="t" r="r" b="b"/>
            <a:pathLst>
              <a:path w="11056619" h="1302384">
                <a:moveTo>
                  <a:pt x="0" y="1302384"/>
                </a:moveTo>
                <a:lnTo>
                  <a:pt x="11056378" y="1302384"/>
                </a:lnTo>
                <a:lnTo>
                  <a:pt x="11056378" y="0"/>
                </a:lnTo>
                <a:lnTo>
                  <a:pt x="0" y="0"/>
                </a:lnTo>
                <a:lnTo>
                  <a:pt x="0" y="130238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3699357" y="8278190"/>
            <a:ext cx="10995660" cy="1270000"/>
          </a:xfrm>
          <a:prstGeom prst="rect">
            <a:avLst/>
          </a:prstGeom>
        </p:spPr>
        <p:txBody>
          <a:bodyPr vert="horz" wrap="square" lIns="0" tIns="78740" rIns="0" bIns="0" rtlCol="0">
            <a:spAutoFit/>
          </a:bodyPr>
          <a:lstStyle/>
          <a:p>
            <a:pPr marL="12700" marR="5080" algn="just">
              <a:lnSpc>
                <a:spcPts val="3100"/>
              </a:lnSpc>
              <a:spcBef>
                <a:spcPts val="620"/>
              </a:spcBef>
            </a:pPr>
            <a:r>
              <a:rPr sz="3000" spc="-5" dirty="0">
                <a:latin typeface="Arial"/>
                <a:cs typeface="Arial"/>
              </a:rPr>
              <a:t>Ökande mängd koldioxid i atmosfären skapar ett lock över jorden  som stänger inne värmestrålningen och skapar ett växthusklimat  och därmed leder till global</a:t>
            </a:r>
            <a:r>
              <a:rPr sz="3000" spc="20" dirty="0">
                <a:latin typeface="Arial"/>
                <a:cs typeface="Arial"/>
              </a:rPr>
              <a:t> </a:t>
            </a:r>
            <a:r>
              <a:rPr sz="3000" spc="-5" dirty="0">
                <a:latin typeface="Arial"/>
                <a:cs typeface="Arial"/>
              </a:rPr>
              <a:t>uppvärmning.</a:t>
            </a:r>
            <a:endParaRPr sz="30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735345" y="1066609"/>
            <a:ext cx="13714857" cy="720176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500435" y="1440281"/>
            <a:ext cx="9403435" cy="626895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500435" y="1440281"/>
            <a:ext cx="9403715" cy="6269355"/>
          </a:xfrm>
          <a:custGeom>
            <a:avLst/>
            <a:gdLst/>
            <a:ahLst/>
            <a:cxnLst/>
            <a:rect l="l" t="t" r="r" b="b"/>
            <a:pathLst>
              <a:path w="9403715" h="6269355">
                <a:moveTo>
                  <a:pt x="0" y="6268961"/>
                </a:moveTo>
                <a:lnTo>
                  <a:pt x="9403435" y="6268961"/>
                </a:lnTo>
                <a:lnTo>
                  <a:pt x="9403435" y="0"/>
                </a:lnTo>
                <a:lnTo>
                  <a:pt x="0" y="0"/>
                </a:lnTo>
                <a:lnTo>
                  <a:pt x="0" y="6268961"/>
                </a:lnTo>
                <a:close/>
              </a:path>
            </a:pathLst>
          </a:custGeom>
          <a:ln w="4374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48558" y="1383960"/>
            <a:ext cx="13365734" cy="88787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99358" y="2577198"/>
            <a:ext cx="6318250" cy="4829810"/>
          </a:xfrm>
          <a:custGeom>
            <a:avLst/>
            <a:gdLst/>
            <a:ahLst/>
            <a:cxnLst/>
            <a:rect l="l" t="t" r="r" b="b"/>
            <a:pathLst>
              <a:path w="6318250" h="4829809">
                <a:moveTo>
                  <a:pt x="0" y="4829721"/>
                </a:moveTo>
                <a:lnTo>
                  <a:pt x="6317869" y="4829721"/>
                </a:lnTo>
                <a:lnTo>
                  <a:pt x="6317869" y="0"/>
                </a:lnTo>
                <a:lnTo>
                  <a:pt x="0" y="0"/>
                </a:lnTo>
                <a:lnTo>
                  <a:pt x="0" y="4829721"/>
                </a:lnTo>
                <a:close/>
              </a:path>
            </a:pathLst>
          </a:custGeom>
          <a:solidFill>
            <a:srgbClr val="EFFBF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99358" y="2577198"/>
            <a:ext cx="6318250" cy="4829810"/>
          </a:xfrm>
          <a:custGeom>
            <a:avLst/>
            <a:gdLst/>
            <a:ahLst/>
            <a:cxnLst/>
            <a:rect l="l" t="t" r="r" b="b"/>
            <a:pathLst>
              <a:path w="6318250" h="4829809">
                <a:moveTo>
                  <a:pt x="0" y="4829721"/>
                </a:moveTo>
                <a:lnTo>
                  <a:pt x="6317869" y="4829721"/>
                </a:lnTo>
                <a:lnTo>
                  <a:pt x="6317869" y="0"/>
                </a:lnTo>
                <a:lnTo>
                  <a:pt x="0" y="0"/>
                </a:lnTo>
                <a:lnTo>
                  <a:pt x="0" y="4829721"/>
                </a:lnTo>
                <a:close/>
              </a:path>
            </a:pathLst>
          </a:custGeom>
          <a:ln w="16368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624758" y="2472905"/>
            <a:ext cx="6250940" cy="1593215"/>
          </a:xfrm>
          <a:prstGeom prst="rect">
            <a:avLst/>
          </a:prstGeom>
        </p:spPr>
        <p:txBody>
          <a:bodyPr vert="horz" wrap="square" lIns="0" tIns="62230" rIns="0" bIns="0" rtlCol="0">
            <a:spAutoFit/>
          </a:bodyPr>
          <a:lstStyle/>
          <a:p>
            <a:pPr marL="12700" marR="5080">
              <a:lnSpc>
                <a:spcPts val="4010"/>
              </a:lnSpc>
              <a:spcBef>
                <a:spcPts val="490"/>
              </a:spcBef>
            </a:pPr>
            <a:r>
              <a:rPr sz="3600" spc="-5" dirty="0">
                <a:latin typeface="Arial"/>
                <a:cs typeface="Arial"/>
              </a:rPr>
              <a:t>Att förverkliga vad som kan  tyckas vara en orealistisk utopi  kräver extraordinära</a:t>
            </a:r>
            <a:r>
              <a:rPr sz="3600" spc="-15" dirty="0">
                <a:latin typeface="Arial"/>
                <a:cs typeface="Arial"/>
              </a:rPr>
              <a:t> </a:t>
            </a:r>
            <a:r>
              <a:rPr sz="3600" spc="-25" dirty="0">
                <a:latin typeface="Arial"/>
                <a:cs typeface="Arial"/>
              </a:rPr>
              <a:t>åtgärder.</a:t>
            </a:r>
            <a:endParaRPr sz="36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24758" y="4714240"/>
            <a:ext cx="5768340" cy="2612390"/>
          </a:xfrm>
          <a:prstGeom prst="rect">
            <a:avLst/>
          </a:prstGeom>
        </p:spPr>
        <p:txBody>
          <a:bodyPr vert="horz" wrap="square" lIns="0" tIns="62230" rIns="0" bIns="0" rtlCol="0">
            <a:spAutoFit/>
          </a:bodyPr>
          <a:lstStyle/>
          <a:p>
            <a:pPr marL="12700" marR="5080">
              <a:lnSpc>
                <a:spcPts val="4010"/>
              </a:lnSpc>
              <a:spcBef>
                <a:spcPts val="490"/>
              </a:spcBef>
            </a:pPr>
            <a:r>
              <a:rPr sz="3600" spc="-5" dirty="0">
                <a:latin typeface="Arial"/>
                <a:cs typeface="Arial"/>
              </a:rPr>
              <a:t>Att övervinna övermänskliga  problem kräver den över-  mänskliga motivations-</a:t>
            </a:r>
            <a:endParaRPr sz="3600">
              <a:latin typeface="Arial"/>
              <a:cs typeface="Arial"/>
            </a:endParaRPr>
          </a:p>
          <a:p>
            <a:pPr marL="12700" marR="1148715">
              <a:lnSpc>
                <a:spcPts val="4010"/>
              </a:lnSpc>
              <a:spcBef>
                <a:spcPts val="5"/>
              </a:spcBef>
            </a:pPr>
            <a:r>
              <a:rPr sz="3600" spc="-5" dirty="0">
                <a:latin typeface="Arial"/>
                <a:cs typeface="Arial"/>
              </a:rPr>
              <a:t>kraft som sann religion  kan ge!</a:t>
            </a:r>
            <a:endParaRPr sz="36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9318523" y="2577200"/>
            <a:ext cx="6033770" cy="6358890"/>
          </a:xfrm>
          <a:custGeom>
            <a:avLst/>
            <a:gdLst/>
            <a:ahLst/>
            <a:cxnLst/>
            <a:rect l="l" t="t" r="r" b="b"/>
            <a:pathLst>
              <a:path w="6033769" h="6358890">
                <a:moveTo>
                  <a:pt x="0" y="6358458"/>
                </a:moveTo>
                <a:lnTo>
                  <a:pt x="6033770" y="6358458"/>
                </a:lnTo>
                <a:lnTo>
                  <a:pt x="6033770" y="0"/>
                </a:lnTo>
                <a:lnTo>
                  <a:pt x="0" y="0"/>
                </a:lnTo>
                <a:lnTo>
                  <a:pt x="0" y="6358458"/>
                </a:lnTo>
                <a:close/>
              </a:path>
            </a:pathLst>
          </a:custGeom>
          <a:solidFill>
            <a:srgbClr val="EFFBF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9318523" y="2577200"/>
            <a:ext cx="6033770" cy="6358890"/>
          </a:xfrm>
          <a:custGeom>
            <a:avLst/>
            <a:gdLst/>
            <a:ahLst/>
            <a:cxnLst/>
            <a:rect l="l" t="t" r="r" b="b"/>
            <a:pathLst>
              <a:path w="6033769" h="6358890">
                <a:moveTo>
                  <a:pt x="0" y="6358458"/>
                </a:moveTo>
                <a:lnTo>
                  <a:pt x="6033770" y="6358458"/>
                </a:lnTo>
                <a:lnTo>
                  <a:pt x="6033770" y="0"/>
                </a:lnTo>
                <a:lnTo>
                  <a:pt x="0" y="0"/>
                </a:lnTo>
                <a:lnTo>
                  <a:pt x="0" y="6358458"/>
                </a:lnTo>
                <a:close/>
              </a:path>
            </a:pathLst>
          </a:custGeom>
          <a:ln w="16368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9343923" y="2472905"/>
            <a:ext cx="5666105" cy="4140835"/>
          </a:xfrm>
          <a:prstGeom prst="rect">
            <a:avLst/>
          </a:prstGeom>
        </p:spPr>
        <p:txBody>
          <a:bodyPr vert="horz" wrap="square" lIns="0" tIns="62230" rIns="0" bIns="0" rtlCol="0">
            <a:spAutoFit/>
          </a:bodyPr>
          <a:lstStyle/>
          <a:p>
            <a:pPr marL="12700" marR="5080">
              <a:lnSpc>
                <a:spcPts val="4010"/>
              </a:lnSpc>
              <a:spcBef>
                <a:spcPts val="490"/>
              </a:spcBef>
            </a:pPr>
            <a:r>
              <a:rPr sz="3600" spc="-5" dirty="0">
                <a:latin typeface="Arial"/>
                <a:cs typeface="Arial"/>
              </a:rPr>
              <a:t>Både inriktning på en mer  anspråkslös livsstil och stöd  till de globala förändringar  som behövs för att minska  de globala ekonomiska  orättvisorna innebär en  förändring till mer osjälviskt  sinnelag.</a:t>
            </a:r>
            <a:endParaRPr sz="36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9343923" y="7261923"/>
            <a:ext cx="5947410" cy="1593215"/>
          </a:xfrm>
          <a:prstGeom prst="rect">
            <a:avLst/>
          </a:prstGeom>
        </p:spPr>
        <p:txBody>
          <a:bodyPr vert="horz" wrap="square" lIns="0" tIns="62230" rIns="0" bIns="0" rtlCol="0">
            <a:spAutoFit/>
          </a:bodyPr>
          <a:lstStyle/>
          <a:p>
            <a:pPr marL="12700" marR="5080">
              <a:lnSpc>
                <a:spcPts val="4010"/>
              </a:lnSpc>
              <a:spcBef>
                <a:spcPts val="490"/>
              </a:spcBef>
            </a:pPr>
            <a:r>
              <a:rPr sz="3600" spc="-5" dirty="0">
                <a:latin typeface="Arial"/>
                <a:cs typeface="Arial"/>
              </a:rPr>
              <a:t>Att säga nej till girighet och  egoism, har alla religioner  betonat som centrala</a:t>
            </a:r>
            <a:r>
              <a:rPr sz="3600" spc="-10" dirty="0">
                <a:latin typeface="Arial"/>
                <a:cs typeface="Arial"/>
              </a:rPr>
              <a:t> </a:t>
            </a:r>
            <a:r>
              <a:rPr sz="3600" spc="-5" dirty="0">
                <a:latin typeface="Arial"/>
                <a:cs typeface="Arial"/>
              </a:rPr>
              <a:t>värden.</a:t>
            </a:r>
            <a:endParaRPr sz="360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5370791" y="5363260"/>
            <a:ext cx="3825074" cy="382271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324265" y="5404817"/>
            <a:ext cx="3867348" cy="384621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23412C4F-C88A-48A4-A8DF-645085FCF9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" y="635"/>
            <a:ext cx="16253968" cy="10158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8361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A120D5A3-B858-4489-AB1E-1513A38CB0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" y="635"/>
            <a:ext cx="16253968" cy="10158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1333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33038" y="3071004"/>
            <a:ext cx="5568950" cy="6507480"/>
          </a:xfrm>
          <a:custGeom>
            <a:avLst/>
            <a:gdLst/>
            <a:ahLst/>
            <a:cxnLst/>
            <a:rect l="l" t="t" r="r" b="b"/>
            <a:pathLst>
              <a:path w="5568950" h="6507480">
                <a:moveTo>
                  <a:pt x="0" y="6507264"/>
                </a:moveTo>
                <a:lnTo>
                  <a:pt x="5568594" y="6507264"/>
                </a:lnTo>
                <a:lnTo>
                  <a:pt x="5568594" y="0"/>
                </a:lnTo>
                <a:lnTo>
                  <a:pt x="0" y="0"/>
                </a:lnTo>
                <a:lnTo>
                  <a:pt x="0" y="6507264"/>
                </a:lnTo>
                <a:close/>
              </a:path>
            </a:pathLst>
          </a:custGeom>
          <a:ln w="16368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733038" y="3071004"/>
            <a:ext cx="5568950" cy="6507480"/>
          </a:xfrm>
          <a:prstGeom prst="rect">
            <a:avLst/>
          </a:prstGeom>
          <a:solidFill>
            <a:srgbClr val="EFFBF4"/>
          </a:solidFill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2800"/>
              </a:lnSpc>
            </a:pPr>
            <a:r>
              <a:rPr sz="3000" spc="-5" dirty="0">
                <a:latin typeface="Arial"/>
                <a:cs typeface="Arial"/>
              </a:rPr>
              <a:t>Omläggningen till en mer</a:t>
            </a:r>
            <a:r>
              <a:rPr sz="3000" spc="5" dirty="0">
                <a:latin typeface="Arial"/>
                <a:cs typeface="Arial"/>
              </a:rPr>
              <a:t> </a:t>
            </a:r>
            <a:r>
              <a:rPr sz="3000" spc="-5" dirty="0">
                <a:latin typeface="Arial"/>
                <a:cs typeface="Arial"/>
              </a:rPr>
              <a:t>andlig,</a:t>
            </a:r>
            <a:endParaRPr sz="3000">
              <a:latin typeface="Arial"/>
              <a:cs typeface="Arial"/>
            </a:endParaRPr>
          </a:p>
          <a:p>
            <a:pPr marL="38100" marR="59690">
              <a:lnSpc>
                <a:spcPts val="3100"/>
              </a:lnSpc>
              <a:spcBef>
                <a:spcPts val="270"/>
              </a:spcBef>
            </a:pPr>
            <a:r>
              <a:rPr sz="3000" spc="-5" dirty="0">
                <a:latin typeface="Arial"/>
                <a:cs typeface="Arial"/>
              </a:rPr>
              <a:t>naturnära livsstil, särskilt i global  skala, kan tyckas vara en  orealistisk</a:t>
            </a:r>
            <a:r>
              <a:rPr sz="3000" spc="-10" dirty="0">
                <a:latin typeface="Arial"/>
                <a:cs typeface="Arial"/>
              </a:rPr>
              <a:t> </a:t>
            </a:r>
            <a:r>
              <a:rPr sz="3000" spc="-5" dirty="0">
                <a:latin typeface="Arial"/>
                <a:cs typeface="Arial"/>
              </a:rPr>
              <a:t>utopi.</a:t>
            </a:r>
            <a:endParaRPr sz="3000">
              <a:latin typeface="Arial"/>
              <a:cs typeface="Arial"/>
            </a:endParaRPr>
          </a:p>
          <a:p>
            <a:pPr marL="38100" marR="524510">
              <a:lnSpc>
                <a:spcPts val="3100"/>
              </a:lnSpc>
              <a:spcBef>
                <a:spcPts val="1190"/>
              </a:spcBef>
            </a:pPr>
            <a:r>
              <a:rPr sz="3000" spc="-5" dirty="0">
                <a:latin typeface="Arial"/>
                <a:cs typeface="Arial"/>
              </a:rPr>
              <a:t>Det kan verka så utifrån det  moderna samhällets</a:t>
            </a:r>
            <a:r>
              <a:rPr sz="3000" spc="-10" dirty="0">
                <a:latin typeface="Arial"/>
                <a:cs typeface="Arial"/>
              </a:rPr>
              <a:t> </a:t>
            </a:r>
            <a:r>
              <a:rPr sz="3000" spc="-5" dirty="0">
                <a:latin typeface="Arial"/>
                <a:cs typeface="Arial"/>
              </a:rPr>
              <a:t>horisont.</a:t>
            </a:r>
            <a:endParaRPr sz="3000">
              <a:latin typeface="Arial"/>
              <a:cs typeface="Arial"/>
            </a:endParaRPr>
          </a:p>
          <a:p>
            <a:pPr marL="38100" marR="567055">
              <a:lnSpc>
                <a:spcPts val="3100"/>
              </a:lnSpc>
              <a:spcBef>
                <a:spcPts val="1200"/>
              </a:spcBef>
            </a:pPr>
            <a:r>
              <a:rPr sz="3000" spc="-5" dirty="0">
                <a:latin typeface="Arial"/>
                <a:cs typeface="Arial"/>
              </a:rPr>
              <a:t>Men i ett historiskt perspektiv  kan vi se att liknande genom-  gripande, storskaliga livsstils-  förändringar har skett som  resultat av framträdandet av</a:t>
            </a:r>
            <a:endParaRPr sz="3000">
              <a:latin typeface="Arial"/>
              <a:cs typeface="Arial"/>
            </a:endParaRPr>
          </a:p>
          <a:p>
            <a:pPr marL="38100" marR="672465">
              <a:lnSpc>
                <a:spcPts val="3100"/>
              </a:lnSpc>
              <a:spcBef>
                <a:spcPts val="1190"/>
              </a:spcBef>
            </a:pPr>
            <a:r>
              <a:rPr sz="3000" spc="-5" dirty="0">
                <a:latin typeface="Arial"/>
                <a:cs typeface="Arial"/>
              </a:rPr>
              <a:t>de heliga lärare som grundat  världsreligionerna: Moses,  Jesus, Buddha, Krishna,  Mohammed, m </a:t>
            </a:r>
            <a:r>
              <a:rPr sz="3000" dirty="0">
                <a:latin typeface="Arial"/>
                <a:cs typeface="Arial"/>
              </a:rPr>
              <a:t>fl.</a:t>
            </a:r>
            <a:endParaRPr sz="30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7808162" y="948220"/>
            <a:ext cx="5576773" cy="208234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34062" y="1498730"/>
            <a:ext cx="11903862" cy="96863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7458938" y="2962770"/>
            <a:ext cx="7232650" cy="1380490"/>
          </a:xfrm>
          <a:prstGeom prst="rect">
            <a:avLst/>
          </a:prstGeom>
          <a:solidFill>
            <a:srgbClr val="FFFDE7"/>
          </a:solidFill>
        </p:spPr>
        <p:txBody>
          <a:bodyPr vert="horz" wrap="square" lIns="0" tIns="36195" rIns="0" bIns="0" rtlCol="0">
            <a:spAutoFit/>
          </a:bodyPr>
          <a:lstStyle/>
          <a:p>
            <a:pPr marL="88900" marR="825500">
              <a:lnSpc>
                <a:spcPts val="3200"/>
              </a:lnSpc>
              <a:spcBef>
                <a:spcPts val="285"/>
              </a:spcBef>
            </a:pPr>
            <a:r>
              <a:rPr dirty="0">
                <a:latin typeface="Arial"/>
                <a:cs typeface="Arial"/>
              </a:rPr>
              <a:t>I </a:t>
            </a:r>
            <a:r>
              <a:rPr spc="-5" dirty="0">
                <a:latin typeface="Arial"/>
                <a:cs typeface="Arial"/>
              </a:rPr>
              <a:t>vår tid har två Heliga lärare framträtt  för att leda mänskligheten att skapa  ett rättvist fredligt globalt</a:t>
            </a:r>
            <a:r>
              <a:rPr spc="20" dirty="0">
                <a:latin typeface="Arial"/>
                <a:cs typeface="Arial"/>
              </a:rPr>
              <a:t> </a:t>
            </a:r>
            <a:r>
              <a:rPr spc="-5" dirty="0">
                <a:latin typeface="Arial"/>
                <a:cs typeface="Arial"/>
              </a:rPr>
              <a:t>samhälle: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7458938" y="8590678"/>
            <a:ext cx="7232650" cy="1014730"/>
          </a:xfrm>
          <a:prstGeom prst="rect">
            <a:avLst/>
          </a:prstGeom>
          <a:solidFill>
            <a:srgbClr val="FFFDE7"/>
          </a:solidFill>
        </p:spPr>
        <p:txBody>
          <a:bodyPr vert="horz" wrap="square" lIns="0" tIns="46355" rIns="0" bIns="0" rtlCol="0">
            <a:spAutoFit/>
          </a:bodyPr>
          <a:lstStyle/>
          <a:p>
            <a:pPr marL="88900" marR="337820">
              <a:lnSpc>
                <a:spcPts val="3100"/>
              </a:lnSpc>
              <a:spcBef>
                <a:spcPts val="365"/>
              </a:spcBef>
            </a:pPr>
            <a:r>
              <a:rPr sz="3000" spc="-5" dirty="0">
                <a:latin typeface="Arial"/>
                <a:cs typeface="Arial"/>
              </a:rPr>
              <a:t>Grundaren vars lära skall förena jordens  folk i en fredlig rättvis</a:t>
            </a:r>
            <a:r>
              <a:rPr sz="3000" spc="15" dirty="0">
                <a:latin typeface="Arial"/>
                <a:cs typeface="Arial"/>
              </a:rPr>
              <a:t> </a:t>
            </a:r>
            <a:r>
              <a:rPr sz="3000" spc="-5" dirty="0">
                <a:latin typeface="Arial"/>
                <a:cs typeface="Arial"/>
              </a:rPr>
              <a:t>världsordning.</a:t>
            </a:r>
            <a:endParaRPr sz="30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458938" y="5614377"/>
            <a:ext cx="7232650" cy="1325880"/>
          </a:xfrm>
          <a:prstGeom prst="rect">
            <a:avLst/>
          </a:prstGeom>
          <a:solidFill>
            <a:srgbClr val="FFFDE7"/>
          </a:solidFill>
        </p:spPr>
        <p:txBody>
          <a:bodyPr vert="horz" wrap="square" lIns="0" tIns="46355" rIns="0" bIns="0" rtlCol="0">
            <a:spAutoFit/>
          </a:bodyPr>
          <a:lstStyle/>
          <a:p>
            <a:pPr marL="88900" marR="273685">
              <a:lnSpc>
                <a:spcPts val="3100"/>
              </a:lnSpc>
              <a:spcBef>
                <a:spcPts val="365"/>
              </a:spcBef>
            </a:pPr>
            <a:r>
              <a:rPr sz="3000" spc="-5" dirty="0">
                <a:latin typeface="Arial"/>
                <a:cs typeface="Arial"/>
              </a:rPr>
              <a:t>Förelöparen som förklarade att en ny  tidsålder börjat. Han förberedde  människornas hjärtan för en ny</a:t>
            </a:r>
            <a:r>
              <a:rPr sz="3000" spc="20" dirty="0">
                <a:latin typeface="Arial"/>
                <a:cs typeface="Arial"/>
              </a:rPr>
              <a:t> </a:t>
            </a:r>
            <a:r>
              <a:rPr sz="3000" spc="-20" dirty="0">
                <a:latin typeface="Arial"/>
                <a:cs typeface="Arial"/>
              </a:rPr>
              <a:t>tidsålder.</a:t>
            </a:r>
            <a:endParaRPr sz="30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60442" y="3328047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close/>
              </a:path>
            </a:pathLst>
          </a:custGeom>
          <a:ln w="16368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420838" y="4733144"/>
            <a:ext cx="1488579" cy="69370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7420838" y="7599526"/>
            <a:ext cx="4232046" cy="69452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9211119" y="4742484"/>
            <a:ext cx="280924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dirty="0">
                <a:latin typeface="DellaRobbia BT"/>
                <a:cs typeface="DellaRobbia BT"/>
              </a:rPr>
              <a:t>(1819 –</a:t>
            </a:r>
            <a:r>
              <a:rPr sz="3600" b="1" spc="-105" dirty="0">
                <a:latin typeface="DellaRobbia BT"/>
                <a:cs typeface="DellaRobbia BT"/>
              </a:rPr>
              <a:t> </a:t>
            </a:r>
            <a:r>
              <a:rPr sz="3600" b="1" dirty="0">
                <a:latin typeface="DellaRobbia BT"/>
                <a:cs typeface="DellaRobbia BT"/>
              </a:rPr>
              <a:t>1850)</a:t>
            </a:r>
            <a:endParaRPr sz="3600">
              <a:latin typeface="DellaRobbia BT"/>
              <a:cs typeface="DellaRobbia BT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1924627" y="7707909"/>
            <a:ext cx="280924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dirty="0">
                <a:latin typeface="DellaRobbia BT"/>
                <a:cs typeface="DellaRobbia BT"/>
              </a:rPr>
              <a:t>(1817 –</a:t>
            </a:r>
            <a:r>
              <a:rPr sz="3600" b="1" spc="-105" dirty="0">
                <a:latin typeface="DellaRobbia BT"/>
                <a:cs typeface="DellaRobbia BT"/>
              </a:rPr>
              <a:t> </a:t>
            </a:r>
            <a:r>
              <a:rPr sz="3600" b="1" dirty="0">
                <a:latin typeface="DellaRobbia BT"/>
                <a:cs typeface="DellaRobbia BT"/>
              </a:rPr>
              <a:t>1892)</a:t>
            </a:r>
            <a:endParaRPr sz="3600">
              <a:latin typeface="DellaRobbia BT"/>
              <a:cs typeface="DellaRobbia BT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7B861ADB-72D2-4BB6-9A37-849FB01E06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" y="635"/>
            <a:ext cx="16253968" cy="10158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979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82C8E9B3-DE19-4ACA-B2BC-CEFA0E3DE7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" y="635"/>
            <a:ext cx="16253968" cy="10158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5512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B689F4CD-101C-4930-81AF-13B45B7485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" y="635"/>
            <a:ext cx="16253968" cy="10158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3589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38913" y="1471260"/>
            <a:ext cx="12281801" cy="87026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79065" y="2705735"/>
            <a:ext cx="10170795" cy="2773680"/>
          </a:xfrm>
          <a:custGeom>
            <a:avLst/>
            <a:gdLst/>
            <a:ahLst/>
            <a:cxnLst/>
            <a:rect l="l" t="t" r="r" b="b"/>
            <a:pathLst>
              <a:path w="10170795" h="2773679">
                <a:moveTo>
                  <a:pt x="0" y="2773362"/>
                </a:moveTo>
                <a:lnTo>
                  <a:pt x="10170769" y="2773362"/>
                </a:lnTo>
                <a:lnTo>
                  <a:pt x="10170769" y="0"/>
                </a:lnTo>
                <a:lnTo>
                  <a:pt x="0" y="0"/>
                </a:lnTo>
                <a:lnTo>
                  <a:pt x="0" y="2773362"/>
                </a:lnTo>
                <a:close/>
              </a:path>
            </a:pathLst>
          </a:custGeom>
          <a:solidFill>
            <a:srgbClr val="FFF8E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579065" y="2705735"/>
            <a:ext cx="10170795" cy="2773680"/>
          </a:xfrm>
          <a:prstGeom prst="rect">
            <a:avLst/>
          </a:prstGeom>
          <a:ln w="38100">
            <a:solidFill>
              <a:srgbClr val="33691E"/>
            </a:solidFill>
          </a:ln>
        </p:spPr>
        <p:txBody>
          <a:bodyPr vert="horz" wrap="square" lIns="0" tIns="160655" rIns="0" bIns="0" rtlCol="0">
            <a:spAutoFit/>
          </a:bodyPr>
          <a:lstStyle/>
          <a:p>
            <a:pPr marL="203200" marR="260985">
              <a:lnSpc>
                <a:spcPts val="3100"/>
              </a:lnSpc>
              <a:spcBef>
                <a:spcPts val="1265"/>
              </a:spcBef>
              <a:tabLst>
                <a:tab pos="1812289" algn="l"/>
                <a:tab pos="3040380" algn="l"/>
              </a:tabLst>
            </a:pPr>
            <a:r>
              <a:rPr sz="3000" spc="-5" dirty="0">
                <a:latin typeface="Arial"/>
                <a:cs typeface="Arial"/>
              </a:rPr>
              <a:t>Bahá’í-samfundet har därför utvecklat ett särskilt program  för åldersgruppen </a:t>
            </a:r>
            <a:r>
              <a:rPr sz="3000" spc="-50" dirty="0">
                <a:latin typeface="Arial"/>
                <a:cs typeface="Arial"/>
              </a:rPr>
              <a:t>11-14 </a:t>
            </a:r>
            <a:r>
              <a:rPr sz="3000" spc="-5" dirty="0">
                <a:latin typeface="Arial"/>
                <a:cs typeface="Arial"/>
              </a:rPr>
              <a:t>år (juniorer) där de i grupp får  arbeta med ett material som syftar till att hjälpa dem att  utveckla	andlig	förmåga till andligt självbestämmande  ("spiritual empowerment") och tillämpa</a:t>
            </a:r>
            <a:r>
              <a:rPr sz="3000" spc="15" dirty="0">
                <a:latin typeface="Arial"/>
                <a:cs typeface="Arial"/>
              </a:rPr>
              <a:t> </a:t>
            </a:r>
            <a:r>
              <a:rPr sz="3000" spc="-5" dirty="0">
                <a:latin typeface="Arial"/>
                <a:cs typeface="Arial"/>
              </a:rPr>
              <a:t>vad</a:t>
            </a:r>
            <a:endParaRPr sz="3000">
              <a:latin typeface="Arial"/>
              <a:cs typeface="Arial"/>
            </a:endParaRPr>
          </a:p>
          <a:p>
            <a:pPr marL="203200">
              <a:lnSpc>
                <a:spcPts val="3070"/>
              </a:lnSpc>
            </a:pPr>
            <a:r>
              <a:rPr sz="3000" spc="-5" dirty="0">
                <a:latin typeface="Arial"/>
                <a:cs typeface="Arial"/>
              </a:rPr>
              <a:t>de lärt sig genom</a:t>
            </a:r>
            <a:r>
              <a:rPr sz="3000" spc="15" dirty="0">
                <a:latin typeface="Arial"/>
                <a:cs typeface="Arial"/>
              </a:rPr>
              <a:t> </a:t>
            </a:r>
            <a:r>
              <a:rPr sz="3000" spc="-15" dirty="0">
                <a:latin typeface="Arial"/>
                <a:cs typeface="Arial"/>
              </a:rPr>
              <a:t>gruppaktiviteter.</a:t>
            </a:r>
            <a:endParaRPr sz="30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956930" y="6534334"/>
            <a:ext cx="5087620" cy="2773680"/>
          </a:xfrm>
          <a:prstGeom prst="rect">
            <a:avLst/>
          </a:prstGeom>
          <a:solidFill>
            <a:srgbClr val="FFF8E1"/>
          </a:solidFill>
          <a:ln w="38100">
            <a:solidFill>
              <a:srgbClr val="33691E"/>
            </a:solidFill>
          </a:ln>
        </p:spPr>
        <p:txBody>
          <a:bodyPr vert="horz" wrap="square" lIns="0" tIns="160655" rIns="0" bIns="0" rtlCol="0">
            <a:spAutoFit/>
          </a:bodyPr>
          <a:lstStyle/>
          <a:p>
            <a:pPr marL="203200" marR="386715">
              <a:lnSpc>
                <a:spcPts val="3100"/>
              </a:lnSpc>
              <a:spcBef>
                <a:spcPts val="1265"/>
              </a:spcBef>
              <a:tabLst>
                <a:tab pos="2828290" algn="l"/>
              </a:tabLst>
            </a:pPr>
            <a:r>
              <a:rPr sz="3000" dirty="0">
                <a:latin typeface="Arial"/>
                <a:cs typeface="Arial"/>
              </a:rPr>
              <a:t>I </a:t>
            </a:r>
            <a:r>
              <a:rPr sz="3000" spc="-5" dirty="0">
                <a:latin typeface="Arial"/>
                <a:cs typeface="Arial"/>
              </a:rPr>
              <a:t>juniorgrupperna beslutar  deltagarna själva om vissa  gemensamma	projekt i</a:t>
            </a:r>
            <a:r>
              <a:rPr sz="3000" spc="-65" dirty="0">
                <a:latin typeface="Arial"/>
                <a:cs typeface="Arial"/>
              </a:rPr>
              <a:t> </a:t>
            </a:r>
            <a:r>
              <a:rPr sz="3000" spc="-5" dirty="0">
                <a:latin typeface="Arial"/>
                <a:cs typeface="Arial"/>
              </a:rPr>
              <a:t>en  anda av tjänande, i syfte  att bidra till förbättring av  deras eget</a:t>
            </a:r>
            <a:r>
              <a:rPr sz="3000" spc="-10" dirty="0">
                <a:latin typeface="Arial"/>
                <a:cs typeface="Arial"/>
              </a:rPr>
              <a:t> </a:t>
            </a:r>
            <a:r>
              <a:rPr sz="3000" spc="-5" dirty="0">
                <a:latin typeface="Arial"/>
                <a:cs typeface="Arial"/>
              </a:rPr>
              <a:t>grannskap.</a:t>
            </a:r>
            <a:endParaRPr sz="30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7707274" y="4494720"/>
            <a:ext cx="8012026" cy="545723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1348643" y="4033113"/>
            <a:ext cx="371411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dirty="0">
                <a:latin typeface="DellaRobbia BT"/>
                <a:cs typeface="DellaRobbia BT"/>
              </a:rPr>
              <a:t>Bahá’í-grupp i</a:t>
            </a:r>
            <a:r>
              <a:rPr sz="3000" spc="-30" dirty="0">
                <a:latin typeface="DellaRobbia BT"/>
                <a:cs typeface="DellaRobbia BT"/>
              </a:rPr>
              <a:t> </a:t>
            </a:r>
            <a:r>
              <a:rPr sz="3000" spc="-5" dirty="0">
                <a:latin typeface="DellaRobbia BT"/>
                <a:cs typeface="DellaRobbia BT"/>
              </a:rPr>
              <a:t>Colombia</a:t>
            </a:r>
            <a:endParaRPr sz="3000">
              <a:latin typeface="DellaRobbia BT"/>
              <a:cs typeface="DellaRobbia BT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06122" y="2800426"/>
            <a:ext cx="6696709" cy="5154930"/>
          </a:xfrm>
          <a:custGeom>
            <a:avLst/>
            <a:gdLst/>
            <a:ahLst/>
            <a:cxnLst/>
            <a:rect l="l" t="t" r="r" b="b"/>
            <a:pathLst>
              <a:path w="6696709" h="5154930">
                <a:moveTo>
                  <a:pt x="0" y="5154409"/>
                </a:moveTo>
                <a:lnTo>
                  <a:pt x="6696671" y="5154409"/>
                </a:lnTo>
                <a:lnTo>
                  <a:pt x="6696671" y="0"/>
                </a:lnTo>
                <a:lnTo>
                  <a:pt x="0" y="0"/>
                </a:lnTo>
                <a:lnTo>
                  <a:pt x="0" y="5154409"/>
                </a:lnTo>
                <a:close/>
              </a:path>
            </a:pathLst>
          </a:custGeom>
          <a:solidFill>
            <a:srgbClr val="FFF8E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606122" y="2800426"/>
            <a:ext cx="6696709" cy="5154930"/>
          </a:xfrm>
          <a:prstGeom prst="rect">
            <a:avLst/>
          </a:prstGeom>
          <a:ln w="38100">
            <a:solidFill>
              <a:srgbClr val="33691E"/>
            </a:solidFill>
          </a:ln>
        </p:spPr>
        <p:txBody>
          <a:bodyPr vert="horz" wrap="square" lIns="0" tIns="160655" rIns="0" bIns="0" rtlCol="0">
            <a:spAutoFit/>
          </a:bodyPr>
          <a:lstStyle/>
          <a:p>
            <a:pPr marL="203200" marR="196215">
              <a:lnSpc>
                <a:spcPts val="3100"/>
              </a:lnSpc>
              <a:spcBef>
                <a:spcPts val="1265"/>
              </a:spcBef>
              <a:tabLst>
                <a:tab pos="6252210" algn="l"/>
              </a:tabLst>
            </a:pPr>
            <a:r>
              <a:rPr sz="3000" spc="-5" dirty="0">
                <a:latin typeface="Arial"/>
                <a:cs typeface="Arial"/>
              </a:rPr>
              <a:t>Ett förberedande material har också  utvecklats för barn i åldern</a:t>
            </a:r>
            <a:r>
              <a:rPr sz="3000" spc="75" dirty="0">
                <a:latin typeface="Arial"/>
                <a:cs typeface="Arial"/>
              </a:rPr>
              <a:t> </a:t>
            </a:r>
            <a:r>
              <a:rPr sz="3000" spc="-60" dirty="0">
                <a:latin typeface="Arial"/>
                <a:cs typeface="Arial"/>
              </a:rPr>
              <a:t>5-11</a:t>
            </a:r>
            <a:r>
              <a:rPr sz="3000" spc="15" dirty="0">
                <a:latin typeface="Arial"/>
                <a:cs typeface="Arial"/>
              </a:rPr>
              <a:t> </a:t>
            </a:r>
            <a:r>
              <a:rPr sz="3000" spc="-60" dirty="0">
                <a:latin typeface="Arial"/>
                <a:cs typeface="Arial"/>
              </a:rPr>
              <a:t>år.	</a:t>
            </a:r>
            <a:r>
              <a:rPr sz="3000" dirty="0">
                <a:latin typeface="Arial"/>
                <a:cs typeface="Arial"/>
              </a:rPr>
              <a:t>I  </a:t>
            </a:r>
            <a:r>
              <a:rPr sz="3000" spc="-5" dirty="0">
                <a:latin typeface="Arial"/>
                <a:cs typeface="Arial"/>
              </a:rPr>
              <a:t>detta får barnen genom samarbets-  </a:t>
            </a:r>
            <a:r>
              <a:rPr sz="3000" spc="-30" dirty="0">
                <a:latin typeface="Arial"/>
                <a:cs typeface="Arial"/>
              </a:rPr>
              <a:t>lekar, </a:t>
            </a:r>
            <a:r>
              <a:rPr sz="3000" spc="-20" dirty="0">
                <a:latin typeface="Arial"/>
                <a:cs typeface="Arial"/>
              </a:rPr>
              <a:t>berättelser, </a:t>
            </a:r>
            <a:r>
              <a:rPr sz="3000" spc="-25" dirty="0">
                <a:latin typeface="Arial"/>
                <a:cs typeface="Arial"/>
              </a:rPr>
              <a:t>sånger, </a:t>
            </a:r>
            <a:r>
              <a:rPr sz="3000" spc="-5" dirty="0">
                <a:latin typeface="Arial"/>
                <a:cs typeface="Arial"/>
              </a:rPr>
              <a:t>drama och  andra konstnärliga </a:t>
            </a:r>
            <a:r>
              <a:rPr sz="3000" spc="-20" dirty="0">
                <a:latin typeface="Arial"/>
                <a:cs typeface="Arial"/>
              </a:rPr>
              <a:t>aktiviteter, </a:t>
            </a:r>
            <a:r>
              <a:rPr sz="3000" spc="-5" dirty="0">
                <a:latin typeface="Arial"/>
                <a:cs typeface="Arial"/>
              </a:rPr>
              <a:t>lära sig  de djupa mänskliga värden, som  rättvisa, medkänsla, sanning, älighet,  tålamod, hjälpsamhet, etc, som  återfinns i all de stora</a:t>
            </a:r>
            <a:r>
              <a:rPr sz="3000" spc="20" dirty="0">
                <a:latin typeface="Arial"/>
                <a:cs typeface="Arial"/>
              </a:rPr>
              <a:t> </a:t>
            </a:r>
            <a:r>
              <a:rPr sz="3000" spc="-5" dirty="0">
                <a:latin typeface="Arial"/>
                <a:cs typeface="Arial"/>
              </a:rPr>
              <a:t>religionerna.</a:t>
            </a:r>
            <a:endParaRPr sz="3000">
              <a:latin typeface="Arial"/>
              <a:cs typeface="Arial"/>
            </a:endParaRPr>
          </a:p>
          <a:p>
            <a:pPr marL="203200">
              <a:lnSpc>
                <a:spcPts val="2810"/>
              </a:lnSpc>
            </a:pPr>
            <a:r>
              <a:rPr sz="3000" spc="-5" dirty="0">
                <a:latin typeface="Arial"/>
                <a:cs typeface="Arial"/>
              </a:rPr>
              <a:t>De får också läa sig om Guds </a:t>
            </a:r>
            <a:r>
              <a:rPr sz="3000" spc="-275" dirty="0">
                <a:latin typeface="Arial"/>
                <a:cs typeface="Arial"/>
              </a:rPr>
              <a:t>kä</a:t>
            </a:r>
            <a:r>
              <a:rPr sz="4500" spc="-412" baseline="-7407" dirty="0">
                <a:latin typeface="Arial"/>
                <a:cs typeface="Arial"/>
              </a:rPr>
              <a:t>̈</a:t>
            </a:r>
            <a:r>
              <a:rPr sz="4500" spc="15" baseline="-7407" dirty="0">
                <a:latin typeface="Arial"/>
                <a:cs typeface="Arial"/>
              </a:rPr>
              <a:t> </a:t>
            </a:r>
            <a:r>
              <a:rPr sz="3000" spc="-5" dirty="0">
                <a:latin typeface="Arial"/>
                <a:cs typeface="Arial"/>
              </a:rPr>
              <a:t>rlek</a:t>
            </a:r>
            <a:endParaRPr sz="3000">
              <a:latin typeface="Arial"/>
              <a:cs typeface="Arial"/>
            </a:endParaRPr>
          </a:p>
          <a:p>
            <a:pPr marL="203200" marR="809625">
              <a:lnSpc>
                <a:spcPts val="3100"/>
              </a:lnSpc>
              <a:spcBef>
                <a:spcPts val="270"/>
              </a:spcBef>
            </a:pPr>
            <a:r>
              <a:rPr sz="3000" spc="-5" dirty="0">
                <a:latin typeface="Arial"/>
                <a:cs typeface="Arial"/>
              </a:rPr>
              <a:t>och möjlighet till den inre trygghet  som äkta gudstro kan</a:t>
            </a:r>
            <a:r>
              <a:rPr sz="3000" spc="5" dirty="0">
                <a:latin typeface="Arial"/>
                <a:cs typeface="Arial"/>
              </a:rPr>
              <a:t> </a:t>
            </a:r>
            <a:r>
              <a:rPr sz="3000" spc="-5" dirty="0">
                <a:latin typeface="Arial"/>
                <a:cs typeface="Arial"/>
              </a:rPr>
              <a:t>ge.</a:t>
            </a:r>
            <a:endParaRPr sz="30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68022" y="1492516"/>
            <a:ext cx="15687929" cy="866748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7831201" y="4178973"/>
            <a:ext cx="295275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10" dirty="0">
                <a:latin typeface="DellaRobbia BT"/>
                <a:cs typeface="DellaRobbia BT"/>
              </a:rPr>
              <a:t>Barngrupp </a:t>
            </a:r>
            <a:r>
              <a:rPr sz="3000" dirty="0">
                <a:latin typeface="DellaRobbia BT"/>
                <a:cs typeface="DellaRobbia BT"/>
              </a:rPr>
              <a:t>i</a:t>
            </a:r>
            <a:r>
              <a:rPr sz="3000" spc="-70" dirty="0">
                <a:latin typeface="DellaRobbia BT"/>
                <a:cs typeface="DellaRobbia BT"/>
              </a:rPr>
              <a:t> </a:t>
            </a:r>
            <a:r>
              <a:rPr sz="3000" spc="-5" dirty="0">
                <a:latin typeface="DellaRobbia BT"/>
                <a:cs typeface="DellaRobbia BT"/>
              </a:rPr>
              <a:t>Kiribati</a:t>
            </a:r>
            <a:endParaRPr sz="3000">
              <a:latin typeface="DellaRobbia BT"/>
              <a:cs typeface="DellaRobbia BT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47183" y="1447484"/>
            <a:ext cx="4925504" cy="69781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85283" y="2536621"/>
            <a:ext cx="11583035" cy="2814320"/>
          </a:xfrm>
          <a:custGeom>
            <a:avLst/>
            <a:gdLst/>
            <a:ahLst/>
            <a:cxnLst/>
            <a:rect l="l" t="t" r="r" b="b"/>
            <a:pathLst>
              <a:path w="11583035" h="2814320">
                <a:moveTo>
                  <a:pt x="0" y="2813951"/>
                </a:moveTo>
                <a:lnTo>
                  <a:pt x="11582476" y="2813951"/>
                </a:lnTo>
                <a:lnTo>
                  <a:pt x="11582476" y="0"/>
                </a:lnTo>
                <a:lnTo>
                  <a:pt x="0" y="0"/>
                </a:lnTo>
                <a:lnTo>
                  <a:pt x="0" y="2813951"/>
                </a:lnTo>
                <a:close/>
              </a:path>
            </a:pathLst>
          </a:custGeom>
          <a:solidFill>
            <a:srgbClr val="FFFD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685283" y="2619032"/>
            <a:ext cx="11583035" cy="2602865"/>
          </a:xfrm>
          <a:prstGeom prst="rect">
            <a:avLst/>
          </a:prstGeom>
        </p:spPr>
        <p:txBody>
          <a:bodyPr vert="horz" wrap="square" lIns="0" tIns="78740" rIns="0" bIns="0" rtlCol="0">
            <a:spAutoFit/>
          </a:bodyPr>
          <a:lstStyle/>
          <a:p>
            <a:pPr marL="203200" marR="210185">
              <a:lnSpc>
                <a:spcPts val="3100"/>
              </a:lnSpc>
              <a:spcBef>
                <a:spcPts val="620"/>
              </a:spcBef>
              <a:tabLst>
                <a:tab pos="6407785" algn="l"/>
              </a:tabLst>
            </a:pPr>
            <a:r>
              <a:rPr sz="3000" spc="-5" dirty="0">
                <a:latin typeface="Arial"/>
                <a:cs typeface="Arial"/>
              </a:rPr>
              <a:t>För att få detta program att fungera behövs eldsjälar som kan leda  barnklasser och ta hand om </a:t>
            </a:r>
            <a:r>
              <a:rPr sz="3000" spc="-15" dirty="0">
                <a:latin typeface="Arial"/>
                <a:cs typeface="Arial"/>
              </a:rPr>
              <a:t>juniorgrupper. </a:t>
            </a:r>
            <a:r>
              <a:rPr sz="3000" spc="-5" dirty="0">
                <a:latin typeface="Arial"/>
                <a:cs typeface="Arial"/>
              </a:rPr>
              <a:t>Detta har också lösts  inom ramen för</a:t>
            </a:r>
            <a:r>
              <a:rPr sz="3000" spc="55" dirty="0">
                <a:latin typeface="Arial"/>
                <a:cs typeface="Arial"/>
              </a:rPr>
              <a:t> </a:t>
            </a:r>
            <a:r>
              <a:rPr sz="3000" spc="-5" dirty="0">
                <a:latin typeface="Arial"/>
                <a:cs typeface="Arial"/>
              </a:rPr>
              <a:t>programmet</a:t>
            </a:r>
            <a:r>
              <a:rPr sz="3000" spc="15" dirty="0">
                <a:latin typeface="Arial"/>
                <a:cs typeface="Arial"/>
              </a:rPr>
              <a:t> </a:t>
            </a:r>
            <a:r>
              <a:rPr sz="3000" spc="-5" dirty="0">
                <a:latin typeface="Arial"/>
                <a:cs typeface="Arial"/>
              </a:rPr>
              <a:t>genom	en serie</a:t>
            </a:r>
            <a:r>
              <a:rPr sz="3000" dirty="0">
                <a:latin typeface="Arial"/>
                <a:cs typeface="Arial"/>
              </a:rPr>
              <a:t> </a:t>
            </a:r>
            <a:r>
              <a:rPr sz="3000" spc="-15" dirty="0">
                <a:latin typeface="Arial"/>
                <a:cs typeface="Arial"/>
              </a:rPr>
              <a:t>studiecirklar.</a:t>
            </a:r>
            <a:endParaRPr sz="3000">
              <a:latin typeface="Arial"/>
              <a:cs typeface="Arial"/>
            </a:endParaRPr>
          </a:p>
          <a:p>
            <a:pPr marL="203200" marR="6309995">
              <a:lnSpc>
                <a:spcPts val="3100"/>
              </a:lnSpc>
              <a:spcBef>
                <a:spcPts val="1195"/>
              </a:spcBef>
            </a:pPr>
            <a:r>
              <a:rPr sz="3000" spc="-5" dirty="0">
                <a:latin typeface="Arial"/>
                <a:cs typeface="Arial"/>
              </a:rPr>
              <a:t>Såväl studiecirklarna, junior-  grupperna som barnklasserna  välkomnar alla</a:t>
            </a:r>
            <a:r>
              <a:rPr sz="3000" dirty="0">
                <a:latin typeface="Arial"/>
                <a:cs typeface="Arial"/>
              </a:rPr>
              <a:t> </a:t>
            </a:r>
            <a:r>
              <a:rPr sz="3000" spc="-5" dirty="0">
                <a:latin typeface="Arial"/>
                <a:cs typeface="Arial"/>
              </a:rPr>
              <a:t>intresserade.</a:t>
            </a:r>
            <a:endParaRPr sz="30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85283" y="5736139"/>
            <a:ext cx="4849495" cy="3517900"/>
          </a:xfrm>
          <a:custGeom>
            <a:avLst/>
            <a:gdLst/>
            <a:ahLst/>
            <a:cxnLst/>
            <a:rect l="l" t="t" r="r" b="b"/>
            <a:pathLst>
              <a:path w="4849495" h="3517900">
                <a:moveTo>
                  <a:pt x="0" y="3517442"/>
                </a:moveTo>
                <a:lnTo>
                  <a:pt x="4849304" y="3517442"/>
                </a:lnTo>
                <a:lnTo>
                  <a:pt x="4849304" y="0"/>
                </a:lnTo>
                <a:lnTo>
                  <a:pt x="0" y="0"/>
                </a:lnTo>
                <a:lnTo>
                  <a:pt x="0" y="3517442"/>
                </a:lnTo>
                <a:close/>
              </a:path>
            </a:pathLst>
          </a:custGeom>
          <a:solidFill>
            <a:srgbClr val="FFFD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685283" y="5818555"/>
            <a:ext cx="4849495" cy="3237230"/>
          </a:xfrm>
          <a:prstGeom prst="rect">
            <a:avLst/>
          </a:prstGeom>
        </p:spPr>
        <p:txBody>
          <a:bodyPr vert="horz" wrap="square" lIns="0" tIns="78740" rIns="0" bIns="0" rtlCol="0">
            <a:spAutoFit/>
          </a:bodyPr>
          <a:lstStyle/>
          <a:p>
            <a:pPr marL="203200" marR="763270">
              <a:lnSpc>
                <a:spcPts val="3100"/>
              </a:lnSpc>
              <a:spcBef>
                <a:spcPts val="620"/>
              </a:spcBef>
            </a:pPr>
            <a:r>
              <a:rPr sz="3000" spc="-5" dirty="0">
                <a:latin typeface="Arial"/>
                <a:cs typeface="Arial"/>
              </a:rPr>
              <a:t>Den första i serien av  studiecirklar heter  ”Reflektioner över  själens liv” och kan  vara intressant för alla  som är intresserade av  existensiella </a:t>
            </a:r>
            <a:r>
              <a:rPr sz="3000" spc="-30" dirty="0">
                <a:latin typeface="Arial"/>
                <a:cs typeface="Arial"/>
              </a:rPr>
              <a:t>frågor,</a:t>
            </a:r>
            <a:endParaRPr sz="3000">
              <a:latin typeface="Arial"/>
              <a:cs typeface="Arial"/>
            </a:endParaRPr>
          </a:p>
          <a:p>
            <a:pPr marL="203200">
              <a:lnSpc>
                <a:spcPts val="3065"/>
              </a:lnSpc>
            </a:pPr>
            <a:r>
              <a:rPr sz="3000" spc="-5" dirty="0">
                <a:latin typeface="Arial"/>
                <a:cs typeface="Arial"/>
              </a:rPr>
              <a:t>oavsett religiös bakgrund.</a:t>
            </a:r>
            <a:endParaRPr sz="30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4940477" y="2063419"/>
            <a:ext cx="11315522" cy="809658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12939648" y="3012490"/>
            <a:ext cx="1759585" cy="863600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12700" marR="5080">
              <a:lnSpc>
                <a:spcPts val="3000"/>
              </a:lnSpc>
              <a:spcBef>
                <a:spcPts val="700"/>
              </a:spcBef>
            </a:pPr>
            <a:r>
              <a:rPr sz="3000" spc="-5" dirty="0">
                <a:latin typeface="DellaRobbia BT"/>
                <a:cs typeface="DellaRobbia BT"/>
              </a:rPr>
              <a:t>S</a:t>
            </a:r>
            <a:r>
              <a:rPr sz="3000" dirty="0">
                <a:latin typeface="DellaRobbia BT"/>
                <a:cs typeface="DellaRobbia BT"/>
              </a:rPr>
              <a:t>tud</a:t>
            </a:r>
            <a:r>
              <a:rPr sz="3000" spc="-5" dirty="0">
                <a:latin typeface="DellaRobbia BT"/>
                <a:cs typeface="DellaRobbia BT"/>
              </a:rPr>
              <a:t>i</a:t>
            </a:r>
            <a:r>
              <a:rPr sz="3000" dirty="0">
                <a:latin typeface="DellaRobbia BT"/>
                <a:cs typeface="DellaRobbia BT"/>
              </a:rPr>
              <a:t>e</a:t>
            </a:r>
            <a:r>
              <a:rPr sz="3000" spc="-5" dirty="0">
                <a:latin typeface="DellaRobbia BT"/>
                <a:cs typeface="DellaRobbia BT"/>
              </a:rPr>
              <a:t>ci</a:t>
            </a:r>
            <a:r>
              <a:rPr sz="3000" dirty="0">
                <a:latin typeface="DellaRobbia BT"/>
                <a:cs typeface="DellaRobbia BT"/>
              </a:rPr>
              <a:t>r</a:t>
            </a:r>
            <a:r>
              <a:rPr sz="3000" spc="-55" dirty="0">
                <a:latin typeface="DellaRobbia BT"/>
                <a:cs typeface="DellaRobbia BT"/>
              </a:rPr>
              <a:t>k</a:t>
            </a:r>
            <a:r>
              <a:rPr sz="3000" dirty="0">
                <a:latin typeface="DellaRobbia BT"/>
                <a:cs typeface="DellaRobbia BT"/>
              </a:rPr>
              <a:t>el  i</a:t>
            </a:r>
            <a:r>
              <a:rPr sz="3000" spc="-25" dirty="0">
                <a:latin typeface="DellaRobbia BT"/>
                <a:cs typeface="DellaRobbia BT"/>
              </a:rPr>
              <a:t> </a:t>
            </a:r>
            <a:r>
              <a:rPr sz="3000" spc="-5" dirty="0">
                <a:latin typeface="DellaRobbia BT"/>
                <a:cs typeface="DellaRobbia BT"/>
              </a:rPr>
              <a:t>London</a:t>
            </a:r>
            <a:endParaRPr sz="3000">
              <a:latin typeface="DellaRobbia BT"/>
              <a:cs typeface="DellaRobbia BT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91351" y="1454285"/>
            <a:ext cx="11165687" cy="99102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50520" y="2563825"/>
            <a:ext cx="5131879" cy="327583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49929" y="2763177"/>
            <a:ext cx="4643042" cy="278707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49929" y="2763177"/>
            <a:ext cx="4643120" cy="2787650"/>
          </a:xfrm>
          <a:custGeom>
            <a:avLst/>
            <a:gdLst/>
            <a:ahLst/>
            <a:cxnLst/>
            <a:rect l="l" t="t" r="r" b="b"/>
            <a:pathLst>
              <a:path w="4643120" h="2787650">
                <a:moveTo>
                  <a:pt x="0" y="2787078"/>
                </a:moveTo>
                <a:lnTo>
                  <a:pt x="4643043" y="2787078"/>
                </a:lnTo>
                <a:lnTo>
                  <a:pt x="4643043" y="0"/>
                </a:lnTo>
                <a:lnTo>
                  <a:pt x="0" y="0"/>
                </a:lnTo>
                <a:lnTo>
                  <a:pt x="0" y="2787078"/>
                </a:lnTo>
                <a:close/>
              </a:path>
            </a:pathLst>
          </a:custGeom>
          <a:ln w="4374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12665" y="6303757"/>
            <a:ext cx="5246408" cy="321459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63457" y="6554596"/>
            <a:ext cx="4643040" cy="261113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63457" y="6554606"/>
            <a:ext cx="4643120" cy="2611755"/>
          </a:xfrm>
          <a:custGeom>
            <a:avLst/>
            <a:gdLst/>
            <a:ahLst/>
            <a:cxnLst/>
            <a:rect l="l" t="t" r="r" b="b"/>
            <a:pathLst>
              <a:path w="4643120" h="2611754">
                <a:moveTo>
                  <a:pt x="0" y="2611132"/>
                </a:moveTo>
                <a:lnTo>
                  <a:pt x="4643043" y="2611132"/>
                </a:lnTo>
                <a:lnTo>
                  <a:pt x="4643043" y="0"/>
                </a:lnTo>
                <a:lnTo>
                  <a:pt x="0" y="0"/>
                </a:lnTo>
                <a:lnTo>
                  <a:pt x="0" y="2611132"/>
                </a:lnTo>
                <a:close/>
              </a:path>
            </a:pathLst>
          </a:custGeom>
          <a:ln w="4374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763457" y="9430780"/>
            <a:ext cx="2872105" cy="40957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3225"/>
              </a:lnSpc>
            </a:pPr>
            <a:r>
              <a:rPr sz="3000" spc="-5" dirty="0">
                <a:latin typeface="Arial"/>
                <a:cs typeface="Arial"/>
              </a:rPr>
              <a:t>Översvämningar</a:t>
            </a:r>
            <a:endParaRPr sz="30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5996013" y="2458732"/>
            <a:ext cx="5241645" cy="338508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208686" y="2671419"/>
            <a:ext cx="4712868" cy="286893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208686" y="2671419"/>
            <a:ext cx="4712970" cy="2868930"/>
          </a:xfrm>
          <a:custGeom>
            <a:avLst/>
            <a:gdLst/>
            <a:ahLst/>
            <a:cxnLst/>
            <a:rect l="l" t="t" r="r" b="b"/>
            <a:pathLst>
              <a:path w="4712970" h="2868929">
                <a:moveTo>
                  <a:pt x="0" y="2868930"/>
                </a:moveTo>
                <a:lnTo>
                  <a:pt x="4712868" y="2868930"/>
                </a:lnTo>
                <a:lnTo>
                  <a:pt x="4712868" y="0"/>
                </a:lnTo>
                <a:lnTo>
                  <a:pt x="0" y="0"/>
                </a:lnTo>
                <a:lnTo>
                  <a:pt x="0" y="2868930"/>
                </a:lnTo>
                <a:close/>
              </a:path>
            </a:pathLst>
          </a:custGeom>
          <a:ln w="11712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6027851" y="6373736"/>
            <a:ext cx="5135638" cy="305036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208686" y="6554596"/>
            <a:ext cx="4712868" cy="262751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6208686" y="9430780"/>
            <a:ext cx="1451610" cy="40957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3225"/>
              </a:lnSpc>
            </a:pPr>
            <a:r>
              <a:rPr sz="3000" spc="-5" dirty="0">
                <a:latin typeface="Arial"/>
                <a:cs typeface="Arial"/>
              </a:rPr>
              <a:t>Orkaner</a:t>
            </a:r>
            <a:endParaRPr sz="3000">
              <a:latin typeface="Arial"/>
              <a:cs typeface="Arial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11516156" y="2583192"/>
            <a:ext cx="4047934" cy="3120961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1665737" y="2732785"/>
            <a:ext cx="3707929" cy="278094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1665737" y="2732785"/>
            <a:ext cx="3708400" cy="2781300"/>
          </a:xfrm>
          <a:custGeom>
            <a:avLst/>
            <a:gdLst/>
            <a:ahLst/>
            <a:cxnLst/>
            <a:rect l="l" t="t" r="r" b="b"/>
            <a:pathLst>
              <a:path w="3708400" h="2781300">
                <a:moveTo>
                  <a:pt x="0" y="2780944"/>
                </a:moveTo>
                <a:lnTo>
                  <a:pt x="3707930" y="2780944"/>
                </a:lnTo>
                <a:lnTo>
                  <a:pt x="3707930" y="0"/>
                </a:lnTo>
                <a:lnTo>
                  <a:pt x="0" y="0"/>
                </a:lnTo>
                <a:lnTo>
                  <a:pt x="0" y="2780944"/>
                </a:lnTo>
                <a:close/>
              </a:path>
            </a:pathLst>
          </a:custGeom>
          <a:ln w="4374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11665737" y="5747846"/>
            <a:ext cx="1059180" cy="40957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3225"/>
              </a:lnSpc>
            </a:pPr>
            <a:r>
              <a:rPr sz="3000" spc="-70" dirty="0">
                <a:latin typeface="Arial"/>
                <a:cs typeface="Arial"/>
              </a:rPr>
              <a:t>Torka</a:t>
            </a:r>
            <a:endParaRPr sz="30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6208686" y="5747846"/>
            <a:ext cx="4900930" cy="40957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3225"/>
              </a:lnSpc>
            </a:pPr>
            <a:r>
              <a:rPr sz="3000" spc="-5" dirty="0">
                <a:latin typeface="Arial"/>
                <a:cs typeface="Arial"/>
              </a:rPr>
              <a:t>Smältning av istäcket i</a:t>
            </a:r>
            <a:r>
              <a:rPr sz="3000" spc="-170" dirty="0">
                <a:latin typeface="Arial"/>
                <a:cs typeface="Arial"/>
              </a:rPr>
              <a:t> </a:t>
            </a:r>
            <a:r>
              <a:rPr sz="3000" spc="-5" dirty="0">
                <a:latin typeface="Arial"/>
                <a:cs typeface="Arial"/>
              </a:rPr>
              <a:t>Arktis</a:t>
            </a:r>
            <a:endParaRPr sz="30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749929" y="5747846"/>
            <a:ext cx="2493010" cy="40957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3225"/>
              </a:lnSpc>
            </a:pPr>
            <a:r>
              <a:rPr sz="3000" spc="-5" dirty="0">
                <a:latin typeface="Arial"/>
                <a:cs typeface="Arial"/>
              </a:rPr>
              <a:t>Skogsbränder</a:t>
            </a:r>
            <a:endParaRPr sz="3000">
              <a:latin typeface="Arial"/>
              <a:cs typeface="Arial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11603443" y="6495159"/>
            <a:ext cx="3910114" cy="2791675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1679263" y="6570980"/>
            <a:ext cx="3729583" cy="2611132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1679263" y="6570980"/>
            <a:ext cx="3729990" cy="2611755"/>
          </a:xfrm>
          <a:custGeom>
            <a:avLst/>
            <a:gdLst/>
            <a:ahLst/>
            <a:cxnLst/>
            <a:rect l="l" t="t" r="r" b="b"/>
            <a:pathLst>
              <a:path w="3729990" h="2611754">
                <a:moveTo>
                  <a:pt x="0" y="2611132"/>
                </a:moveTo>
                <a:lnTo>
                  <a:pt x="3729583" y="2611132"/>
                </a:lnTo>
                <a:lnTo>
                  <a:pt x="3729583" y="0"/>
                </a:lnTo>
                <a:lnTo>
                  <a:pt x="0" y="0"/>
                </a:lnTo>
                <a:lnTo>
                  <a:pt x="0" y="2611132"/>
                </a:lnTo>
                <a:close/>
              </a:path>
            </a:pathLst>
          </a:custGeom>
          <a:ln w="4374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11679263" y="9430780"/>
            <a:ext cx="3183255" cy="40957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3225"/>
              </a:lnSpc>
            </a:pPr>
            <a:r>
              <a:rPr sz="3000" spc="-5" dirty="0">
                <a:latin typeface="Arial"/>
                <a:cs typeface="Arial"/>
              </a:rPr>
              <a:t>Stigande</a:t>
            </a:r>
            <a:r>
              <a:rPr sz="3000" spc="-35" dirty="0">
                <a:latin typeface="Arial"/>
                <a:cs typeface="Arial"/>
              </a:rPr>
              <a:t> </a:t>
            </a:r>
            <a:r>
              <a:rPr sz="3000" spc="-5" dirty="0">
                <a:latin typeface="Arial"/>
                <a:cs typeface="Arial"/>
              </a:rPr>
              <a:t>havsnivå</a:t>
            </a:r>
            <a:endParaRPr sz="3000">
              <a:latin typeface="Arial"/>
              <a:cs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625133BD-C757-40AB-AF34-4CFC86D75E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" y="635"/>
            <a:ext cx="16253968" cy="10158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2073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825864" y="1612074"/>
            <a:ext cx="10604284" cy="795321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96545" y="1425709"/>
            <a:ext cx="7032459" cy="8992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34645" y="2649791"/>
            <a:ext cx="9406255" cy="1505585"/>
          </a:xfrm>
          <a:custGeom>
            <a:avLst/>
            <a:gdLst/>
            <a:ahLst/>
            <a:cxnLst/>
            <a:rect l="l" t="t" r="r" b="b"/>
            <a:pathLst>
              <a:path w="9406255" h="1505585">
                <a:moveTo>
                  <a:pt x="0" y="1505318"/>
                </a:moveTo>
                <a:lnTo>
                  <a:pt x="9405886" y="1505318"/>
                </a:lnTo>
                <a:lnTo>
                  <a:pt x="9405886" y="0"/>
                </a:lnTo>
                <a:lnTo>
                  <a:pt x="0" y="0"/>
                </a:lnTo>
                <a:lnTo>
                  <a:pt x="0" y="1505318"/>
                </a:lnTo>
                <a:close/>
              </a:path>
            </a:pathLst>
          </a:custGeom>
          <a:ln w="889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734645" y="2649791"/>
            <a:ext cx="9406255" cy="150558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3595"/>
              </a:lnSpc>
            </a:pPr>
            <a:r>
              <a:rPr sz="3000" spc="-10" dirty="0">
                <a:latin typeface="Calibri"/>
                <a:cs typeface="Calibri"/>
              </a:rPr>
              <a:t>Inriktningen </a:t>
            </a:r>
            <a:r>
              <a:rPr sz="3000" spc="-5" dirty="0">
                <a:latin typeface="Calibri"/>
                <a:cs typeface="Calibri"/>
              </a:rPr>
              <a:t>på hållbar utveckling </a:t>
            </a:r>
            <a:r>
              <a:rPr sz="3000" spc="-20" dirty="0">
                <a:latin typeface="Calibri"/>
                <a:cs typeface="Calibri"/>
              </a:rPr>
              <a:t>var </a:t>
            </a:r>
            <a:r>
              <a:rPr sz="3000" spc="-5" dirty="0">
                <a:latin typeface="Calibri"/>
                <a:cs typeface="Calibri"/>
              </a:rPr>
              <a:t>en </a:t>
            </a:r>
            <a:r>
              <a:rPr sz="3000" spc="-20" dirty="0">
                <a:latin typeface="Calibri"/>
                <a:cs typeface="Calibri"/>
              </a:rPr>
              <a:t>kompromiss</a:t>
            </a:r>
            <a:r>
              <a:rPr sz="3000" spc="95" dirty="0">
                <a:latin typeface="Calibri"/>
                <a:cs typeface="Calibri"/>
              </a:rPr>
              <a:t> </a:t>
            </a:r>
            <a:r>
              <a:rPr sz="3000" spc="-5" dirty="0">
                <a:latin typeface="Calibri"/>
                <a:cs typeface="Calibri"/>
              </a:rPr>
              <a:t>mellan</a:t>
            </a:r>
            <a:endParaRPr sz="3000">
              <a:latin typeface="Calibri"/>
              <a:cs typeface="Calibri"/>
            </a:endParaRPr>
          </a:p>
          <a:p>
            <a:pPr marL="25400" marR="628650">
              <a:lnSpc>
                <a:spcPct val="109800"/>
              </a:lnSpc>
            </a:pPr>
            <a:r>
              <a:rPr sz="3000" spc="-5" dirty="0">
                <a:latin typeface="Calibri"/>
                <a:cs typeface="Calibri"/>
              </a:rPr>
              <a:t>den </a:t>
            </a:r>
            <a:r>
              <a:rPr sz="3000" spc="-10" dirty="0">
                <a:latin typeface="Calibri"/>
                <a:cs typeface="Calibri"/>
              </a:rPr>
              <a:t>industrialiserade världens </a:t>
            </a:r>
            <a:r>
              <a:rPr sz="3000" spc="-15" dirty="0">
                <a:latin typeface="Calibri"/>
                <a:cs typeface="Calibri"/>
              </a:rPr>
              <a:t>önskan </a:t>
            </a:r>
            <a:r>
              <a:rPr sz="3000" spc="-5" dirty="0">
                <a:latin typeface="Calibri"/>
                <a:cs typeface="Calibri"/>
              </a:rPr>
              <a:t>om hållbarhet och  den </a:t>
            </a:r>
            <a:r>
              <a:rPr sz="3000" spc="-40" dirty="0">
                <a:latin typeface="Calibri"/>
                <a:cs typeface="Calibri"/>
              </a:rPr>
              <a:t>fattigare </a:t>
            </a:r>
            <a:r>
              <a:rPr sz="3000" spc="-5" dirty="0">
                <a:latin typeface="Calibri"/>
                <a:cs typeface="Calibri"/>
              </a:rPr>
              <a:t>delen </a:t>
            </a:r>
            <a:r>
              <a:rPr sz="3000" spc="-30" dirty="0">
                <a:latin typeface="Calibri"/>
                <a:cs typeface="Calibri"/>
              </a:rPr>
              <a:t>av </a:t>
            </a:r>
            <a:r>
              <a:rPr sz="3000" spc="-10" dirty="0">
                <a:latin typeface="Calibri"/>
                <a:cs typeface="Calibri"/>
              </a:rPr>
              <a:t>världens </a:t>
            </a:r>
            <a:r>
              <a:rPr sz="3000" spc="-15" dirty="0">
                <a:latin typeface="Calibri"/>
                <a:cs typeface="Calibri"/>
              </a:rPr>
              <a:t>önskan </a:t>
            </a:r>
            <a:r>
              <a:rPr sz="3000" spc="-5" dirty="0">
                <a:latin typeface="Calibri"/>
                <a:cs typeface="Calibri"/>
              </a:rPr>
              <a:t>om</a:t>
            </a:r>
            <a:r>
              <a:rPr sz="3000" spc="114" dirty="0">
                <a:latin typeface="Calibri"/>
                <a:cs typeface="Calibri"/>
              </a:rPr>
              <a:t> </a:t>
            </a:r>
            <a:r>
              <a:rPr sz="3000" spc="-5" dirty="0">
                <a:latin typeface="Calibri"/>
                <a:cs typeface="Calibri"/>
              </a:rPr>
              <a:t>utveckling.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718599" y="4475479"/>
            <a:ext cx="6958881" cy="531967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18599" y="4475474"/>
            <a:ext cx="6958965" cy="5320030"/>
          </a:xfrm>
          <a:custGeom>
            <a:avLst/>
            <a:gdLst/>
            <a:ahLst/>
            <a:cxnLst/>
            <a:rect l="l" t="t" r="r" b="b"/>
            <a:pathLst>
              <a:path w="6958965" h="5320030">
                <a:moveTo>
                  <a:pt x="0" y="5319674"/>
                </a:moveTo>
                <a:lnTo>
                  <a:pt x="6958876" y="5319674"/>
                </a:lnTo>
                <a:lnTo>
                  <a:pt x="6958876" y="0"/>
                </a:lnTo>
                <a:lnTo>
                  <a:pt x="0" y="0"/>
                </a:lnTo>
                <a:lnTo>
                  <a:pt x="0" y="5319674"/>
                </a:lnTo>
                <a:close/>
              </a:path>
            </a:pathLst>
          </a:custGeom>
          <a:ln w="60678">
            <a:solidFill>
              <a:srgbClr val="861E0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337689" y="4475479"/>
            <a:ext cx="6629882" cy="531966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8337689" y="4475474"/>
            <a:ext cx="6630034" cy="5320030"/>
          </a:xfrm>
          <a:custGeom>
            <a:avLst/>
            <a:gdLst/>
            <a:ahLst/>
            <a:cxnLst/>
            <a:rect l="l" t="t" r="r" b="b"/>
            <a:pathLst>
              <a:path w="6630034" h="5320030">
                <a:moveTo>
                  <a:pt x="0" y="5319674"/>
                </a:moveTo>
                <a:lnTo>
                  <a:pt x="6629895" y="5319674"/>
                </a:lnTo>
                <a:lnTo>
                  <a:pt x="6629895" y="0"/>
                </a:lnTo>
                <a:lnTo>
                  <a:pt x="0" y="0"/>
                </a:lnTo>
                <a:lnTo>
                  <a:pt x="0" y="5319674"/>
                </a:lnTo>
                <a:close/>
              </a:path>
            </a:pathLst>
          </a:custGeom>
          <a:ln w="60678">
            <a:solidFill>
              <a:srgbClr val="861E0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10783747" y="2988903"/>
            <a:ext cx="3846195" cy="105791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71120" rIns="0" bIns="0" rtlCol="0">
            <a:spAutoFit/>
          </a:bodyPr>
          <a:lstStyle/>
          <a:p>
            <a:pPr marL="76200" marR="119380">
              <a:lnSpc>
                <a:spcPts val="2480"/>
              </a:lnSpc>
              <a:spcBef>
                <a:spcPts val="560"/>
              </a:spcBef>
            </a:pPr>
            <a:r>
              <a:rPr sz="2400" spc="-5" dirty="0">
                <a:latin typeface="Arial"/>
                <a:cs typeface="Arial"/>
              </a:rPr>
              <a:t>Barli Development Institute  for Rural Women,Indore,  Indien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95321" y="1440065"/>
            <a:ext cx="9685032" cy="163078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2335606" y="3751224"/>
            <a:ext cx="7381240" cy="2157730"/>
          </a:xfrm>
          <a:custGeom>
            <a:avLst/>
            <a:gdLst/>
            <a:ahLst/>
            <a:cxnLst/>
            <a:rect l="l" t="t" r="r" b="b"/>
            <a:pathLst>
              <a:path w="7381240" h="2157729">
                <a:moveTo>
                  <a:pt x="0" y="2157272"/>
                </a:moveTo>
                <a:lnTo>
                  <a:pt x="7380820" y="2157272"/>
                </a:lnTo>
                <a:lnTo>
                  <a:pt x="7380820" y="0"/>
                </a:lnTo>
                <a:lnTo>
                  <a:pt x="0" y="0"/>
                </a:lnTo>
                <a:lnTo>
                  <a:pt x="0" y="2157272"/>
                </a:lnTo>
                <a:close/>
              </a:path>
            </a:pathLst>
          </a:custGeom>
          <a:ln w="889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2335606" y="3751224"/>
            <a:ext cx="7381240" cy="215773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0" rIns="0" bIns="0" rtlCol="0">
            <a:spAutoFit/>
          </a:bodyPr>
          <a:lstStyle/>
          <a:p>
            <a:pPr marL="101600">
              <a:lnSpc>
                <a:spcPts val="4095"/>
              </a:lnSpc>
            </a:pPr>
            <a:r>
              <a:rPr sz="3600" b="1" spc="-5" dirty="0">
                <a:latin typeface="Arial"/>
                <a:cs typeface="Arial"/>
              </a:rPr>
              <a:t>som är högt materiellt</a:t>
            </a:r>
            <a:r>
              <a:rPr sz="3600" b="1" spc="-20" dirty="0">
                <a:latin typeface="Arial"/>
                <a:cs typeface="Arial"/>
              </a:rPr>
              <a:t> </a:t>
            </a:r>
            <a:r>
              <a:rPr sz="3600" b="1" spc="-5" dirty="0">
                <a:latin typeface="Arial"/>
                <a:cs typeface="Arial"/>
              </a:rPr>
              <a:t>utvecklad:</a:t>
            </a:r>
            <a:endParaRPr sz="3600">
              <a:latin typeface="Arial"/>
              <a:cs typeface="Arial"/>
            </a:endParaRPr>
          </a:p>
          <a:p>
            <a:pPr marL="101600" marR="208915">
              <a:lnSpc>
                <a:spcPts val="3720"/>
              </a:lnSpc>
              <a:spcBef>
                <a:spcPts val="1220"/>
              </a:spcBef>
            </a:pPr>
            <a:r>
              <a:rPr sz="3600" spc="-5" dirty="0">
                <a:latin typeface="Arial"/>
                <a:cs typeface="Arial"/>
              </a:rPr>
              <a:t>Överger vår materialistiska livsstil  och drastiskt minskar överkonsum-  tionen av jordens resurser</a:t>
            </a:r>
            <a:endParaRPr sz="36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559677" y="6527083"/>
            <a:ext cx="7545070" cy="2686050"/>
          </a:xfrm>
          <a:custGeom>
            <a:avLst/>
            <a:gdLst/>
            <a:ahLst/>
            <a:cxnLst/>
            <a:rect l="l" t="t" r="r" b="b"/>
            <a:pathLst>
              <a:path w="7545069" h="2686050">
                <a:moveTo>
                  <a:pt x="0" y="2685986"/>
                </a:moveTo>
                <a:lnTo>
                  <a:pt x="7544600" y="2685986"/>
                </a:lnTo>
                <a:lnTo>
                  <a:pt x="7544600" y="0"/>
                </a:lnTo>
                <a:lnTo>
                  <a:pt x="0" y="0"/>
                </a:lnTo>
                <a:lnTo>
                  <a:pt x="0" y="2685986"/>
                </a:lnTo>
                <a:close/>
              </a:path>
            </a:pathLst>
          </a:custGeom>
          <a:ln w="8889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6559677" y="6527083"/>
            <a:ext cx="7545070" cy="268605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0" rIns="0" bIns="0" rtlCol="0">
            <a:spAutoFit/>
          </a:bodyPr>
          <a:lstStyle/>
          <a:p>
            <a:pPr marL="88900">
              <a:lnSpc>
                <a:spcPts val="3995"/>
              </a:lnSpc>
            </a:pPr>
            <a:r>
              <a:rPr sz="3600" b="1" spc="-5" dirty="0">
                <a:latin typeface="Arial"/>
                <a:cs typeface="Arial"/>
              </a:rPr>
              <a:t>som vill ha materiell utveckling:</a:t>
            </a:r>
            <a:endParaRPr sz="3600">
              <a:latin typeface="Arial"/>
              <a:cs typeface="Arial"/>
            </a:endParaRPr>
          </a:p>
          <a:p>
            <a:pPr marL="88900" marR="102870">
              <a:lnSpc>
                <a:spcPts val="3720"/>
              </a:lnSpc>
              <a:spcBef>
                <a:spcPts val="1220"/>
              </a:spcBef>
            </a:pPr>
            <a:r>
              <a:rPr sz="3600" spc="-5" dirty="0">
                <a:latin typeface="Arial"/>
                <a:cs typeface="Arial"/>
              </a:rPr>
              <a:t>får hjälp med att utan utvecklas utan  att förstöra miljön på det sätt som  de rikare länderna gjorde</a:t>
            </a:r>
            <a:r>
              <a:rPr sz="3600" spc="10" dirty="0">
                <a:latin typeface="Arial"/>
                <a:cs typeface="Arial"/>
              </a:rPr>
              <a:t> </a:t>
            </a:r>
            <a:r>
              <a:rPr sz="3600" spc="-5" dirty="0">
                <a:latin typeface="Arial"/>
                <a:cs typeface="Arial"/>
              </a:rPr>
              <a:t>under</a:t>
            </a:r>
            <a:endParaRPr sz="3600">
              <a:latin typeface="Arial"/>
              <a:cs typeface="Arial"/>
            </a:endParaRPr>
          </a:p>
          <a:p>
            <a:pPr marL="88900">
              <a:lnSpc>
                <a:spcPts val="3690"/>
              </a:lnSpc>
            </a:pPr>
            <a:r>
              <a:rPr sz="3600" spc="-5" dirty="0">
                <a:latin typeface="Arial"/>
                <a:cs typeface="Arial"/>
              </a:rPr>
              <a:t>sin</a:t>
            </a:r>
            <a:r>
              <a:rPr sz="3600" dirty="0">
                <a:latin typeface="Arial"/>
                <a:cs typeface="Arial"/>
              </a:rPr>
              <a:t> </a:t>
            </a:r>
            <a:r>
              <a:rPr sz="3600" spc="-5" dirty="0">
                <a:latin typeface="Arial"/>
                <a:cs typeface="Arial"/>
              </a:rPr>
              <a:t>industrialiseringsprocess.</a:t>
            </a:r>
            <a:endParaRPr sz="36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0468940" y="3674262"/>
            <a:ext cx="3838269" cy="213953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015528" y="6001202"/>
            <a:ext cx="4409503" cy="369683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335606" y="6321399"/>
            <a:ext cx="3607320" cy="289443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335606" y="6321398"/>
            <a:ext cx="3607435" cy="2894965"/>
          </a:xfrm>
          <a:custGeom>
            <a:avLst/>
            <a:gdLst/>
            <a:ahLst/>
            <a:cxnLst/>
            <a:rect l="l" t="t" r="r" b="b"/>
            <a:pathLst>
              <a:path w="3607435" h="2894965">
                <a:moveTo>
                  <a:pt x="0" y="2894431"/>
                </a:moveTo>
                <a:lnTo>
                  <a:pt x="3607320" y="2894431"/>
                </a:lnTo>
                <a:lnTo>
                  <a:pt x="3607320" y="0"/>
                </a:lnTo>
                <a:lnTo>
                  <a:pt x="0" y="0"/>
                </a:lnTo>
                <a:lnTo>
                  <a:pt x="0" y="2894431"/>
                </a:lnTo>
                <a:close/>
              </a:path>
            </a:pathLst>
          </a:custGeom>
          <a:ln w="4374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67833" y="1736801"/>
            <a:ext cx="7079360" cy="175511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08418" y="5772391"/>
            <a:ext cx="7079360" cy="175837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754838" y="2841015"/>
            <a:ext cx="4573270" cy="2679065"/>
          </a:xfrm>
          <a:custGeom>
            <a:avLst/>
            <a:gdLst/>
            <a:ahLst/>
            <a:cxnLst/>
            <a:rect l="l" t="t" r="r" b="b"/>
            <a:pathLst>
              <a:path w="4573270" h="2679065">
                <a:moveTo>
                  <a:pt x="0" y="2678671"/>
                </a:moveTo>
                <a:lnTo>
                  <a:pt x="4572673" y="2678671"/>
                </a:lnTo>
                <a:lnTo>
                  <a:pt x="4572673" y="0"/>
                </a:lnTo>
                <a:lnTo>
                  <a:pt x="0" y="0"/>
                </a:lnTo>
                <a:lnTo>
                  <a:pt x="0" y="267867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754838" y="2841015"/>
            <a:ext cx="4573270" cy="2679065"/>
          </a:xfrm>
          <a:custGeom>
            <a:avLst/>
            <a:gdLst/>
            <a:ahLst/>
            <a:cxnLst/>
            <a:rect l="l" t="t" r="r" b="b"/>
            <a:pathLst>
              <a:path w="4573270" h="2679065">
                <a:moveTo>
                  <a:pt x="0" y="2678671"/>
                </a:moveTo>
                <a:lnTo>
                  <a:pt x="4572673" y="2678671"/>
                </a:lnTo>
                <a:lnTo>
                  <a:pt x="4572673" y="0"/>
                </a:lnTo>
                <a:lnTo>
                  <a:pt x="0" y="0"/>
                </a:lnTo>
                <a:lnTo>
                  <a:pt x="0" y="2678671"/>
                </a:lnTo>
                <a:close/>
              </a:path>
            </a:pathLst>
          </a:custGeom>
          <a:ln w="889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6754838" y="2731858"/>
            <a:ext cx="4573270" cy="2768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5400" marR="104775">
              <a:lnSpc>
                <a:spcPct val="100000"/>
              </a:lnSpc>
              <a:spcBef>
                <a:spcPts val="100"/>
              </a:spcBef>
            </a:pPr>
            <a:r>
              <a:rPr sz="3000" spc="-5" dirty="0">
                <a:latin typeface="Calibri"/>
                <a:cs typeface="Calibri"/>
              </a:rPr>
              <a:t>En </a:t>
            </a:r>
            <a:r>
              <a:rPr sz="3000" spc="-10" dirty="0">
                <a:latin typeface="Calibri"/>
                <a:cs typeface="Calibri"/>
              </a:rPr>
              <a:t>materiellt </a:t>
            </a:r>
            <a:r>
              <a:rPr sz="3000" spc="-15" dirty="0">
                <a:latin typeface="Calibri"/>
                <a:cs typeface="Calibri"/>
              </a:rPr>
              <a:t>anspråkslösare  livsstil </a:t>
            </a:r>
            <a:r>
              <a:rPr sz="3000" spc="-5" dirty="0">
                <a:latin typeface="Calibri"/>
                <a:cs typeface="Calibri"/>
              </a:rPr>
              <a:t>som </a:t>
            </a:r>
            <a:r>
              <a:rPr sz="3000" spc="-15" dirty="0">
                <a:latin typeface="Calibri"/>
                <a:cs typeface="Calibri"/>
              </a:rPr>
              <a:t>samtidigt </a:t>
            </a:r>
            <a:r>
              <a:rPr sz="3000" spc="-5" dirty="0">
                <a:latin typeface="Calibri"/>
                <a:cs typeface="Calibri"/>
              </a:rPr>
              <a:t>är  </a:t>
            </a:r>
            <a:r>
              <a:rPr sz="3000" spc="-10" dirty="0">
                <a:latin typeface="Calibri"/>
                <a:cs typeface="Calibri"/>
              </a:rPr>
              <a:t>miljömässigt </a:t>
            </a:r>
            <a:r>
              <a:rPr sz="3000" spc="-20" dirty="0">
                <a:latin typeface="Calibri"/>
                <a:cs typeface="Calibri"/>
              </a:rPr>
              <a:t>ansvarsfull;  </a:t>
            </a:r>
            <a:r>
              <a:rPr sz="3000" spc="-10" dirty="0">
                <a:latin typeface="Calibri"/>
                <a:cs typeface="Calibri"/>
              </a:rPr>
              <a:t>Mindre </a:t>
            </a:r>
            <a:r>
              <a:rPr sz="3000" spc="-20" dirty="0">
                <a:latin typeface="Calibri"/>
                <a:cs typeface="Calibri"/>
              </a:rPr>
              <a:t>konsumtion </a:t>
            </a:r>
            <a:r>
              <a:rPr sz="3000" spc="-30" dirty="0">
                <a:latin typeface="Calibri"/>
                <a:cs typeface="Calibri"/>
              </a:rPr>
              <a:t>av </a:t>
            </a:r>
            <a:r>
              <a:rPr sz="3000" spc="-60" dirty="0">
                <a:latin typeface="Calibri"/>
                <a:cs typeface="Calibri"/>
              </a:rPr>
              <a:t>varor,  </a:t>
            </a:r>
            <a:r>
              <a:rPr sz="3000" spc="-10" dirty="0">
                <a:latin typeface="Calibri"/>
                <a:cs typeface="Calibri"/>
              </a:rPr>
              <a:t>mindre </a:t>
            </a:r>
            <a:r>
              <a:rPr sz="3000" spc="-5" dirty="0">
                <a:latin typeface="Calibri"/>
                <a:cs typeface="Calibri"/>
              </a:rPr>
              <a:t>slöseri med </a:t>
            </a:r>
            <a:r>
              <a:rPr sz="3000" spc="-10" dirty="0">
                <a:latin typeface="Calibri"/>
                <a:cs typeface="Calibri"/>
              </a:rPr>
              <a:t>energi,  </a:t>
            </a:r>
            <a:r>
              <a:rPr sz="3000" spc="-5" dirty="0">
                <a:latin typeface="Calibri"/>
                <a:cs typeface="Calibri"/>
              </a:rPr>
              <a:t>mer </a:t>
            </a:r>
            <a:r>
              <a:rPr sz="3000" spc="-15" dirty="0">
                <a:latin typeface="Calibri"/>
                <a:cs typeface="Calibri"/>
              </a:rPr>
              <a:t>vegetarisk</a:t>
            </a:r>
            <a:r>
              <a:rPr sz="3000" spc="-5" dirty="0">
                <a:latin typeface="Calibri"/>
                <a:cs typeface="Calibri"/>
              </a:rPr>
              <a:t> </a:t>
            </a:r>
            <a:r>
              <a:rPr sz="3000" spc="-30" dirty="0">
                <a:latin typeface="Calibri"/>
                <a:cs typeface="Calibri"/>
              </a:rPr>
              <a:t>kost.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754838" y="6859008"/>
            <a:ext cx="5527040" cy="2719705"/>
          </a:xfrm>
          <a:custGeom>
            <a:avLst/>
            <a:gdLst/>
            <a:ahLst/>
            <a:cxnLst/>
            <a:rect l="l" t="t" r="r" b="b"/>
            <a:pathLst>
              <a:path w="5527040" h="2719704">
                <a:moveTo>
                  <a:pt x="0" y="2719260"/>
                </a:moveTo>
                <a:lnTo>
                  <a:pt x="5526443" y="2719260"/>
                </a:lnTo>
                <a:lnTo>
                  <a:pt x="5526443" y="0"/>
                </a:lnTo>
                <a:lnTo>
                  <a:pt x="0" y="0"/>
                </a:lnTo>
                <a:lnTo>
                  <a:pt x="0" y="271926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754838" y="6859008"/>
            <a:ext cx="5527040" cy="2719705"/>
          </a:xfrm>
          <a:custGeom>
            <a:avLst/>
            <a:gdLst/>
            <a:ahLst/>
            <a:cxnLst/>
            <a:rect l="l" t="t" r="r" b="b"/>
            <a:pathLst>
              <a:path w="5527040" h="2719704">
                <a:moveTo>
                  <a:pt x="0" y="2719260"/>
                </a:moveTo>
                <a:lnTo>
                  <a:pt x="5526443" y="2719260"/>
                </a:lnTo>
                <a:lnTo>
                  <a:pt x="5526443" y="0"/>
                </a:lnTo>
                <a:lnTo>
                  <a:pt x="0" y="0"/>
                </a:lnTo>
                <a:lnTo>
                  <a:pt x="0" y="2719260"/>
                </a:lnTo>
                <a:close/>
              </a:path>
            </a:pathLst>
          </a:custGeom>
          <a:ln w="889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6767538" y="6763625"/>
            <a:ext cx="5403850" cy="2768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3000" spc="-5" dirty="0">
                <a:latin typeface="Arial"/>
                <a:cs typeface="Arial"/>
              </a:rPr>
              <a:t>Stora förändringar i hela det  ekonomiska systemet, med  överföring av resurser från den  rikare till den fattigare delen av  världen. Detta kräver en mycket  hög grad av globalt</a:t>
            </a:r>
            <a:r>
              <a:rPr sz="3000" spc="5" dirty="0">
                <a:latin typeface="Arial"/>
                <a:cs typeface="Arial"/>
              </a:rPr>
              <a:t> </a:t>
            </a:r>
            <a:r>
              <a:rPr sz="3000" spc="-5" dirty="0">
                <a:latin typeface="Arial"/>
                <a:cs typeface="Arial"/>
              </a:rPr>
              <a:t>samarbete.</a:t>
            </a:r>
            <a:endParaRPr sz="30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1927509" y="6201714"/>
            <a:ext cx="4328490" cy="395828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2651688" y="6900801"/>
            <a:ext cx="3289299" cy="23622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1478996" y="2585885"/>
            <a:ext cx="3612273" cy="379997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0860840" y="3696387"/>
            <a:ext cx="3148170" cy="307900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32174" y="1546301"/>
            <a:ext cx="10996739" cy="175263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94058" y="3585083"/>
            <a:ext cx="3679825" cy="5262880"/>
          </a:xfrm>
          <a:custGeom>
            <a:avLst/>
            <a:gdLst/>
            <a:ahLst/>
            <a:cxnLst/>
            <a:rect l="l" t="t" r="r" b="b"/>
            <a:pathLst>
              <a:path w="3679825" h="5262880">
                <a:moveTo>
                  <a:pt x="0" y="5262638"/>
                </a:moveTo>
                <a:lnTo>
                  <a:pt x="3679748" y="5262638"/>
                </a:lnTo>
                <a:lnTo>
                  <a:pt x="3679748" y="0"/>
                </a:lnTo>
                <a:lnTo>
                  <a:pt x="0" y="0"/>
                </a:lnTo>
                <a:lnTo>
                  <a:pt x="0" y="526263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94058" y="3585083"/>
            <a:ext cx="3679825" cy="5262880"/>
          </a:xfrm>
          <a:custGeom>
            <a:avLst/>
            <a:gdLst/>
            <a:ahLst/>
            <a:cxnLst/>
            <a:rect l="l" t="t" r="r" b="b"/>
            <a:pathLst>
              <a:path w="3679825" h="5262880">
                <a:moveTo>
                  <a:pt x="0" y="5262638"/>
                </a:moveTo>
                <a:lnTo>
                  <a:pt x="3679748" y="5262638"/>
                </a:lnTo>
                <a:lnTo>
                  <a:pt x="3679748" y="0"/>
                </a:lnTo>
                <a:lnTo>
                  <a:pt x="0" y="0"/>
                </a:lnTo>
                <a:lnTo>
                  <a:pt x="0" y="5262638"/>
                </a:lnTo>
                <a:close/>
              </a:path>
            </a:pathLst>
          </a:custGeom>
          <a:ln w="889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706758" y="3489705"/>
            <a:ext cx="3583940" cy="5204460"/>
          </a:xfrm>
          <a:prstGeom prst="rect">
            <a:avLst/>
          </a:prstGeom>
        </p:spPr>
        <p:txBody>
          <a:bodyPr vert="horz" wrap="square" lIns="0" tIns="78740" rIns="0" bIns="0" rtlCol="0">
            <a:spAutoFit/>
          </a:bodyPr>
          <a:lstStyle/>
          <a:p>
            <a:pPr marL="12700" marR="5080">
              <a:lnSpc>
                <a:spcPts val="3100"/>
              </a:lnSpc>
              <a:spcBef>
                <a:spcPts val="620"/>
              </a:spcBef>
              <a:tabLst>
                <a:tab pos="2405380" algn="l"/>
              </a:tabLst>
            </a:pPr>
            <a:r>
              <a:rPr sz="3000" spc="-5" dirty="0">
                <a:latin typeface="Arial"/>
                <a:cs typeface="Arial"/>
              </a:rPr>
              <a:t>Att nuvarande  ekonomiska system  är ohållbart hävdas  inte bara på den  politiska vänster-  kanten. Även </a:t>
            </a:r>
            <a:r>
              <a:rPr sz="3000" dirty="0">
                <a:latin typeface="Arial"/>
                <a:cs typeface="Arial"/>
              </a:rPr>
              <a:t>t </a:t>
            </a:r>
            <a:r>
              <a:rPr sz="3000" spc="-5" dirty="0">
                <a:latin typeface="Arial"/>
                <a:cs typeface="Arial"/>
              </a:rPr>
              <a:t>ex  Klaus Schwab,  grundaren av Världs-  ekonomiskt Forum i  Davos, har kommit  fram till detta –  inspirerad</a:t>
            </a:r>
            <a:r>
              <a:rPr sz="3000" spc="15" dirty="0">
                <a:latin typeface="Arial"/>
                <a:cs typeface="Arial"/>
              </a:rPr>
              <a:t> </a:t>
            </a:r>
            <a:r>
              <a:rPr sz="3000" spc="-5" dirty="0">
                <a:latin typeface="Arial"/>
                <a:cs typeface="Arial"/>
              </a:rPr>
              <a:t>av	Greta  Thunberg!</a:t>
            </a:r>
            <a:endParaRPr sz="30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563757" y="3369221"/>
            <a:ext cx="5084127" cy="420231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779670" y="3585083"/>
            <a:ext cx="4555985" cy="368692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779670" y="3585083"/>
            <a:ext cx="4556125" cy="3687445"/>
          </a:xfrm>
          <a:custGeom>
            <a:avLst/>
            <a:gdLst/>
            <a:ahLst/>
            <a:cxnLst/>
            <a:rect l="l" t="t" r="r" b="b"/>
            <a:pathLst>
              <a:path w="4556125" h="3687445">
                <a:moveTo>
                  <a:pt x="0" y="3686924"/>
                </a:moveTo>
                <a:lnTo>
                  <a:pt x="4555985" y="3686924"/>
                </a:lnTo>
                <a:lnTo>
                  <a:pt x="4555985" y="0"/>
                </a:lnTo>
                <a:lnTo>
                  <a:pt x="0" y="0"/>
                </a:lnTo>
                <a:lnTo>
                  <a:pt x="0" y="3686924"/>
                </a:lnTo>
                <a:close/>
              </a:path>
            </a:pathLst>
          </a:custGeom>
          <a:ln w="4374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1733377" y="730542"/>
            <a:ext cx="3967051" cy="399450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1733377" y="4872656"/>
            <a:ext cx="3967479" cy="568325"/>
          </a:xfrm>
          <a:custGeom>
            <a:avLst/>
            <a:gdLst/>
            <a:ahLst/>
            <a:cxnLst/>
            <a:rect l="l" t="t" r="r" b="b"/>
            <a:pathLst>
              <a:path w="3967480" h="568325">
                <a:moveTo>
                  <a:pt x="0" y="568201"/>
                </a:moveTo>
                <a:lnTo>
                  <a:pt x="3967048" y="568201"/>
                </a:lnTo>
                <a:lnTo>
                  <a:pt x="3967048" y="0"/>
                </a:lnTo>
                <a:lnTo>
                  <a:pt x="0" y="0"/>
                </a:lnTo>
                <a:lnTo>
                  <a:pt x="0" y="568201"/>
                </a:lnTo>
                <a:close/>
              </a:path>
            </a:pathLst>
          </a:custGeom>
          <a:ln w="889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11733377" y="4872656"/>
            <a:ext cx="3967479" cy="25082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970"/>
              </a:lnSpc>
            </a:pPr>
            <a:r>
              <a:rPr sz="2000" spc="-5" dirty="0">
                <a:latin typeface="Arial"/>
                <a:cs typeface="Arial"/>
              </a:rPr>
              <a:t>Greta Thunberg utnämnd av</a:t>
            </a:r>
            <a:r>
              <a:rPr sz="2000" spc="-85" dirty="0">
                <a:latin typeface="Arial"/>
                <a:cs typeface="Arial"/>
              </a:rPr>
              <a:t> </a:t>
            </a:r>
            <a:r>
              <a:rPr sz="2000" spc="-20" dirty="0">
                <a:latin typeface="Arial"/>
                <a:cs typeface="Arial"/>
              </a:rPr>
              <a:t>Time</a:t>
            </a:r>
            <a:endParaRPr sz="20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1733377" y="5123096"/>
            <a:ext cx="3967479" cy="31813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2125"/>
              </a:lnSpc>
            </a:pPr>
            <a:r>
              <a:rPr sz="2000" spc="-5" dirty="0">
                <a:latin typeface="Arial"/>
                <a:cs typeface="Arial"/>
              </a:rPr>
              <a:t>Magazine till ”Person of the</a:t>
            </a:r>
            <a:r>
              <a:rPr sz="2000" spc="-25" dirty="0">
                <a:latin typeface="Arial"/>
                <a:cs typeface="Arial"/>
              </a:rPr>
              <a:t> </a:t>
            </a:r>
            <a:r>
              <a:rPr sz="2000" spc="-40" dirty="0">
                <a:latin typeface="Arial"/>
                <a:cs typeface="Arial"/>
              </a:rPr>
              <a:t>Year”</a:t>
            </a:r>
            <a:endParaRPr sz="2000">
              <a:latin typeface="Arial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5487022" y="7505155"/>
            <a:ext cx="3158934" cy="251084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555043" y="7573167"/>
            <a:ext cx="2996971" cy="234887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555043" y="7573167"/>
            <a:ext cx="2997200" cy="2349500"/>
          </a:xfrm>
          <a:custGeom>
            <a:avLst/>
            <a:gdLst/>
            <a:ahLst/>
            <a:cxnLst/>
            <a:rect l="l" t="t" r="r" b="b"/>
            <a:pathLst>
              <a:path w="2997200" h="2349500">
                <a:moveTo>
                  <a:pt x="0" y="2348877"/>
                </a:moveTo>
                <a:lnTo>
                  <a:pt x="2996971" y="2348877"/>
                </a:lnTo>
                <a:lnTo>
                  <a:pt x="2996971" y="0"/>
                </a:lnTo>
                <a:lnTo>
                  <a:pt x="0" y="0"/>
                </a:lnTo>
                <a:lnTo>
                  <a:pt x="0" y="2348877"/>
                </a:lnTo>
                <a:close/>
              </a:path>
            </a:pathLst>
          </a:custGeom>
          <a:ln w="4374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12768833" y="9211657"/>
            <a:ext cx="2835910" cy="35750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2150" spc="5" dirty="0">
                <a:latin typeface="Arial"/>
                <a:cs typeface="Arial"/>
              </a:rPr>
              <a:t>Källa: </a:t>
            </a:r>
            <a:r>
              <a:rPr sz="2150" spc="10" dirty="0">
                <a:latin typeface="Arial"/>
                <a:cs typeface="Arial"/>
              </a:rPr>
              <a:t>SvD 18 jan</a:t>
            </a:r>
            <a:r>
              <a:rPr sz="2150" spc="-50" dirty="0">
                <a:latin typeface="Arial"/>
                <a:cs typeface="Arial"/>
              </a:rPr>
              <a:t> </a:t>
            </a:r>
            <a:r>
              <a:rPr sz="2150" spc="10" dirty="0">
                <a:latin typeface="Arial"/>
                <a:cs typeface="Arial"/>
              </a:rPr>
              <a:t>2020</a:t>
            </a:r>
            <a:endParaRPr sz="2150">
              <a:latin typeface="Arial"/>
              <a:cs typeface="Arial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9701326" y="6216405"/>
            <a:ext cx="6300508" cy="271353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9798773" y="6337884"/>
            <a:ext cx="6083642" cy="2470581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9798773" y="8780780"/>
            <a:ext cx="6083935" cy="0"/>
          </a:xfrm>
          <a:custGeom>
            <a:avLst/>
            <a:gdLst/>
            <a:ahLst/>
            <a:cxnLst/>
            <a:rect l="l" t="t" r="r" b="b"/>
            <a:pathLst>
              <a:path w="6083934">
                <a:moveTo>
                  <a:pt x="0" y="0"/>
                </a:moveTo>
                <a:lnTo>
                  <a:pt x="6083642" y="0"/>
                </a:lnTo>
              </a:path>
            </a:pathLst>
          </a:custGeom>
          <a:ln w="5588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9826288" y="6393179"/>
            <a:ext cx="0" cy="2359660"/>
          </a:xfrm>
          <a:custGeom>
            <a:avLst/>
            <a:gdLst/>
            <a:ahLst/>
            <a:cxnLst/>
            <a:rect l="l" t="t" r="r" b="b"/>
            <a:pathLst>
              <a:path h="2359659">
                <a:moveTo>
                  <a:pt x="0" y="0"/>
                </a:moveTo>
                <a:lnTo>
                  <a:pt x="0" y="2359660"/>
                </a:lnTo>
              </a:path>
            </a:pathLst>
          </a:custGeom>
          <a:ln w="5502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9798773" y="6365240"/>
            <a:ext cx="6083935" cy="0"/>
          </a:xfrm>
          <a:custGeom>
            <a:avLst/>
            <a:gdLst/>
            <a:ahLst/>
            <a:cxnLst/>
            <a:rect l="l" t="t" r="r" b="b"/>
            <a:pathLst>
              <a:path w="6083934">
                <a:moveTo>
                  <a:pt x="0" y="0"/>
                </a:moveTo>
                <a:lnTo>
                  <a:pt x="6083642" y="0"/>
                </a:lnTo>
              </a:path>
            </a:pathLst>
          </a:custGeom>
          <a:ln w="5587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5854902" y="6392913"/>
            <a:ext cx="0" cy="2360930"/>
          </a:xfrm>
          <a:custGeom>
            <a:avLst/>
            <a:gdLst/>
            <a:ahLst/>
            <a:cxnLst/>
            <a:rect l="l" t="t" r="r" b="b"/>
            <a:pathLst>
              <a:path h="2360929">
                <a:moveTo>
                  <a:pt x="0" y="0"/>
                </a:moveTo>
                <a:lnTo>
                  <a:pt x="0" y="2360523"/>
                </a:lnTo>
              </a:path>
            </a:pathLst>
          </a:custGeom>
          <a:ln w="5502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92730" y="3184200"/>
            <a:ext cx="9747885" cy="1163955"/>
          </a:xfrm>
          <a:prstGeom prst="rect">
            <a:avLst/>
          </a:prstGeom>
        </p:spPr>
        <p:txBody>
          <a:bodyPr vert="horz" wrap="square" lIns="0" tIns="100965" rIns="0" bIns="0" rtlCol="0">
            <a:spAutoFit/>
          </a:bodyPr>
          <a:lstStyle/>
          <a:p>
            <a:pPr marL="12700" marR="5080">
              <a:lnSpc>
                <a:spcPts val="4150"/>
              </a:lnSpc>
              <a:spcBef>
                <a:spcPts val="795"/>
              </a:spcBef>
            </a:pPr>
            <a:r>
              <a:rPr sz="4000" spc="5" dirty="0">
                <a:latin typeface="Arial"/>
                <a:cs typeface="Arial"/>
              </a:rPr>
              <a:t>Den globala </a:t>
            </a:r>
            <a:r>
              <a:rPr sz="4000" dirty="0">
                <a:latin typeface="Arial"/>
                <a:cs typeface="Arial"/>
              </a:rPr>
              <a:t>ojämlikheten är </a:t>
            </a:r>
            <a:r>
              <a:rPr sz="4000" spc="5" dirty="0">
                <a:latin typeface="Arial"/>
                <a:cs typeface="Arial"/>
              </a:rPr>
              <a:t>”utom </a:t>
            </a:r>
            <a:r>
              <a:rPr sz="4000" dirty="0">
                <a:latin typeface="Arial"/>
                <a:cs typeface="Arial"/>
              </a:rPr>
              <a:t>kontroll”  </a:t>
            </a:r>
            <a:r>
              <a:rPr sz="4000" spc="5" dirty="0">
                <a:latin typeface="Arial"/>
                <a:cs typeface="Arial"/>
              </a:rPr>
              <a:t>säger en rapport </a:t>
            </a:r>
            <a:r>
              <a:rPr sz="4000" dirty="0">
                <a:latin typeface="Arial"/>
                <a:cs typeface="Arial"/>
              </a:rPr>
              <a:t>från </a:t>
            </a:r>
            <a:r>
              <a:rPr sz="4000" spc="5" dirty="0">
                <a:latin typeface="Arial"/>
                <a:cs typeface="Arial"/>
              </a:rPr>
              <a:t>Oxfam</a:t>
            </a:r>
            <a:r>
              <a:rPr sz="4000" spc="-15" dirty="0">
                <a:latin typeface="Arial"/>
                <a:cs typeface="Arial"/>
              </a:rPr>
              <a:t> </a:t>
            </a:r>
            <a:r>
              <a:rPr sz="4000" spc="5" dirty="0">
                <a:latin typeface="Arial"/>
                <a:cs typeface="Arial"/>
              </a:rPr>
              <a:t>2020:</a:t>
            </a:r>
            <a:endParaRPr sz="40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8693556" y="1199934"/>
            <a:ext cx="5806389" cy="208234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63013" y="1796869"/>
            <a:ext cx="8614829" cy="96946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21116" y="5079994"/>
            <a:ext cx="14323694" cy="4262120"/>
          </a:xfrm>
          <a:custGeom>
            <a:avLst/>
            <a:gdLst/>
            <a:ahLst/>
            <a:cxnLst/>
            <a:rect l="l" t="t" r="r" b="b"/>
            <a:pathLst>
              <a:path w="14323694" h="4262120">
                <a:moveTo>
                  <a:pt x="0" y="4261523"/>
                </a:moveTo>
                <a:lnTo>
                  <a:pt x="14323441" y="4261523"/>
                </a:lnTo>
                <a:lnTo>
                  <a:pt x="14323441" y="0"/>
                </a:lnTo>
                <a:lnTo>
                  <a:pt x="0" y="0"/>
                </a:lnTo>
                <a:lnTo>
                  <a:pt x="0" y="4261523"/>
                </a:lnTo>
                <a:close/>
              </a:path>
            </a:pathLst>
          </a:custGeom>
          <a:solidFill>
            <a:srgbClr val="FFF3E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21116" y="5079994"/>
            <a:ext cx="14323694" cy="4262120"/>
          </a:xfrm>
          <a:custGeom>
            <a:avLst/>
            <a:gdLst/>
            <a:ahLst/>
            <a:cxnLst/>
            <a:rect l="l" t="t" r="r" b="b"/>
            <a:pathLst>
              <a:path w="14323694" h="4262120">
                <a:moveTo>
                  <a:pt x="0" y="4261523"/>
                </a:moveTo>
                <a:lnTo>
                  <a:pt x="14323441" y="4261523"/>
                </a:lnTo>
                <a:lnTo>
                  <a:pt x="14323441" y="0"/>
                </a:lnTo>
                <a:lnTo>
                  <a:pt x="0" y="0"/>
                </a:lnTo>
                <a:lnTo>
                  <a:pt x="0" y="4261523"/>
                </a:lnTo>
                <a:close/>
              </a:path>
            </a:pathLst>
          </a:custGeom>
          <a:ln w="77610">
            <a:solidFill>
              <a:srgbClr val="F7121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911616" y="5073739"/>
            <a:ext cx="13870305" cy="4088129"/>
          </a:xfrm>
          <a:prstGeom prst="rect">
            <a:avLst/>
          </a:prstGeom>
        </p:spPr>
        <p:txBody>
          <a:bodyPr vert="horz" wrap="square" lIns="0" tIns="100965" rIns="0" bIns="0" rtlCol="0">
            <a:spAutoFit/>
          </a:bodyPr>
          <a:lstStyle/>
          <a:p>
            <a:pPr marL="241300" indent="-241300">
              <a:lnSpc>
                <a:spcPct val="100000"/>
              </a:lnSpc>
              <a:spcBef>
                <a:spcPts val="795"/>
              </a:spcBef>
              <a:buChar char="•"/>
              <a:tabLst>
                <a:tab pos="241300" algn="l"/>
              </a:tabLst>
            </a:pPr>
            <a:r>
              <a:rPr sz="3000" spc="-5" dirty="0">
                <a:latin typeface="Arial"/>
                <a:cs typeface="Arial"/>
              </a:rPr>
              <a:t>Världens 2153 miljardärer har större förmögenhet än 4,6 miljarder</a:t>
            </a:r>
            <a:r>
              <a:rPr sz="3000" spc="105" dirty="0">
                <a:latin typeface="Arial"/>
                <a:cs typeface="Arial"/>
              </a:rPr>
              <a:t> </a:t>
            </a:r>
            <a:r>
              <a:rPr sz="3000" spc="-20" dirty="0">
                <a:latin typeface="Arial"/>
                <a:cs typeface="Arial"/>
              </a:rPr>
              <a:t>människor.</a:t>
            </a:r>
            <a:endParaRPr sz="3000">
              <a:latin typeface="Arial"/>
              <a:cs typeface="Arial"/>
            </a:endParaRPr>
          </a:p>
          <a:p>
            <a:pPr marL="241300" indent="-241300">
              <a:lnSpc>
                <a:spcPct val="100000"/>
              </a:lnSpc>
              <a:spcBef>
                <a:spcPts val="700"/>
              </a:spcBef>
              <a:buChar char="•"/>
              <a:tabLst>
                <a:tab pos="241300" algn="l"/>
              </a:tabLst>
            </a:pPr>
            <a:r>
              <a:rPr sz="3000" spc="-5" dirty="0">
                <a:latin typeface="Arial"/>
                <a:cs typeface="Arial"/>
              </a:rPr>
              <a:t>Antalet miljardärer har fördubblats under det senaste</a:t>
            </a:r>
            <a:r>
              <a:rPr sz="3000" spc="40" dirty="0">
                <a:latin typeface="Arial"/>
                <a:cs typeface="Arial"/>
              </a:rPr>
              <a:t> </a:t>
            </a:r>
            <a:r>
              <a:rPr sz="3000" spc="-5" dirty="0">
                <a:latin typeface="Arial"/>
                <a:cs typeface="Arial"/>
              </a:rPr>
              <a:t>decenniet.</a:t>
            </a:r>
            <a:endParaRPr sz="3000">
              <a:latin typeface="Arial"/>
              <a:cs typeface="Arial"/>
            </a:endParaRPr>
          </a:p>
          <a:p>
            <a:pPr marL="241300" marR="1932305" indent="-241300">
              <a:lnSpc>
                <a:spcPts val="3100"/>
              </a:lnSpc>
              <a:spcBef>
                <a:spcPts val="1220"/>
              </a:spcBef>
              <a:buChar char="•"/>
              <a:tabLst>
                <a:tab pos="241300" algn="l"/>
              </a:tabLst>
            </a:pPr>
            <a:r>
              <a:rPr sz="3000" spc="-5" dirty="0">
                <a:latin typeface="Arial"/>
                <a:cs typeface="Arial"/>
              </a:rPr>
              <a:t>De 22 rikaste männen har större förmögenhet än alla kvinnor i Afrika.  (Enligt FN är finns det 326 miljoner kvinnor som är 20 år eler</a:t>
            </a:r>
            <a:r>
              <a:rPr sz="3000" spc="155" dirty="0">
                <a:latin typeface="Arial"/>
                <a:cs typeface="Arial"/>
              </a:rPr>
              <a:t> </a:t>
            </a:r>
            <a:r>
              <a:rPr sz="3000" spc="-40" dirty="0">
                <a:latin typeface="Arial"/>
                <a:cs typeface="Arial"/>
              </a:rPr>
              <a:t>mer.)</a:t>
            </a:r>
            <a:endParaRPr sz="3000">
              <a:latin typeface="Arial"/>
              <a:cs typeface="Arial"/>
            </a:endParaRPr>
          </a:p>
          <a:p>
            <a:pPr marL="241300" indent="-241300">
              <a:lnSpc>
                <a:spcPts val="3350"/>
              </a:lnSpc>
              <a:spcBef>
                <a:spcPts val="675"/>
              </a:spcBef>
              <a:buChar char="•"/>
              <a:tabLst>
                <a:tab pos="241300" algn="l"/>
              </a:tabLst>
            </a:pPr>
            <a:r>
              <a:rPr sz="3000" spc="-5" dirty="0">
                <a:latin typeface="Arial"/>
                <a:cs typeface="Arial"/>
              </a:rPr>
              <a:t>Värdet av det obetalda vårdnadsarbetet av kvinnor i hela</a:t>
            </a:r>
            <a:r>
              <a:rPr sz="3000" spc="55" dirty="0">
                <a:latin typeface="Arial"/>
                <a:cs typeface="Arial"/>
              </a:rPr>
              <a:t> </a:t>
            </a:r>
            <a:r>
              <a:rPr sz="3000" spc="-5" dirty="0">
                <a:latin typeface="Arial"/>
                <a:cs typeface="Arial"/>
              </a:rPr>
              <a:t>världen</a:t>
            </a:r>
            <a:endParaRPr sz="3000">
              <a:latin typeface="Arial"/>
              <a:cs typeface="Arial"/>
            </a:endParaRPr>
          </a:p>
          <a:p>
            <a:pPr marL="770255">
              <a:lnSpc>
                <a:spcPts val="3350"/>
              </a:lnSpc>
            </a:pPr>
            <a:r>
              <a:rPr sz="3000" spc="-5" dirty="0">
                <a:latin typeface="Arial"/>
                <a:cs typeface="Arial"/>
              </a:rPr>
              <a:t>som är 15 år eller mer kan uppskattas till över $10,8 triljoner per</a:t>
            </a:r>
            <a:r>
              <a:rPr sz="3000" spc="95" dirty="0">
                <a:latin typeface="Arial"/>
                <a:cs typeface="Arial"/>
              </a:rPr>
              <a:t> </a:t>
            </a:r>
            <a:r>
              <a:rPr sz="3000" spc="-60" dirty="0">
                <a:latin typeface="Arial"/>
                <a:cs typeface="Arial"/>
              </a:rPr>
              <a:t>år.</a:t>
            </a:r>
            <a:endParaRPr sz="3000">
              <a:latin typeface="Arial"/>
              <a:cs typeface="Arial"/>
            </a:endParaRPr>
          </a:p>
          <a:p>
            <a:pPr marL="12700" marR="5080">
              <a:lnSpc>
                <a:spcPct val="119400"/>
              </a:lnSpc>
              <a:buChar char="•"/>
              <a:tabLst>
                <a:tab pos="241300" algn="l"/>
              </a:tabLst>
            </a:pPr>
            <a:r>
              <a:rPr sz="3000" spc="-5" dirty="0">
                <a:latin typeface="Arial"/>
                <a:cs typeface="Arial"/>
              </a:rPr>
              <a:t>Världens rikaste 1% äger mer än dubbelt så mycket som 6,9 miljarder människor  Källa: CNN</a:t>
            </a:r>
            <a:endParaRPr sz="3000">
              <a:latin typeface="Arial"/>
              <a:cs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47523" y="1430769"/>
            <a:ext cx="14855063" cy="336386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692927" y="5335262"/>
            <a:ext cx="11108055" cy="4118610"/>
          </a:xfrm>
          <a:prstGeom prst="rect">
            <a:avLst/>
          </a:prstGeom>
        </p:spPr>
        <p:txBody>
          <a:bodyPr vert="horz" wrap="square" lIns="0" tIns="100965" rIns="0" bIns="0" rtlCol="0">
            <a:spAutoFit/>
          </a:bodyPr>
          <a:lstStyle/>
          <a:p>
            <a:pPr marL="862330" marR="5080" indent="-849630">
              <a:lnSpc>
                <a:spcPts val="4150"/>
              </a:lnSpc>
              <a:spcBef>
                <a:spcPts val="795"/>
              </a:spcBef>
              <a:buAutoNum type="arabicPeriod"/>
              <a:tabLst>
                <a:tab pos="862330" algn="l"/>
                <a:tab pos="863600" algn="l"/>
              </a:tabLst>
            </a:pPr>
            <a:r>
              <a:rPr sz="4000" dirty="0">
                <a:latin typeface="Arial"/>
                <a:cs typeface="Arial"/>
              </a:rPr>
              <a:t>Nationell </a:t>
            </a:r>
            <a:r>
              <a:rPr sz="4000" spc="5" dirty="0">
                <a:latin typeface="Arial"/>
                <a:cs typeface="Arial"/>
              </a:rPr>
              <a:t>och </a:t>
            </a:r>
            <a:r>
              <a:rPr sz="4000" dirty="0">
                <a:latin typeface="Arial"/>
                <a:cs typeface="Arial"/>
              </a:rPr>
              <a:t>etnisk </a:t>
            </a:r>
            <a:r>
              <a:rPr sz="4000" spc="5" dirty="0">
                <a:latin typeface="Arial"/>
                <a:cs typeface="Arial"/>
              </a:rPr>
              <a:t>egoism måste ge </a:t>
            </a:r>
            <a:r>
              <a:rPr sz="4000" dirty="0">
                <a:latin typeface="Arial"/>
                <a:cs typeface="Arial"/>
              </a:rPr>
              <a:t>vika för  </a:t>
            </a:r>
            <a:r>
              <a:rPr sz="4000" spc="5" dirty="0">
                <a:latin typeface="Arial"/>
                <a:cs typeface="Arial"/>
              </a:rPr>
              <a:t>en </a:t>
            </a:r>
            <a:r>
              <a:rPr sz="4000" dirty="0">
                <a:latin typeface="Arial"/>
                <a:cs typeface="Arial"/>
              </a:rPr>
              <a:t>altruistisk insikt </a:t>
            </a:r>
            <a:r>
              <a:rPr sz="4000" spc="5" dirty="0">
                <a:latin typeface="Arial"/>
                <a:cs typeface="Arial"/>
              </a:rPr>
              <a:t>om mänsklighetens</a:t>
            </a:r>
            <a:r>
              <a:rPr sz="4000" spc="-10" dirty="0">
                <a:latin typeface="Arial"/>
                <a:cs typeface="Arial"/>
              </a:rPr>
              <a:t> </a:t>
            </a:r>
            <a:r>
              <a:rPr sz="4000" dirty="0">
                <a:latin typeface="Arial"/>
                <a:cs typeface="Arial"/>
              </a:rPr>
              <a:t>enhet.</a:t>
            </a:r>
            <a:endParaRPr sz="4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  <a:buFont typeface="Arial"/>
              <a:buAutoNum type="arabicPeriod"/>
            </a:pPr>
            <a:endParaRPr sz="5850">
              <a:latin typeface="Times New Roman"/>
              <a:cs typeface="Times New Roman"/>
            </a:endParaRPr>
          </a:p>
          <a:p>
            <a:pPr marL="915035" marR="586740" indent="-847090">
              <a:lnSpc>
                <a:spcPts val="4130"/>
              </a:lnSpc>
              <a:spcBef>
                <a:spcPts val="5"/>
              </a:spcBef>
              <a:buAutoNum type="arabicPeriod"/>
              <a:tabLst>
                <a:tab pos="915035" algn="l"/>
                <a:tab pos="915669" algn="l"/>
              </a:tabLst>
            </a:pPr>
            <a:r>
              <a:rPr sz="4000" spc="-5" dirty="0">
                <a:latin typeface="Arial"/>
                <a:cs typeface="Arial"/>
              </a:rPr>
              <a:t>Global ojämlikhet kommer att leda till  massmigration som kommer att framtvinga  ekonomiska reformer i den rika världens  eget intresse.</a:t>
            </a:r>
            <a:endParaRPr sz="40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2516370" y="3669791"/>
            <a:ext cx="3051352" cy="287130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2659080" y="3812514"/>
            <a:ext cx="2715050" cy="253497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2659080" y="3812514"/>
            <a:ext cx="2715260" cy="2535555"/>
          </a:xfrm>
          <a:custGeom>
            <a:avLst/>
            <a:gdLst/>
            <a:ahLst/>
            <a:cxnLst/>
            <a:rect l="l" t="t" r="r" b="b"/>
            <a:pathLst>
              <a:path w="2715259" h="2535554">
                <a:moveTo>
                  <a:pt x="0" y="2534970"/>
                </a:moveTo>
                <a:lnTo>
                  <a:pt x="2715056" y="2534970"/>
                </a:lnTo>
                <a:lnTo>
                  <a:pt x="2715056" y="0"/>
                </a:lnTo>
                <a:lnTo>
                  <a:pt x="0" y="0"/>
                </a:lnTo>
                <a:lnTo>
                  <a:pt x="0" y="2534970"/>
                </a:lnTo>
                <a:close/>
              </a:path>
            </a:pathLst>
          </a:custGeom>
          <a:ln w="4374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1251095" y="6674498"/>
            <a:ext cx="4384624" cy="303326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1443017" y="6866407"/>
            <a:ext cx="3931115" cy="257979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1443017" y="6866408"/>
            <a:ext cx="3931285" cy="2580005"/>
          </a:xfrm>
          <a:custGeom>
            <a:avLst/>
            <a:gdLst/>
            <a:ahLst/>
            <a:cxnLst/>
            <a:rect l="l" t="t" r="r" b="b"/>
            <a:pathLst>
              <a:path w="3931284" h="2580004">
                <a:moveTo>
                  <a:pt x="0" y="2579789"/>
                </a:moveTo>
                <a:lnTo>
                  <a:pt x="3931119" y="2579789"/>
                </a:lnTo>
                <a:lnTo>
                  <a:pt x="3931119" y="0"/>
                </a:lnTo>
                <a:lnTo>
                  <a:pt x="0" y="0"/>
                </a:lnTo>
                <a:lnTo>
                  <a:pt x="0" y="2579789"/>
                </a:lnTo>
                <a:close/>
              </a:path>
            </a:pathLst>
          </a:custGeom>
          <a:ln w="4374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51</TotalTime>
  <Words>830</Words>
  <Application>Microsoft Office PowerPoint</Application>
  <PresentationFormat>Anpassad</PresentationFormat>
  <Paragraphs>59</Paragraphs>
  <Slides>20</Slides>
  <Notes>0</Notes>
  <HiddenSlides>0</HiddenSlides>
  <MMClips>0</MMClips>
  <ScaleCrop>false</ScaleCrop>
  <HeadingPairs>
    <vt:vector size="6" baseType="variant">
      <vt:variant>
        <vt:lpstr>Använt teckensnitt</vt:lpstr>
      </vt:variant>
      <vt:variant>
        <vt:i4>4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20</vt:i4>
      </vt:variant>
    </vt:vector>
  </HeadingPairs>
  <TitlesOfParts>
    <vt:vector size="25" baseType="lpstr">
      <vt:lpstr>Calibri</vt:lpstr>
      <vt:lpstr>DellaRobbia BT</vt:lpstr>
      <vt:lpstr>Arial</vt:lpstr>
      <vt:lpstr>Times New Roman</vt:lpstr>
      <vt:lpstr>Office Theme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Den globala ojämlikheten är ”utom kontroll”  säger en rapport från Oxfam 2020:</vt:lpstr>
      <vt:lpstr>PowerPoint-presentation</vt:lpstr>
      <vt:lpstr>PowerPoint-presentation</vt:lpstr>
      <vt:lpstr>PowerPoint-presentation</vt:lpstr>
      <vt:lpstr>PowerPoint-presentation</vt:lpstr>
      <vt:lpstr>I vår tid har två Heliga lärare framträtt  för att leda mänskligheten att skapa  ett rättvist fredligt globalt samhälle: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Kan religion bidra till en lösning av klimatkrisen</dc:title>
  <dc:creator>Örjan Widegren</dc:creator>
  <cp:lastModifiedBy>Örjan Widegren</cp:lastModifiedBy>
  <cp:revision>9</cp:revision>
  <dcterms:created xsi:type="dcterms:W3CDTF">2020-01-20T17:35:12Z</dcterms:created>
  <dcterms:modified xsi:type="dcterms:W3CDTF">2020-01-26T06:21:18Z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2020-01-20T00:00:00Z</vt:filetime>
  </property>
  <property fmtid="{D5CDD505-2E9C-101B-9397-08002B2CF9AE}" pid="3" name="Creator">
    <vt:lpwstr>Serif Affinity Publisher 1.7.3</vt:lpwstr>
  </property>
  <property fmtid="{D5CDD505-2E9C-101B-9397-08002B2CF9AE}" pid="4" name="LastSaved">
    <vt:filetime>2020-01-20T00:00:00Z</vt:filetime>
  </property>
</Properties>
</file>