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0692003" cy="7560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7082" y="377562"/>
            <a:ext cx="668794" cy="61796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7963" y="1239507"/>
            <a:ext cx="8837472" cy="1534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63445" y="1388287"/>
            <a:ext cx="8096884" cy="1927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7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3596" y="521593"/>
            <a:ext cx="216266" cy="3583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7430" y="285847"/>
            <a:ext cx="2214657" cy="54721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09063" y="1135494"/>
            <a:ext cx="6133465" cy="772160"/>
          </a:xfrm>
          <a:prstGeom prst="rect"/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80"/>
              </a:spcBef>
            </a:pPr>
            <a:r>
              <a:rPr dirty="0" spc="-35"/>
              <a:t>Det</a:t>
            </a:r>
            <a:r>
              <a:rPr dirty="0" spc="120"/>
              <a:t> </a:t>
            </a:r>
            <a:r>
              <a:rPr dirty="0" spc="-95"/>
              <a:t>fInns</a:t>
            </a:r>
            <a:r>
              <a:rPr dirty="0" spc="120"/>
              <a:t> </a:t>
            </a:r>
            <a:r>
              <a:rPr dirty="0" spc="-114"/>
              <a:t>endast</a:t>
            </a:r>
            <a:r>
              <a:rPr dirty="0" spc="125"/>
              <a:t> </a:t>
            </a:r>
            <a:r>
              <a:rPr dirty="0" spc="-120"/>
              <a:t>en</a:t>
            </a:r>
            <a:r>
              <a:rPr dirty="0" spc="120"/>
              <a:t> </a:t>
            </a:r>
            <a:r>
              <a:rPr dirty="0" spc="5"/>
              <a:t>Gud,</a:t>
            </a:r>
            <a:r>
              <a:rPr dirty="0" spc="125"/>
              <a:t> </a:t>
            </a:r>
            <a:r>
              <a:rPr dirty="0" spc="-105"/>
              <a:t>Skaparen,</a:t>
            </a:r>
            <a:r>
              <a:rPr dirty="0" spc="120"/>
              <a:t> </a:t>
            </a:r>
            <a:r>
              <a:rPr dirty="0" spc="-110"/>
              <a:t>fastän</a:t>
            </a:r>
            <a:r>
              <a:rPr dirty="0" spc="125"/>
              <a:t> </a:t>
            </a:r>
            <a:r>
              <a:rPr dirty="0" spc="-65"/>
              <a:t>Han </a:t>
            </a:r>
            <a:r>
              <a:rPr dirty="0" spc="-625"/>
              <a:t> </a:t>
            </a:r>
            <a:r>
              <a:rPr dirty="0" spc="-65"/>
              <a:t>har</a:t>
            </a:r>
            <a:r>
              <a:rPr dirty="0" spc="110"/>
              <a:t> </a:t>
            </a:r>
            <a:r>
              <a:rPr dirty="0" spc="-70"/>
              <a:t>olIka</a:t>
            </a:r>
            <a:r>
              <a:rPr dirty="0" spc="114"/>
              <a:t> </a:t>
            </a:r>
            <a:r>
              <a:rPr dirty="0" spc="-80"/>
              <a:t>namn</a:t>
            </a:r>
            <a:r>
              <a:rPr dirty="0" spc="114"/>
              <a:t> </a:t>
            </a:r>
            <a:r>
              <a:rPr dirty="0" spc="-90"/>
              <a:t>I</a:t>
            </a:r>
            <a:r>
              <a:rPr dirty="0" spc="114"/>
              <a:t> </a:t>
            </a:r>
            <a:r>
              <a:rPr dirty="0" spc="-70"/>
              <a:t>olIka</a:t>
            </a:r>
            <a:r>
              <a:rPr dirty="0" spc="114"/>
              <a:t> </a:t>
            </a:r>
            <a:r>
              <a:rPr dirty="0" spc="-45"/>
              <a:t>relIgIoner.</a:t>
            </a: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07958" y="4242027"/>
            <a:ext cx="4863960" cy="257698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107958" y="4242027"/>
            <a:ext cx="4864100" cy="2577465"/>
          </a:xfrm>
          <a:prstGeom prst="rect">
            <a:avLst/>
          </a:prstGeom>
          <a:ln w="29549">
            <a:solidFill>
              <a:srgbClr val="1B5D20"/>
            </a:solidFill>
          </a:ln>
        </p:spPr>
        <p:txBody>
          <a:bodyPr wrap="square" lIns="0" tIns="214629" rIns="0" bIns="0" rtlCol="0" vert="horz">
            <a:spAutoFit/>
          </a:bodyPr>
          <a:lstStyle/>
          <a:p>
            <a:pPr marL="179705" marR="186055">
              <a:lnSpc>
                <a:spcPts val="2590"/>
              </a:lnSpc>
              <a:spcBef>
                <a:spcPts val="1689"/>
              </a:spcBef>
            </a:pPr>
            <a:r>
              <a:rPr dirty="0" sz="2400" spc="-320" i="1">
                <a:solidFill>
                  <a:srgbClr val="1E5000"/>
                </a:solidFill>
                <a:latin typeface="Times New Roman"/>
                <a:cs typeface="Times New Roman"/>
              </a:rPr>
              <a:t>”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ll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p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ll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30" i="1">
                <a:solidFill>
                  <a:srgbClr val="1E5000"/>
                </a:solidFill>
                <a:latin typeface="Times New Roman"/>
                <a:cs typeface="Times New Roman"/>
              </a:rPr>
              <a:t>mm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465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u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h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c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h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ll  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ä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ll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h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ö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265" i="1">
                <a:solidFill>
                  <a:srgbClr val="1E5000"/>
                </a:solidFill>
                <a:latin typeface="Times New Roman"/>
                <a:cs typeface="Times New Roman"/>
              </a:rPr>
              <a:t>H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30" i="1">
                <a:solidFill>
                  <a:srgbClr val="1E5000"/>
                </a:solidFill>
                <a:latin typeface="Times New Roman"/>
                <a:cs typeface="Times New Roman"/>
              </a:rPr>
              <a:t>m</a:t>
            </a:r>
            <a:r>
              <a:rPr dirty="0" sz="2400" spc="-95" i="1">
                <a:solidFill>
                  <a:srgbClr val="1E5000"/>
                </a:solidFill>
                <a:latin typeface="Times New Roman"/>
                <a:cs typeface="Times New Roman"/>
              </a:rPr>
              <a:t>,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ä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70" i="1">
                <a:solidFill>
                  <a:srgbClr val="1E5000"/>
                </a:solidFill>
                <a:latin typeface="Times New Roman"/>
                <a:cs typeface="Times New Roman"/>
              </a:rPr>
              <a:t>e  </a:t>
            </a:r>
            <a:r>
              <a:rPr dirty="0" sz="2400" spc="-265" i="1">
                <a:solidFill>
                  <a:srgbClr val="1E5000"/>
                </a:solidFill>
                <a:latin typeface="Times New Roman"/>
                <a:cs typeface="Times New Roman"/>
              </a:rPr>
              <a:t>H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rr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95" i="1">
                <a:solidFill>
                  <a:srgbClr val="1E5000"/>
                </a:solidFill>
                <a:latin typeface="Times New Roman"/>
                <a:cs typeface="Times New Roman"/>
              </a:rPr>
              <a:t>,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f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ö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c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h  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ll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h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ä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265" i="1">
                <a:solidFill>
                  <a:srgbClr val="1E5000"/>
                </a:solidFill>
                <a:latin typeface="Times New Roman"/>
                <a:cs typeface="Times New Roman"/>
              </a:rPr>
              <a:t>H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ä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ö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v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v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ä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ll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95" i="1">
                <a:solidFill>
                  <a:srgbClr val="1E5000"/>
                </a:solidFill>
                <a:latin typeface="Times New Roman"/>
                <a:cs typeface="Times New Roman"/>
              </a:rPr>
              <a:t>,  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30" i="1">
                <a:solidFill>
                  <a:srgbClr val="1E5000"/>
                </a:solidFill>
                <a:latin typeface="Times New Roman"/>
                <a:cs typeface="Times New Roman"/>
              </a:rPr>
              <a:t>m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h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p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ll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v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h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u</a:t>
            </a:r>
            <a:r>
              <a:rPr dirty="0" sz="2400" spc="-35" i="1">
                <a:solidFill>
                  <a:srgbClr val="1E5000"/>
                </a:solidFill>
                <a:latin typeface="Times New Roman"/>
                <a:cs typeface="Times New Roman"/>
              </a:rPr>
              <a:t>r 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f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u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ll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ä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h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605" i="1">
                <a:solidFill>
                  <a:srgbClr val="1E5000"/>
                </a:solidFill>
                <a:latin typeface="Times New Roman"/>
                <a:cs typeface="Times New Roman"/>
              </a:rPr>
              <a:t>…</a:t>
            </a:r>
            <a:r>
              <a:rPr dirty="0" sz="2400" spc="-320" i="1">
                <a:solidFill>
                  <a:srgbClr val="1E5000"/>
                </a:solidFill>
                <a:latin typeface="Times New Roman"/>
                <a:cs typeface="Times New Roman"/>
              </a:rPr>
              <a:t>”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000" spc="-190">
                <a:solidFill>
                  <a:srgbClr val="1E5000"/>
                </a:solidFill>
                <a:latin typeface="Cambria"/>
                <a:cs typeface="Cambria"/>
              </a:rPr>
              <a:t>"</a:t>
            </a:r>
            <a:endParaRPr sz="2000">
              <a:latin typeface="Cambria"/>
              <a:cs typeface="Cambria"/>
            </a:endParaRPr>
          </a:p>
          <a:p>
            <a:pPr marL="2922905">
              <a:lnSpc>
                <a:spcPts val="2039"/>
              </a:lnSpc>
            </a:pPr>
            <a:r>
              <a:rPr dirty="0" sz="2000">
                <a:solidFill>
                  <a:srgbClr val="1E5000"/>
                </a:solidFill>
                <a:latin typeface="Cambria"/>
                <a:cs typeface="Cambria"/>
              </a:rPr>
              <a:t>–</a:t>
            </a:r>
            <a:r>
              <a:rPr dirty="0" sz="2000" spc="114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1E5000"/>
                </a:solidFill>
                <a:latin typeface="Cambria"/>
                <a:cs typeface="Cambria"/>
              </a:rPr>
              <a:t>Bahá’u’lláh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47007" y="2734627"/>
            <a:ext cx="2935595" cy="395355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24278" y="2107183"/>
            <a:ext cx="4796218" cy="182711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124278" y="2107183"/>
            <a:ext cx="4796790" cy="1827530"/>
          </a:xfrm>
          <a:prstGeom prst="rect">
            <a:avLst/>
          </a:prstGeom>
          <a:ln w="29549">
            <a:solidFill>
              <a:srgbClr val="1B5D20"/>
            </a:solidFill>
          </a:ln>
        </p:spPr>
        <p:txBody>
          <a:bodyPr wrap="square" lIns="0" tIns="210185" rIns="0" bIns="0" rtlCol="0" vert="horz">
            <a:spAutoFit/>
          </a:bodyPr>
          <a:lstStyle/>
          <a:p>
            <a:pPr marL="179705" marR="457834">
              <a:lnSpc>
                <a:spcPts val="2160"/>
              </a:lnSpc>
              <a:spcBef>
                <a:spcPts val="1655"/>
              </a:spcBef>
            </a:pPr>
            <a:r>
              <a:rPr dirty="0" sz="2000" spc="40">
                <a:solidFill>
                  <a:srgbClr val="1E5000"/>
                </a:solidFill>
                <a:latin typeface="Cambria"/>
                <a:cs typeface="Cambria"/>
              </a:rPr>
              <a:t>”Bahá’í-tron </a:t>
            </a:r>
            <a:r>
              <a:rPr dirty="0" sz="2000" spc="5">
                <a:solidFill>
                  <a:srgbClr val="1E5000"/>
                </a:solidFill>
                <a:latin typeface="Cambria"/>
                <a:cs typeface="Cambria"/>
              </a:rPr>
              <a:t>hävdar</a:t>
            </a:r>
            <a:r>
              <a:rPr dirty="0" sz="2000" spc="1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85">
                <a:solidFill>
                  <a:srgbClr val="1E5000"/>
                </a:solidFill>
                <a:latin typeface="Cambria"/>
                <a:cs typeface="Cambria"/>
              </a:rPr>
              <a:t>Guds </a:t>
            </a:r>
            <a:r>
              <a:rPr dirty="0" sz="2000" spc="65">
                <a:solidFill>
                  <a:srgbClr val="1E5000"/>
                </a:solidFill>
                <a:latin typeface="Cambria"/>
                <a:cs typeface="Cambria"/>
              </a:rPr>
              <a:t>enhet, </a:t>
            </a:r>
            <a:r>
              <a:rPr dirty="0" sz="2000" spc="7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10">
                <a:solidFill>
                  <a:srgbClr val="1E5000"/>
                </a:solidFill>
                <a:latin typeface="Cambria"/>
                <a:cs typeface="Cambria"/>
              </a:rPr>
              <a:t>erkänner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70">
                <a:solidFill>
                  <a:srgbClr val="1E5000"/>
                </a:solidFill>
                <a:latin typeface="Cambria"/>
                <a:cs typeface="Cambria"/>
              </a:rPr>
              <a:t>Hans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1E5000"/>
                </a:solidFill>
                <a:latin typeface="Cambria"/>
                <a:cs typeface="Cambria"/>
              </a:rPr>
              <a:t>profeters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45">
                <a:solidFill>
                  <a:srgbClr val="1E5000"/>
                </a:solidFill>
                <a:latin typeface="Cambria"/>
                <a:cs typeface="Cambria"/>
              </a:rPr>
              <a:t>enhet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85">
                <a:solidFill>
                  <a:srgbClr val="1E5000"/>
                </a:solidFill>
                <a:latin typeface="Cambria"/>
                <a:cs typeface="Cambria"/>
              </a:rPr>
              <a:t>och </a:t>
            </a:r>
            <a:r>
              <a:rPr dirty="0" sz="2000" spc="9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15">
                <a:solidFill>
                  <a:srgbClr val="1E5000"/>
                </a:solidFill>
                <a:latin typeface="Cambria"/>
                <a:cs typeface="Cambria"/>
              </a:rPr>
              <a:t>inskärper</a:t>
            </a:r>
            <a:r>
              <a:rPr dirty="0" sz="2000" spc="-1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1E5000"/>
                </a:solidFill>
                <a:latin typeface="Cambria"/>
                <a:cs typeface="Cambria"/>
              </a:rPr>
              <a:t>principen </a:t>
            </a:r>
            <a:r>
              <a:rPr dirty="0" sz="2000" spc="120">
                <a:solidFill>
                  <a:srgbClr val="1E5000"/>
                </a:solidFill>
                <a:latin typeface="Cambria"/>
                <a:cs typeface="Cambria"/>
              </a:rPr>
              <a:t>om </a:t>
            </a:r>
            <a:r>
              <a:rPr dirty="0" sz="2000" spc="25">
                <a:solidFill>
                  <a:srgbClr val="1E5000"/>
                </a:solidFill>
                <a:latin typeface="Cambria"/>
                <a:cs typeface="Cambria"/>
              </a:rPr>
              <a:t>hela </a:t>
            </a:r>
            <a:r>
              <a:rPr dirty="0" sz="2000" spc="3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1E5000"/>
                </a:solidFill>
                <a:latin typeface="Cambria"/>
                <a:cs typeface="Cambria"/>
              </a:rPr>
              <a:t>människosläktets</a:t>
            </a:r>
            <a:r>
              <a:rPr dirty="0" sz="2000" spc="15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45">
                <a:solidFill>
                  <a:srgbClr val="1E5000"/>
                </a:solidFill>
                <a:latin typeface="Cambria"/>
                <a:cs typeface="Cambria"/>
              </a:rPr>
              <a:t>enhet</a:t>
            </a:r>
            <a:r>
              <a:rPr dirty="0" sz="2000" spc="15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85">
                <a:solidFill>
                  <a:srgbClr val="1E5000"/>
                </a:solidFill>
                <a:latin typeface="Cambria"/>
                <a:cs typeface="Cambria"/>
              </a:rPr>
              <a:t>och</a:t>
            </a:r>
            <a:r>
              <a:rPr dirty="0" sz="2000" spc="15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60">
                <a:solidFill>
                  <a:srgbClr val="1E5000"/>
                </a:solidFill>
                <a:latin typeface="Cambria"/>
                <a:cs typeface="Cambria"/>
              </a:rPr>
              <a:t>helhet.”</a:t>
            </a:r>
            <a:endParaRPr sz="2000">
              <a:latin typeface="Cambria"/>
              <a:cs typeface="Cambria"/>
            </a:endParaRPr>
          </a:p>
          <a:p>
            <a:pPr marL="2465705">
              <a:lnSpc>
                <a:spcPct val="100000"/>
              </a:lnSpc>
              <a:spcBef>
                <a:spcPts val="520"/>
              </a:spcBef>
            </a:pPr>
            <a:r>
              <a:rPr dirty="0" sz="2000">
                <a:solidFill>
                  <a:srgbClr val="1E5000"/>
                </a:solidFill>
                <a:latin typeface="Cambria"/>
                <a:cs typeface="Cambria"/>
              </a:rPr>
              <a:t>–</a:t>
            </a:r>
            <a:r>
              <a:rPr dirty="0" sz="2000" spc="11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40">
                <a:solidFill>
                  <a:srgbClr val="1E5000"/>
                </a:solidFill>
                <a:latin typeface="Cambria"/>
                <a:cs typeface="Cambria"/>
              </a:rPr>
              <a:t>Shoghi</a:t>
            </a:r>
            <a:r>
              <a:rPr dirty="0" sz="2000" spc="11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1E5000"/>
                </a:solidFill>
                <a:latin typeface="Cambria"/>
                <a:cs typeface="Cambria"/>
              </a:rPr>
              <a:t>Effendi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111" y="521593"/>
            <a:ext cx="484182" cy="36778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2915" y="279394"/>
            <a:ext cx="6838749" cy="69328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2153" rIns="0" bIns="0" rtlCol="0" vert="horz">
            <a:spAutoFit/>
          </a:bodyPr>
          <a:lstStyle/>
          <a:p>
            <a:pPr marL="1200150" marR="5080">
              <a:lnSpc>
                <a:spcPts val="3000"/>
              </a:lnSpc>
              <a:spcBef>
                <a:spcPts val="80"/>
              </a:spcBef>
            </a:pPr>
            <a:r>
              <a:rPr dirty="0" spc="110"/>
              <a:t>Om </a:t>
            </a:r>
            <a:r>
              <a:rPr dirty="0" spc="-55"/>
              <a:t>ekonomIn</a:t>
            </a:r>
            <a:r>
              <a:rPr dirty="0" spc="114"/>
              <a:t> </a:t>
            </a:r>
            <a:r>
              <a:rPr dirty="0" spc="-50"/>
              <a:t>Inte</a:t>
            </a:r>
            <a:r>
              <a:rPr dirty="0" spc="114"/>
              <a:t> </a:t>
            </a:r>
            <a:r>
              <a:rPr dirty="0" spc="-10"/>
              <a:t>tIllåter</a:t>
            </a:r>
            <a:r>
              <a:rPr dirty="0" spc="110"/>
              <a:t> </a:t>
            </a:r>
            <a:r>
              <a:rPr dirty="0" spc="10"/>
              <a:t>att</a:t>
            </a:r>
            <a:r>
              <a:rPr dirty="0" spc="114"/>
              <a:t> </a:t>
            </a:r>
            <a:r>
              <a:rPr dirty="0" spc="-114"/>
              <a:t>både</a:t>
            </a:r>
            <a:r>
              <a:rPr dirty="0" spc="114"/>
              <a:t> </a:t>
            </a:r>
            <a:r>
              <a:rPr dirty="0" spc="-100"/>
              <a:t>söner</a:t>
            </a:r>
            <a:r>
              <a:rPr dirty="0" spc="110"/>
              <a:t> </a:t>
            </a:r>
            <a:r>
              <a:rPr dirty="0" spc="-45"/>
              <a:t>och</a:t>
            </a:r>
            <a:r>
              <a:rPr dirty="0" spc="114"/>
              <a:t> </a:t>
            </a:r>
            <a:r>
              <a:rPr dirty="0" spc="30"/>
              <a:t>döttrar </a:t>
            </a:r>
            <a:r>
              <a:rPr dirty="0" spc="35"/>
              <a:t> </a:t>
            </a:r>
            <a:r>
              <a:rPr dirty="0" spc="-60"/>
              <a:t>utbIldas,</a:t>
            </a:r>
            <a:r>
              <a:rPr dirty="0" spc="125"/>
              <a:t> </a:t>
            </a:r>
            <a:r>
              <a:rPr dirty="0" spc="10"/>
              <a:t>bör</a:t>
            </a:r>
            <a:r>
              <a:rPr dirty="0" spc="125"/>
              <a:t> </a:t>
            </a:r>
            <a:r>
              <a:rPr dirty="0" spc="-10"/>
              <a:t>döttrarna</a:t>
            </a:r>
            <a:r>
              <a:rPr dirty="0" spc="125"/>
              <a:t> </a:t>
            </a:r>
            <a:r>
              <a:rPr dirty="0" spc="-245"/>
              <a:t>ges</a:t>
            </a:r>
            <a:r>
              <a:rPr dirty="0" spc="130"/>
              <a:t> </a:t>
            </a:r>
            <a:r>
              <a:rPr dirty="0" spc="-15"/>
              <a:t>företräde,</a:t>
            </a:r>
            <a:r>
              <a:rPr dirty="0" spc="125"/>
              <a:t> </a:t>
            </a:r>
            <a:r>
              <a:rPr dirty="0" spc="-114"/>
              <a:t>då</a:t>
            </a:r>
            <a:r>
              <a:rPr dirty="0" spc="125"/>
              <a:t> </a:t>
            </a:r>
            <a:r>
              <a:rPr dirty="0" spc="-95"/>
              <a:t>de</a:t>
            </a:r>
            <a:r>
              <a:rPr dirty="0" spc="130"/>
              <a:t> </a:t>
            </a:r>
            <a:r>
              <a:rPr dirty="0" spc="-120"/>
              <a:t>som</a:t>
            </a:r>
            <a:r>
              <a:rPr dirty="0" spc="125"/>
              <a:t> </a:t>
            </a:r>
            <a:r>
              <a:rPr dirty="0" spc="-80"/>
              <a:t>blIvande </a:t>
            </a:r>
            <a:r>
              <a:rPr dirty="0" spc="-620"/>
              <a:t> </a:t>
            </a:r>
            <a:r>
              <a:rPr dirty="0" spc="-10"/>
              <a:t>mödrar</a:t>
            </a:r>
            <a:r>
              <a:rPr dirty="0" spc="130"/>
              <a:t> </a:t>
            </a:r>
            <a:r>
              <a:rPr dirty="0" spc="-65"/>
              <a:t>har</a:t>
            </a:r>
            <a:r>
              <a:rPr dirty="0" spc="130"/>
              <a:t> </a:t>
            </a:r>
            <a:r>
              <a:rPr dirty="0" spc="-85"/>
              <a:t>huvudansvaret</a:t>
            </a:r>
            <a:r>
              <a:rPr dirty="0" spc="130"/>
              <a:t> </a:t>
            </a:r>
            <a:r>
              <a:rPr dirty="0" spc="55"/>
              <a:t>för</a:t>
            </a:r>
            <a:r>
              <a:rPr dirty="0" spc="130"/>
              <a:t> </a:t>
            </a:r>
            <a:r>
              <a:rPr dirty="0" spc="-120"/>
              <a:t>barnens</a:t>
            </a:r>
            <a:r>
              <a:rPr dirty="0" spc="130"/>
              <a:t> </a:t>
            </a:r>
            <a:r>
              <a:rPr dirty="0" spc="-50"/>
              <a:t>första</a:t>
            </a:r>
            <a:r>
              <a:rPr dirty="0" spc="130"/>
              <a:t> </a:t>
            </a:r>
            <a:r>
              <a:rPr dirty="0" spc="-30"/>
              <a:t>uppfostran.</a:t>
            </a: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28291" y="3166364"/>
            <a:ext cx="4093463" cy="302018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128291" y="3166364"/>
            <a:ext cx="4093845" cy="3020695"/>
          </a:xfrm>
          <a:prstGeom prst="rect">
            <a:avLst/>
          </a:prstGeom>
          <a:ln w="29549">
            <a:solidFill>
              <a:srgbClr val="1B5D20"/>
            </a:solidFill>
          </a:ln>
        </p:spPr>
        <p:txBody>
          <a:bodyPr wrap="square" lIns="0" tIns="214629" rIns="0" bIns="0" rtlCol="0" vert="horz">
            <a:spAutoFit/>
          </a:bodyPr>
          <a:lstStyle/>
          <a:p>
            <a:pPr marL="179705" marR="177800">
              <a:lnSpc>
                <a:spcPts val="2590"/>
              </a:lnSpc>
              <a:spcBef>
                <a:spcPts val="1689"/>
              </a:spcBef>
            </a:pPr>
            <a:r>
              <a:rPr dirty="0" sz="2000" spc="-190">
                <a:solidFill>
                  <a:srgbClr val="1E5000"/>
                </a:solidFill>
                <a:latin typeface="Cambria"/>
                <a:cs typeface="Cambria"/>
              </a:rPr>
              <a:t>"</a:t>
            </a:r>
            <a:r>
              <a:rPr dirty="0" sz="2400" spc="-250" i="1">
                <a:solidFill>
                  <a:srgbClr val="1E5000"/>
                </a:solidFill>
                <a:latin typeface="Times New Roman"/>
                <a:cs typeface="Times New Roman"/>
              </a:rPr>
              <a:t>B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30" i="1">
                <a:solidFill>
                  <a:srgbClr val="1E5000"/>
                </a:solidFill>
                <a:latin typeface="Times New Roman"/>
                <a:cs typeface="Times New Roman"/>
              </a:rPr>
              <a:t>m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ä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nn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30" i="1">
                <a:solidFill>
                  <a:srgbClr val="1E5000"/>
                </a:solidFill>
                <a:latin typeface="Times New Roman"/>
                <a:cs typeface="Times New Roman"/>
              </a:rPr>
              <a:t>m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n  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u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v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p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å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ä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15" i="1">
                <a:solidFill>
                  <a:srgbClr val="1E5000"/>
                </a:solidFill>
                <a:latin typeface="Times New Roman"/>
                <a:cs typeface="Times New Roman"/>
              </a:rPr>
              <a:t>v  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tt</a:t>
            </a:r>
            <a:r>
              <a:rPr dirty="0" sz="2400" spc="-60" i="1">
                <a:solidFill>
                  <a:srgbClr val="1E5000"/>
                </a:solidFill>
                <a:latin typeface="Times New Roman"/>
                <a:cs typeface="Times New Roman"/>
              </a:rPr>
              <a:t>b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v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ä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95" i="1">
                <a:solidFill>
                  <a:srgbClr val="1E5000"/>
                </a:solidFill>
                <a:latin typeface="Times New Roman"/>
                <a:cs typeface="Times New Roman"/>
              </a:rPr>
              <a:t>.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400" i="1">
                <a:solidFill>
                  <a:srgbClr val="1E5000"/>
                </a:solidFill>
                <a:latin typeface="Times New Roman"/>
                <a:cs typeface="Times New Roman"/>
              </a:rPr>
              <a:t>F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ll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65" i="1">
                <a:solidFill>
                  <a:srgbClr val="1E5000"/>
                </a:solidFill>
                <a:latin typeface="Times New Roman"/>
                <a:cs typeface="Times New Roman"/>
              </a:rPr>
              <a:t>a 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f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ö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30" i="1">
                <a:solidFill>
                  <a:srgbClr val="1E5000"/>
                </a:solidFill>
                <a:latin typeface="Times New Roman"/>
                <a:cs typeface="Times New Roman"/>
              </a:rPr>
              <a:t>m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å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tt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f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30" i="1">
                <a:solidFill>
                  <a:srgbClr val="1E5000"/>
                </a:solidFill>
                <a:latin typeface="Times New Roman"/>
                <a:cs typeface="Times New Roman"/>
              </a:rPr>
              <a:t>m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v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65" i="1">
                <a:solidFill>
                  <a:srgbClr val="1E5000"/>
                </a:solidFill>
                <a:latin typeface="Times New Roman"/>
                <a:cs typeface="Times New Roman"/>
              </a:rPr>
              <a:t>a  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tt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c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h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ö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30" i="1">
                <a:solidFill>
                  <a:srgbClr val="1E5000"/>
                </a:solidFill>
                <a:latin typeface="Times New Roman"/>
                <a:cs typeface="Times New Roman"/>
              </a:rPr>
              <a:t>m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ö</a:t>
            </a:r>
            <a:r>
              <a:rPr dirty="0" sz="2400" spc="-60" i="1">
                <a:solidFill>
                  <a:srgbClr val="1E5000"/>
                </a:solidFill>
                <a:latin typeface="Times New Roman"/>
                <a:cs typeface="Times New Roman"/>
              </a:rPr>
              <a:t>j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f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ö</a:t>
            </a:r>
            <a:r>
              <a:rPr dirty="0" sz="2400" spc="-35" i="1">
                <a:solidFill>
                  <a:srgbClr val="1E5000"/>
                </a:solidFill>
                <a:latin typeface="Times New Roman"/>
                <a:cs typeface="Times New Roman"/>
              </a:rPr>
              <a:t>r  </a:t>
            </a:r>
            <a:r>
              <a:rPr dirty="0" sz="2400" spc="30" i="1">
                <a:solidFill>
                  <a:srgbClr val="1E5000"/>
                </a:solidFill>
                <a:latin typeface="Times New Roman"/>
                <a:cs typeface="Times New Roman"/>
              </a:rPr>
              <a:t>m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ä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h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tt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f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ö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l  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därav.</a:t>
            </a:r>
            <a:r>
              <a:rPr dirty="0" sz="2000" spc="-80">
                <a:solidFill>
                  <a:srgbClr val="1E5000"/>
                </a:solidFill>
                <a:latin typeface="Cambria"/>
                <a:cs typeface="Cambria"/>
              </a:rPr>
              <a:t>"</a:t>
            </a:r>
            <a:endParaRPr sz="2000">
              <a:latin typeface="Cambria"/>
              <a:cs typeface="Cambria"/>
            </a:endParaRPr>
          </a:p>
          <a:p>
            <a:pPr marL="2008505">
              <a:lnSpc>
                <a:spcPct val="100000"/>
              </a:lnSpc>
              <a:spcBef>
                <a:spcPts val="180"/>
              </a:spcBef>
            </a:pPr>
            <a:r>
              <a:rPr dirty="0" sz="2000">
                <a:solidFill>
                  <a:srgbClr val="1E5000"/>
                </a:solidFill>
                <a:latin typeface="Cambria"/>
                <a:cs typeface="Cambria"/>
              </a:rPr>
              <a:t>–</a:t>
            </a:r>
            <a:r>
              <a:rPr dirty="0" sz="2000" spc="114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1E5000"/>
                </a:solidFill>
                <a:latin typeface="Cambria"/>
                <a:cs typeface="Cambria"/>
              </a:rPr>
              <a:t>Bahá’u’lláh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08486" y="3344732"/>
            <a:ext cx="3811885" cy="26729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115" y="521593"/>
            <a:ext cx="427322" cy="3583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7430" y="290039"/>
            <a:ext cx="7245372" cy="51271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05050" y="1010678"/>
            <a:ext cx="699071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5"/>
              <a:t>LIka</a:t>
            </a:r>
            <a:r>
              <a:rPr dirty="0" spc="120"/>
              <a:t> </a:t>
            </a:r>
            <a:r>
              <a:rPr dirty="0" spc="-35"/>
              <a:t>rättIgheter</a:t>
            </a:r>
            <a:r>
              <a:rPr dirty="0" spc="120"/>
              <a:t> </a:t>
            </a:r>
            <a:r>
              <a:rPr dirty="0" spc="-45"/>
              <a:t>och</a:t>
            </a:r>
            <a:r>
              <a:rPr dirty="0" spc="120"/>
              <a:t> </a:t>
            </a:r>
            <a:r>
              <a:rPr dirty="0" spc="-40"/>
              <a:t>möjlIgheter</a:t>
            </a:r>
            <a:r>
              <a:rPr dirty="0" spc="120"/>
              <a:t> </a:t>
            </a:r>
            <a:r>
              <a:rPr dirty="0" spc="55"/>
              <a:t>för</a:t>
            </a:r>
            <a:r>
              <a:rPr dirty="0" spc="120"/>
              <a:t> </a:t>
            </a:r>
            <a:r>
              <a:rPr dirty="0" spc="-30"/>
              <a:t>kvInnor</a:t>
            </a:r>
            <a:r>
              <a:rPr dirty="0" spc="120"/>
              <a:t> </a:t>
            </a:r>
            <a:r>
              <a:rPr dirty="0" spc="-45"/>
              <a:t>och</a:t>
            </a:r>
            <a:r>
              <a:rPr dirty="0" spc="120"/>
              <a:t> </a:t>
            </a:r>
            <a:r>
              <a:rPr dirty="0" spc="-50"/>
              <a:t>män.</a:t>
            </a: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17750" y="1643875"/>
            <a:ext cx="7696580" cy="213612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017750" y="1643875"/>
            <a:ext cx="7696834" cy="2136140"/>
          </a:xfrm>
          <a:prstGeom prst="rect">
            <a:avLst/>
          </a:prstGeom>
          <a:ln w="29549">
            <a:solidFill>
              <a:srgbClr val="1B5D20"/>
            </a:solidFill>
          </a:ln>
        </p:spPr>
        <p:txBody>
          <a:bodyPr wrap="square" lIns="0" tIns="205740" rIns="0" bIns="0" rtlCol="0" vert="horz">
            <a:spAutoFit/>
          </a:bodyPr>
          <a:lstStyle/>
          <a:p>
            <a:pPr marL="179705" marR="256540">
              <a:lnSpc>
                <a:spcPct val="91100"/>
              </a:lnSpc>
              <a:spcBef>
                <a:spcPts val="1620"/>
              </a:spcBef>
            </a:pPr>
            <a:r>
              <a:rPr dirty="0" sz="2000" spc="-114">
                <a:solidFill>
                  <a:srgbClr val="1E5000"/>
                </a:solidFill>
                <a:latin typeface="Cambria"/>
                <a:cs typeface="Cambria"/>
              </a:rPr>
              <a:t>"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Prisad 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vare </a:t>
            </a:r>
            <a:r>
              <a:rPr dirty="0" sz="2400" spc="-145" i="1">
                <a:solidFill>
                  <a:srgbClr val="1E5000"/>
                </a:solidFill>
                <a:latin typeface="Times New Roman"/>
                <a:cs typeface="Times New Roman"/>
              </a:rPr>
              <a:t>Gud, </a:t>
            </a:r>
            <a:r>
              <a:rPr dirty="0" sz="2400" spc="-165" i="1">
                <a:solidFill>
                  <a:srgbClr val="1E5000"/>
                </a:solidFill>
                <a:latin typeface="Times New Roman"/>
                <a:cs typeface="Times New Roman"/>
              </a:rPr>
              <a:t>Den 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Allra 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Högstes </a:t>
            </a:r>
            <a:r>
              <a:rPr dirty="0" sz="2400" spc="-95" i="1">
                <a:solidFill>
                  <a:srgbClr val="1E5000"/>
                </a:solidFill>
                <a:latin typeface="Times New Roman"/>
                <a:cs typeface="Times New Roman"/>
              </a:rPr>
              <a:t>Penna </a:t>
            </a:r>
            <a:r>
              <a:rPr dirty="0" sz="2400" spc="-45" i="1">
                <a:solidFill>
                  <a:srgbClr val="1E5000"/>
                </a:solidFill>
                <a:latin typeface="Times New Roman"/>
                <a:cs typeface="Times New Roman"/>
              </a:rPr>
              <a:t>har </a:t>
            </a:r>
            <a:r>
              <a:rPr dirty="0" sz="2400" spc="15" i="1">
                <a:solidFill>
                  <a:srgbClr val="1E5000"/>
                </a:solidFill>
                <a:latin typeface="Times New Roman"/>
                <a:cs typeface="Times New Roman"/>
              </a:rPr>
              <a:t>lyft </a:t>
            </a:r>
            <a:r>
              <a:rPr dirty="0" sz="2400" spc="-45" i="1">
                <a:solidFill>
                  <a:srgbClr val="1E5000"/>
                </a:solidFill>
                <a:latin typeface="Times New Roman"/>
                <a:cs typeface="Times New Roman"/>
              </a:rPr>
              <a:t>bort 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ä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-60" i="1">
                <a:solidFill>
                  <a:srgbClr val="1E5000"/>
                </a:solidFill>
                <a:latin typeface="Times New Roman"/>
                <a:cs typeface="Times New Roman"/>
              </a:rPr>
              <a:t>j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30" i="1">
                <a:solidFill>
                  <a:srgbClr val="1E5000"/>
                </a:solidFill>
                <a:latin typeface="Times New Roman"/>
                <a:cs typeface="Times New Roman"/>
              </a:rPr>
              <a:t>m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ll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265" i="1">
                <a:solidFill>
                  <a:srgbClr val="1E5000"/>
                </a:solidFill>
                <a:latin typeface="Times New Roman"/>
                <a:cs typeface="Times New Roman"/>
              </a:rPr>
              <a:t>H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60" i="1">
                <a:solidFill>
                  <a:srgbClr val="1E5000"/>
                </a:solidFill>
                <a:latin typeface="Times New Roman"/>
                <a:cs typeface="Times New Roman"/>
              </a:rPr>
              <a:t>j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ä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c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h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265" i="1">
                <a:solidFill>
                  <a:srgbClr val="1E5000"/>
                </a:solidFill>
                <a:latin typeface="Times New Roman"/>
                <a:cs typeface="Times New Roman"/>
              </a:rPr>
              <a:t>H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60" i="1">
                <a:solidFill>
                  <a:srgbClr val="1E5000"/>
                </a:solidFill>
                <a:latin typeface="Times New Roman"/>
                <a:cs typeface="Times New Roman"/>
              </a:rPr>
              <a:t>j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ä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nn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c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h  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30" i="1">
                <a:solidFill>
                  <a:srgbClr val="1E5000"/>
                </a:solidFill>
                <a:latin typeface="Times New Roman"/>
                <a:cs typeface="Times New Roman"/>
              </a:rPr>
              <a:t>m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265" i="1">
                <a:solidFill>
                  <a:srgbClr val="1E5000"/>
                </a:solidFill>
                <a:latin typeface="Times New Roman"/>
                <a:cs typeface="Times New Roman"/>
              </a:rPr>
              <a:t>H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95" i="1">
                <a:solidFill>
                  <a:srgbClr val="1E5000"/>
                </a:solidFill>
                <a:latin typeface="Times New Roman"/>
                <a:cs typeface="Times New Roman"/>
              </a:rPr>
              <a:t>...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ll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30" i="1">
                <a:solidFill>
                  <a:srgbClr val="1E5000"/>
                </a:solidFill>
                <a:latin typeface="Times New Roman"/>
                <a:cs typeface="Times New Roman"/>
              </a:rPr>
              <a:t>m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f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tt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å</a:t>
            </a:r>
            <a:r>
              <a:rPr dirty="0" sz="2400" spc="-50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ll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ll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ä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ll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c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h  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p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å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30" i="1">
                <a:solidFill>
                  <a:srgbClr val="1E5000"/>
                </a:solidFill>
                <a:latin typeface="Times New Roman"/>
                <a:cs typeface="Times New Roman"/>
              </a:rPr>
              <a:t>mm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v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å</a:t>
            </a:r>
            <a:r>
              <a:rPr dirty="0" sz="2400" spc="-95" i="1">
                <a:solidFill>
                  <a:srgbClr val="1E5000"/>
                </a:solidFill>
                <a:latin typeface="Times New Roman"/>
                <a:cs typeface="Times New Roman"/>
              </a:rPr>
              <a:t>...</a:t>
            </a:r>
            <a:r>
              <a:rPr dirty="0" sz="3000" spc="-120" i="1">
                <a:solidFill>
                  <a:srgbClr val="1E5000"/>
                </a:solidFill>
                <a:latin typeface="Times New Roman"/>
                <a:cs typeface="Times New Roman"/>
              </a:rPr>
              <a:t>.</a:t>
            </a:r>
            <a:r>
              <a:rPr dirty="0" sz="2000" spc="-190">
                <a:solidFill>
                  <a:srgbClr val="1E5000"/>
                </a:solidFill>
                <a:latin typeface="Cambria"/>
                <a:cs typeface="Cambria"/>
              </a:rPr>
              <a:t>"</a:t>
            </a:r>
            <a:endParaRPr sz="2000">
              <a:latin typeface="Cambria"/>
              <a:cs typeface="Cambria"/>
            </a:endParaRPr>
          </a:p>
          <a:p>
            <a:pPr algn="r" marR="1036955">
              <a:lnSpc>
                <a:spcPts val="1960"/>
              </a:lnSpc>
            </a:pPr>
            <a:r>
              <a:rPr dirty="0" sz="2000">
                <a:solidFill>
                  <a:srgbClr val="1E5000"/>
                </a:solidFill>
                <a:latin typeface="Cambria"/>
                <a:cs typeface="Cambria"/>
              </a:rPr>
              <a:t>–</a:t>
            </a:r>
            <a:r>
              <a:rPr dirty="0" sz="2000" spc="114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1E5000"/>
                </a:solidFill>
                <a:latin typeface="Cambria"/>
                <a:cs typeface="Cambria"/>
              </a:rPr>
              <a:t>Bahá’u’lláh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17750" y="4049998"/>
            <a:ext cx="4603940" cy="272178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017750" y="4049998"/>
            <a:ext cx="4604385" cy="2722245"/>
          </a:xfrm>
          <a:prstGeom prst="rect">
            <a:avLst/>
          </a:prstGeom>
          <a:ln w="29549">
            <a:solidFill>
              <a:srgbClr val="1B5D20"/>
            </a:solidFill>
          </a:ln>
        </p:spPr>
        <p:txBody>
          <a:bodyPr wrap="square" lIns="0" tIns="207010" rIns="0" bIns="0" rtlCol="0" vert="horz">
            <a:spAutoFit/>
          </a:bodyPr>
          <a:lstStyle/>
          <a:p>
            <a:pPr marL="179705" marR="238125">
              <a:lnSpc>
                <a:spcPct val="90700"/>
              </a:lnSpc>
              <a:spcBef>
                <a:spcPts val="1630"/>
              </a:spcBef>
            </a:pPr>
            <a:r>
              <a:rPr dirty="0" sz="2000" spc="-190">
                <a:solidFill>
                  <a:srgbClr val="1E5000"/>
                </a:solidFill>
                <a:latin typeface="Cambria"/>
                <a:cs typeface="Cambria"/>
              </a:rPr>
              <a:t>"</a:t>
            </a:r>
            <a:r>
              <a:rPr dirty="0" sz="2400" spc="-195" i="1">
                <a:solidFill>
                  <a:srgbClr val="1E5000"/>
                </a:solidFill>
                <a:latin typeface="Times New Roman"/>
                <a:cs typeface="Times New Roman"/>
              </a:rPr>
              <a:t>M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ä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h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ä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f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å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30" i="1">
                <a:solidFill>
                  <a:srgbClr val="1E5000"/>
                </a:solidFill>
                <a:latin typeface="Times New Roman"/>
                <a:cs typeface="Times New Roman"/>
              </a:rPr>
              <a:t>m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35" i="1">
                <a:solidFill>
                  <a:srgbClr val="1E5000"/>
                </a:solidFill>
                <a:latin typeface="Times New Roman"/>
                <a:cs typeface="Times New Roman"/>
              </a:rPr>
              <a:t>d  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ss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v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å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v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210" i="1">
                <a:solidFill>
                  <a:srgbClr val="1E5000"/>
                </a:solidFill>
                <a:latin typeface="Times New Roman"/>
                <a:cs typeface="Times New Roman"/>
              </a:rPr>
              <a:t>–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ä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30" i="1">
                <a:solidFill>
                  <a:srgbClr val="1E5000"/>
                </a:solidFill>
                <a:latin typeface="Times New Roman"/>
                <a:cs typeface="Times New Roman"/>
              </a:rPr>
              <a:t>m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-95" i="1">
                <a:solidFill>
                  <a:srgbClr val="1E5000"/>
                </a:solidFill>
                <a:latin typeface="Times New Roman"/>
                <a:cs typeface="Times New Roman"/>
              </a:rPr>
              <a:t>,  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kv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nn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-95" i="1">
                <a:solidFill>
                  <a:srgbClr val="1E5000"/>
                </a:solidFill>
                <a:latin typeface="Times New Roman"/>
                <a:cs typeface="Times New Roman"/>
              </a:rPr>
              <a:t>.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40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30" i="1">
                <a:solidFill>
                  <a:srgbClr val="1E5000"/>
                </a:solidFill>
                <a:latin typeface="Times New Roman"/>
                <a:cs typeface="Times New Roman"/>
              </a:rPr>
              <a:t>m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60" i="1">
                <a:solidFill>
                  <a:srgbClr val="1E5000"/>
                </a:solidFill>
                <a:latin typeface="Times New Roman"/>
                <a:cs typeface="Times New Roman"/>
              </a:rPr>
              <a:t>b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å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65" i="1">
                <a:solidFill>
                  <a:srgbClr val="1E5000"/>
                </a:solidFill>
                <a:latin typeface="Times New Roman"/>
                <a:cs typeface="Times New Roman"/>
              </a:rPr>
              <a:t>a 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v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ä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c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h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v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v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n  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30" i="1">
                <a:solidFill>
                  <a:srgbClr val="1E5000"/>
                </a:solidFill>
                <a:latin typeface="Times New Roman"/>
                <a:cs typeface="Times New Roman"/>
              </a:rPr>
              <a:t>m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30" i="1">
                <a:solidFill>
                  <a:srgbClr val="1E5000"/>
                </a:solidFill>
                <a:latin typeface="Times New Roman"/>
                <a:cs typeface="Times New Roman"/>
              </a:rPr>
              <a:t>m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f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95" i="1">
                <a:solidFill>
                  <a:srgbClr val="1E5000"/>
                </a:solidFill>
                <a:latin typeface="Times New Roman"/>
                <a:cs typeface="Times New Roman"/>
              </a:rPr>
              <a:t>,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f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å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70" i="1">
                <a:solidFill>
                  <a:srgbClr val="1E5000"/>
                </a:solidFill>
                <a:latin typeface="Times New Roman"/>
                <a:cs typeface="Times New Roman"/>
              </a:rPr>
              <a:t>e  </a:t>
            </a:r>
            <a:r>
              <a:rPr dirty="0" sz="2400" spc="-45" i="1">
                <a:solidFill>
                  <a:srgbClr val="1E5000"/>
                </a:solidFill>
                <a:latin typeface="Times New Roman"/>
                <a:cs typeface="Times New Roman"/>
              </a:rPr>
              <a:t>fiyga</a:t>
            </a:r>
            <a:r>
              <a:rPr dirty="0" sz="2400" spc="-95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20" i="1">
                <a:solidFill>
                  <a:srgbClr val="1E5000"/>
                </a:solidFill>
                <a:latin typeface="Times New Roman"/>
                <a:cs typeface="Times New Roman"/>
              </a:rPr>
              <a:t>mot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65" i="1">
                <a:solidFill>
                  <a:srgbClr val="1E5000"/>
                </a:solidFill>
                <a:latin typeface="Times New Roman"/>
                <a:cs typeface="Times New Roman"/>
              </a:rPr>
              <a:t>himlen.</a:t>
            </a:r>
            <a:r>
              <a:rPr dirty="0" sz="3000" spc="-65" i="1">
                <a:solidFill>
                  <a:srgbClr val="1E5000"/>
                </a:solidFill>
                <a:latin typeface="Times New Roman"/>
                <a:cs typeface="Times New Roman"/>
              </a:rPr>
              <a:t>.</a:t>
            </a:r>
            <a:r>
              <a:rPr dirty="0" sz="2000" spc="-65">
                <a:solidFill>
                  <a:srgbClr val="1E5000"/>
                </a:solidFill>
                <a:latin typeface="Cambria"/>
                <a:cs typeface="Cambria"/>
              </a:rPr>
              <a:t>"</a:t>
            </a:r>
            <a:endParaRPr sz="2000">
              <a:latin typeface="Cambria"/>
              <a:cs typeface="Cambria"/>
            </a:endParaRPr>
          </a:p>
          <a:p>
            <a:pPr marL="2465705">
              <a:lnSpc>
                <a:spcPts val="1960"/>
              </a:lnSpc>
            </a:pPr>
            <a:r>
              <a:rPr dirty="0" sz="2000">
                <a:solidFill>
                  <a:srgbClr val="1E5000"/>
                </a:solidFill>
                <a:latin typeface="Cambria"/>
                <a:cs typeface="Cambria"/>
              </a:rPr>
              <a:t>–</a:t>
            </a:r>
            <a:r>
              <a:rPr dirty="0" sz="2000" spc="10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1E5000"/>
                </a:solidFill>
                <a:latin typeface="Cambria"/>
                <a:cs typeface="Cambria"/>
              </a:rPr>
              <a:t>‘Abdu’l-Bahá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96038" y="4494647"/>
            <a:ext cx="2635796" cy="211757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7915" y="521593"/>
            <a:ext cx="479215" cy="3583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5173" y="289071"/>
            <a:ext cx="4122981" cy="51432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917276" y="1256238"/>
            <a:ext cx="5725795" cy="5338445"/>
            <a:chOff x="1917276" y="1256238"/>
            <a:chExt cx="5725795" cy="533844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32050" y="1271013"/>
              <a:ext cx="5695721" cy="530835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32050" y="1271013"/>
              <a:ext cx="5695950" cy="5308600"/>
            </a:xfrm>
            <a:custGeom>
              <a:avLst/>
              <a:gdLst/>
              <a:ahLst/>
              <a:cxnLst/>
              <a:rect l="l" t="t" r="r" b="b"/>
              <a:pathLst>
                <a:path w="5695950" h="5308600">
                  <a:moveTo>
                    <a:pt x="0" y="5308358"/>
                  </a:moveTo>
                  <a:lnTo>
                    <a:pt x="5695721" y="5308358"/>
                  </a:lnTo>
                  <a:lnTo>
                    <a:pt x="5695721" y="0"/>
                  </a:lnTo>
                  <a:lnTo>
                    <a:pt x="0" y="0"/>
                  </a:lnTo>
                  <a:lnTo>
                    <a:pt x="0" y="5308358"/>
                  </a:lnTo>
                  <a:close/>
                </a:path>
              </a:pathLst>
            </a:custGeom>
            <a:ln w="29549">
              <a:solidFill>
                <a:srgbClr val="1B5D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2099348" y="1431721"/>
            <a:ext cx="5344795" cy="499618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 sz="2000" spc="-75">
                <a:solidFill>
                  <a:srgbClr val="1E5000"/>
                </a:solidFill>
                <a:latin typeface="Cambria"/>
                <a:cs typeface="Cambria"/>
              </a:rPr>
              <a:t>"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Världen </a:t>
            </a:r>
            <a:r>
              <a:rPr dirty="0" sz="2400" spc="-45" i="1">
                <a:solidFill>
                  <a:srgbClr val="1E5000"/>
                </a:solidFill>
                <a:latin typeface="Times New Roman"/>
                <a:cs typeface="Times New Roman"/>
              </a:rPr>
              <a:t>har 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 </a:t>
            </a:r>
            <a:r>
              <a:rPr dirty="0" sz="2400" spc="-25" i="1">
                <a:solidFill>
                  <a:srgbClr val="1E5000"/>
                </a:solidFill>
                <a:latin typeface="Times New Roman"/>
                <a:cs typeface="Times New Roman"/>
              </a:rPr>
              <a:t>det förfiutna </a:t>
            </a:r>
            <a:r>
              <a:rPr dirty="0" sz="2400" spc="-15" i="1">
                <a:solidFill>
                  <a:srgbClr val="1E5000"/>
                </a:solidFill>
                <a:latin typeface="Times New Roman"/>
                <a:cs typeface="Times New Roman"/>
              </a:rPr>
              <a:t>varit </a:t>
            </a:r>
            <a:r>
              <a:rPr dirty="0" sz="2400" spc="-10" i="1">
                <a:solidFill>
                  <a:srgbClr val="1E5000"/>
                </a:solidFill>
                <a:latin typeface="Times New Roman"/>
                <a:cs typeface="Times New Roman"/>
              </a:rPr>
              <a:t>styrd 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med </a:t>
            </a:r>
            <a:r>
              <a:rPr dirty="0" sz="2400" spc="-35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v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å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-50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c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h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30" i="1">
                <a:solidFill>
                  <a:srgbClr val="1E5000"/>
                </a:solidFill>
                <a:latin typeface="Times New Roman"/>
                <a:cs typeface="Times New Roman"/>
              </a:rPr>
              <a:t>m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nn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h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h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ä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ö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v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kv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nn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n  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p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å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u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50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v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30" i="1">
                <a:solidFill>
                  <a:srgbClr val="1E5000"/>
                </a:solidFill>
                <a:latin typeface="Times New Roman"/>
                <a:cs typeface="Times New Roman"/>
              </a:rPr>
              <a:t>m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f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f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u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ll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c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h  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gg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ss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v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p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ll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60" i="1">
                <a:solidFill>
                  <a:srgbClr val="1E5000"/>
                </a:solidFill>
                <a:latin typeface="Times New Roman"/>
                <a:cs typeface="Times New Roman"/>
              </a:rPr>
              <a:t>b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å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p</a:t>
            </a:r>
            <a:r>
              <a:rPr dirty="0" sz="2400" spc="-50" i="1">
                <a:solidFill>
                  <a:srgbClr val="1E5000"/>
                </a:solidFill>
                <a:latin typeface="Times New Roman"/>
                <a:cs typeface="Times New Roman"/>
              </a:rPr>
              <a:t>p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c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h  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nn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95" i="1">
                <a:solidFill>
                  <a:srgbClr val="1E5000"/>
                </a:solidFill>
                <a:latin typeface="Times New Roman"/>
                <a:cs typeface="Times New Roman"/>
              </a:rPr>
              <a:t>.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95" i="1">
                <a:solidFill>
                  <a:srgbClr val="1E5000"/>
                </a:solidFill>
                <a:latin typeface="Times New Roman"/>
                <a:cs typeface="Times New Roman"/>
              </a:rPr>
              <a:t>M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v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å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å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h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å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ll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p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å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85" i="1">
                <a:solidFill>
                  <a:srgbClr val="1E5000"/>
                </a:solidFill>
                <a:latin typeface="Times New Roman"/>
                <a:cs typeface="Times New Roman"/>
              </a:rPr>
              <a:t>tt  </a:t>
            </a:r>
            <a:r>
              <a:rPr dirty="0" sz="2400" spc="-15" i="1">
                <a:solidFill>
                  <a:srgbClr val="1E5000"/>
                </a:solidFill>
                <a:latin typeface="Times New Roman"/>
                <a:cs typeface="Times New Roman"/>
              </a:rPr>
              <a:t>skifta 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läge, </a:t>
            </a:r>
            <a:r>
              <a:rPr dirty="0" sz="2400" spc="-10" i="1">
                <a:solidFill>
                  <a:srgbClr val="1E5000"/>
                </a:solidFill>
                <a:latin typeface="Times New Roman"/>
                <a:cs typeface="Times New Roman"/>
              </a:rPr>
              <a:t>styrkan 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förlorar 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sin </a:t>
            </a:r>
            <a:r>
              <a:rPr dirty="0" sz="2400" spc="-50" i="1">
                <a:solidFill>
                  <a:srgbClr val="1E5000"/>
                </a:solidFill>
                <a:latin typeface="Times New Roman"/>
                <a:cs typeface="Times New Roman"/>
              </a:rPr>
              <a:t>betydelse 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och </a:t>
            </a:r>
            <a:r>
              <a:rPr dirty="0" sz="2400" spc="-85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de </a:t>
            </a:r>
            <a:r>
              <a:rPr dirty="0" sz="2400" spc="-70" i="1">
                <a:solidFill>
                  <a:srgbClr val="1E5000"/>
                </a:solidFill>
                <a:latin typeface="Times New Roman"/>
                <a:cs typeface="Times New Roman"/>
              </a:rPr>
              <a:t>andliga </a:t>
            </a:r>
            <a:r>
              <a:rPr dirty="0" sz="2400" spc="-65" i="1">
                <a:solidFill>
                  <a:srgbClr val="1E5000"/>
                </a:solidFill>
                <a:latin typeface="Times New Roman"/>
                <a:cs typeface="Times New Roman"/>
              </a:rPr>
              <a:t>egenskaperna </a:t>
            </a:r>
            <a:r>
              <a:rPr dirty="0" sz="2400" spc="-45" i="1">
                <a:solidFill>
                  <a:srgbClr val="1E5000"/>
                </a:solidFill>
                <a:latin typeface="Times New Roman"/>
                <a:cs typeface="Times New Roman"/>
              </a:rPr>
              <a:t>kärlek 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och </a:t>
            </a:r>
            <a:r>
              <a:rPr dirty="0" sz="2400" spc="-45" i="1">
                <a:solidFill>
                  <a:srgbClr val="1E5000"/>
                </a:solidFill>
                <a:latin typeface="Times New Roman"/>
                <a:cs typeface="Times New Roman"/>
              </a:rPr>
              <a:t>tjänande, </a:t>
            </a:r>
            <a:r>
              <a:rPr dirty="0" sz="2400" spc="-585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35" i="1">
                <a:solidFill>
                  <a:srgbClr val="1E5000"/>
                </a:solidFill>
                <a:latin typeface="Times New Roman"/>
                <a:cs typeface="Times New Roman"/>
              </a:rPr>
              <a:t>vilka</a:t>
            </a:r>
            <a:r>
              <a:rPr dirty="0" sz="2400" spc="-85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0" i="1">
                <a:solidFill>
                  <a:srgbClr val="1E5000"/>
                </a:solidFill>
                <a:latin typeface="Times New Roman"/>
                <a:cs typeface="Times New Roman"/>
              </a:rPr>
              <a:t>kvinnan</a:t>
            </a:r>
            <a:r>
              <a:rPr dirty="0" sz="2400" spc="-85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70" i="1">
                <a:solidFill>
                  <a:srgbClr val="1E5000"/>
                </a:solidFill>
                <a:latin typeface="Times New Roman"/>
                <a:cs typeface="Times New Roman"/>
              </a:rPr>
              <a:t>är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35" i="1">
                <a:solidFill>
                  <a:srgbClr val="1E5000"/>
                </a:solidFill>
                <a:latin typeface="Times New Roman"/>
                <a:cs typeface="Times New Roman"/>
              </a:rPr>
              <a:t>stark,</a:t>
            </a:r>
            <a:r>
              <a:rPr dirty="0" sz="2400" spc="-85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får</a:t>
            </a:r>
            <a:r>
              <a:rPr dirty="0" sz="2400" spc="-85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överläge. </a:t>
            </a:r>
            <a:r>
              <a:rPr dirty="0" sz="2400" spc="-60" i="1">
                <a:solidFill>
                  <a:srgbClr val="1E5000"/>
                </a:solidFill>
                <a:latin typeface="Times New Roman"/>
                <a:cs typeface="Times New Roman"/>
              </a:rPr>
              <a:t>Sålunda </a:t>
            </a:r>
            <a:r>
              <a:rPr dirty="0" sz="2400" spc="-585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kommer </a:t>
            </a:r>
            <a:r>
              <a:rPr dirty="0" sz="2400" spc="-50" i="1">
                <a:solidFill>
                  <a:srgbClr val="1E5000"/>
                </a:solidFill>
                <a:latin typeface="Times New Roman"/>
                <a:cs typeface="Times New Roman"/>
              </a:rPr>
              <a:t>den </a:t>
            </a:r>
            <a:r>
              <a:rPr dirty="0" sz="2400" spc="-20" i="1">
                <a:solidFill>
                  <a:srgbClr val="1E5000"/>
                </a:solidFill>
                <a:latin typeface="Times New Roman"/>
                <a:cs typeface="Times New Roman"/>
              </a:rPr>
              <a:t>nya </a:t>
            </a:r>
            <a:r>
              <a:rPr dirty="0" sz="2400" spc="-45" i="1">
                <a:solidFill>
                  <a:srgbClr val="1E5000"/>
                </a:solidFill>
                <a:latin typeface="Times New Roman"/>
                <a:cs typeface="Times New Roman"/>
              </a:rPr>
              <a:t>tidsåldern </a:t>
            </a:r>
            <a:r>
              <a:rPr dirty="0" sz="2400" spc="30" i="1">
                <a:solidFill>
                  <a:srgbClr val="1E5000"/>
                </a:solidFill>
                <a:latin typeface="Times New Roman"/>
                <a:cs typeface="Times New Roman"/>
              </a:rPr>
              <a:t>att 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vara </a:t>
            </a:r>
            <a:r>
              <a:rPr dirty="0" sz="2400" spc="-35" i="1">
                <a:solidFill>
                  <a:srgbClr val="1E5000"/>
                </a:solidFill>
                <a:latin typeface="Times New Roman"/>
                <a:cs typeface="Times New Roman"/>
              </a:rPr>
              <a:t>mindre </a:t>
            </a:r>
            <a:r>
              <a:rPr dirty="0" sz="2400" spc="-3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30" i="1">
                <a:solidFill>
                  <a:srgbClr val="1E5000"/>
                </a:solidFill>
                <a:latin typeface="Times New Roman"/>
                <a:cs typeface="Times New Roman"/>
              </a:rPr>
              <a:t>m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u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c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h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30" i="1">
                <a:solidFill>
                  <a:srgbClr val="1E5000"/>
                </a:solidFill>
                <a:latin typeface="Times New Roman"/>
                <a:cs typeface="Times New Roman"/>
              </a:rPr>
              <a:t>m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30" i="1">
                <a:solidFill>
                  <a:srgbClr val="1E5000"/>
                </a:solidFill>
                <a:latin typeface="Times New Roman"/>
                <a:cs typeface="Times New Roman"/>
              </a:rPr>
              <a:t>m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ä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-50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v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70" i="1">
                <a:solidFill>
                  <a:srgbClr val="1E5000"/>
                </a:solidFill>
                <a:latin typeface="Times New Roman"/>
                <a:cs typeface="Times New Roman"/>
              </a:rPr>
              <a:t>e 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kv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nn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ll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95" i="1">
                <a:solidFill>
                  <a:srgbClr val="1E5000"/>
                </a:solidFill>
                <a:latin typeface="Times New Roman"/>
                <a:cs typeface="Times New Roman"/>
              </a:rPr>
              <a:t>,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f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ö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tt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30" i="1">
                <a:solidFill>
                  <a:srgbClr val="1E5000"/>
                </a:solidFill>
                <a:latin typeface="Times New Roman"/>
                <a:cs typeface="Times New Roman"/>
              </a:rPr>
              <a:t>m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x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95" i="1">
                <a:solidFill>
                  <a:srgbClr val="1E5000"/>
                </a:solidFill>
                <a:latin typeface="Times New Roman"/>
                <a:cs typeface="Times New Roman"/>
              </a:rPr>
              <a:t>,  </a:t>
            </a:r>
            <a:r>
              <a:rPr dirty="0" sz="2400" spc="-50" i="1">
                <a:solidFill>
                  <a:srgbClr val="1E5000"/>
                </a:solidFill>
                <a:latin typeface="Times New Roman"/>
                <a:cs typeface="Times New Roman"/>
              </a:rPr>
              <a:t>den 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kommer </a:t>
            </a:r>
            <a:r>
              <a:rPr dirty="0" sz="2400" spc="30" i="1">
                <a:solidFill>
                  <a:srgbClr val="1E5000"/>
                </a:solidFill>
                <a:latin typeface="Times New Roman"/>
                <a:cs typeface="Times New Roman"/>
              </a:rPr>
              <a:t>att 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vara </a:t>
            </a:r>
            <a:r>
              <a:rPr dirty="0" sz="2400" spc="-50" i="1">
                <a:solidFill>
                  <a:srgbClr val="1E5000"/>
                </a:solidFill>
                <a:latin typeface="Times New Roman"/>
                <a:cs typeface="Times New Roman"/>
              </a:rPr>
              <a:t>en 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tidsålder, i </a:t>
            </a:r>
            <a:r>
              <a:rPr dirty="0" sz="2400" spc="-30" i="1">
                <a:solidFill>
                  <a:srgbClr val="1E5000"/>
                </a:solidFill>
                <a:latin typeface="Times New Roman"/>
                <a:cs typeface="Times New Roman"/>
              </a:rPr>
              <a:t>vilken </a:t>
            </a:r>
            <a:r>
              <a:rPr dirty="0" sz="2400" spc="-25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civilisationens </a:t>
            </a:r>
            <a:r>
              <a:rPr dirty="0" sz="2400" spc="-60" i="1">
                <a:solidFill>
                  <a:srgbClr val="1E5000"/>
                </a:solidFill>
                <a:latin typeface="Times New Roman"/>
                <a:cs typeface="Times New Roman"/>
              </a:rPr>
              <a:t>manliga 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och </a:t>
            </a:r>
            <a:r>
              <a:rPr dirty="0" sz="2400" spc="-35" i="1">
                <a:solidFill>
                  <a:srgbClr val="1E5000"/>
                </a:solidFill>
                <a:latin typeface="Times New Roman"/>
                <a:cs typeface="Times New Roman"/>
              </a:rPr>
              <a:t>kvinnliga 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element </a:t>
            </a:r>
            <a:r>
              <a:rPr dirty="0" sz="2400" spc="-585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kommer</a:t>
            </a:r>
            <a:r>
              <a:rPr dirty="0" sz="2400" spc="-95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30" i="1">
                <a:solidFill>
                  <a:srgbClr val="1E5000"/>
                </a:solidFill>
                <a:latin typeface="Times New Roman"/>
                <a:cs typeface="Times New Roman"/>
              </a:rPr>
              <a:t>att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vara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mera</a:t>
            </a:r>
            <a:r>
              <a:rPr dirty="0" sz="2400" spc="-95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70" i="1">
                <a:solidFill>
                  <a:srgbClr val="1E5000"/>
                </a:solidFill>
                <a:latin typeface="Times New Roman"/>
                <a:cs typeface="Times New Roman"/>
              </a:rPr>
              <a:t>välbalanserade.</a:t>
            </a:r>
            <a:endParaRPr sz="2400">
              <a:latin typeface="Times New Roman"/>
              <a:cs typeface="Times New Roman"/>
            </a:endParaRPr>
          </a:p>
          <a:p>
            <a:pPr marL="3213100">
              <a:lnSpc>
                <a:spcPts val="2550"/>
              </a:lnSpc>
            </a:pPr>
            <a:r>
              <a:rPr dirty="0" sz="2400" spc="-210" i="1">
                <a:solidFill>
                  <a:srgbClr val="1E5000"/>
                </a:solidFill>
                <a:latin typeface="Times New Roman"/>
                <a:cs typeface="Times New Roman"/>
              </a:rPr>
              <a:t>–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295" i="1">
                <a:solidFill>
                  <a:srgbClr val="1E5000"/>
                </a:solidFill>
                <a:latin typeface="Times New Roman"/>
                <a:cs typeface="Times New Roman"/>
              </a:rPr>
              <a:t>‘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60" i="1">
                <a:solidFill>
                  <a:srgbClr val="1E5000"/>
                </a:solidFill>
                <a:latin typeface="Times New Roman"/>
                <a:cs typeface="Times New Roman"/>
              </a:rPr>
              <a:t>b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u</a:t>
            </a:r>
            <a:r>
              <a:rPr dirty="0" sz="2400" spc="-295" i="1">
                <a:solidFill>
                  <a:srgbClr val="1E5000"/>
                </a:solidFill>
                <a:latin typeface="Times New Roman"/>
                <a:cs typeface="Times New Roman"/>
              </a:rPr>
              <a:t>’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-35" i="1">
                <a:solidFill>
                  <a:srgbClr val="1E5000"/>
                </a:solidFill>
                <a:latin typeface="Times New Roman"/>
                <a:cs typeface="Times New Roman"/>
              </a:rPr>
              <a:t>-</a:t>
            </a:r>
            <a:r>
              <a:rPr dirty="0" sz="2400" spc="-250" i="1">
                <a:solidFill>
                  <a:srgbClr val="1E5000"/>
                </a:solidFill>
                <a:latin typeface="Times New Roman"/>
                <a:cs typeface="Times New Roman"/>
              </a:rPr>
              <a:t>B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h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á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765580" y="2646527"/>
            <a:ext cx="2413000" cy="2266950"/>
            <a:chOff x="7765580" y="2646527"/>
            <a:chExt cx="2413000" cy="226695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65580" y="2646527"/>
              <a:ext cx="2413000" cy="22669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87791" y="3428981"/>
              <a:ext cx="241894" cy="7210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21107" y="3428981"/>
              <a:ext cx="228122" cy="7210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7903" y="521707"/>
            <a:ext cx="469511" cy="370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7430" y="251664"/>
            <a:ext cx="7508176" cy="72585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69846" y="1083487"/>
            <a:ext cx="677672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5"/>
              <a:t>För</a:t>
            </a:r>
            <a:r>
              <a:rPr dirty="0" spc="114"/>
              <a:t> </a:t>
            </a:r>
            <a:r>
              <a:rPr dirty="0" spc="10"/>
              <a:t>att</a:t>
            </a:r>
            <a:r>
              <a:rPr dirty="0" spc="120"/>
              <a:t> </a:t>
            </a:r>
            <a:r>
              <a:rPr dirty="0" spc="-120"/>
              <a:t>en</a:t>
            </a:r>
            <a:r>
              <a:rPr dirty="0" spc="114"/>
              <a:t> </a:t>
            </a:r>
            <a:r>
              <a:rPr dirty="0" spc="-40"/>
              <a:t>fredlIg</a:t>
            </a:r>
            <a:r>
              <a:rPr dirty="0" spc="120"/>
              <a:t> </a:t>
            </a:r>
            <a:r>
              <a:rPr dirty="0" spc="-35"/>
              <a:t>värld</a:t>
            </a:r>
            <a:r>
              <a:rPr dirty="0" spc="120"/>
              <a:t> </a:t>
            </a:r>
            <a:r>
              <a:rPr dirty="0" spc="-114"/>
              <a:t>skall</a:t>
            </a:r>
            <a:r>
              <a:rPr dirty="0" spc="114"/>
              <a:t> </a:t>
            </a:r>
            <a:r>
              <a:rPr dirty="0" spc="-114"/>
              <a:t>uppnås</a:t>
            </a:r>
            <a:r>
              <a:rPr dirty="0" spc="120"/>
              <a:t> </a:t>
            </a:r>
            <a:r>
              <a:rPr dirty="0" spc="-70"/>
              <a:t>är</a:t>
            </a:r>
            <a:r>
              <a:rPr dirty="0" spc="114"/>
              <a:t> </a:t>
            </a:r>
            <a:r>
              <a:rPr dirty="0" spc="-20"/>
              <a:t>det</a:t>
            </a:r>
            <a:r>
              <a:rPr dirty="0" spc="120"/>
              <a:t> </a:t>
            </a:r>
            <a:r>
              <a:rPr dirty="0" spc="-85"/>
              <a:t>väsentlIgt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69846" y="1388287"/>
            <a:ext cx="6782434" cy="100076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dirty="0" sz="2400" spc="10">
                <a:latin typeface="Microsoft Sans Serif"/>
                <a:cs typeface="Microsoft Sans Serif"/>
              </a:rPr>
              <a:t>att </a:t>
            </a:r>
            <a:r>
              <a:rPr dirty="0" sz="2400" spc="-30">
                <a:latin typeface="Microsoft Sans Serif"/>
                <a:cs typeface="Microsoft Sans Serif"/>
              </a:rPr>
              <a:t>kvInnor </a:t>
            </a:r>
            <a:r>
              <a:rPr dirty="0" sz="2400" spc="-20">
                <a:latin typeface="Microsoft Sans Serif"/>
                <a:cs typeface="Microsoft Sans Serif"/>
              </a:rPr>
              <a:t>får </a:t>
            </a:r>
            <a:r>
              <a:rPr dirty="0" sz="2400" spc="-165">
                <a:latin typeface="Microsoft Sans Serif"/>
                <a:cs typeface="Microsoft Sans Serif"/>
              </a:rPr>
              <a:t>samma</a:t>
            </a:r>
            <a:r>
              <a:rPr dirty="0" sz="2400" spc="-160">
                <a:latin typeface="Microsoft Sans Serif"/>
                <a:cs typeface="Microsoft Sans Serif"/>
              </a:rPr>
              <a:t> </a:t>
            </a:r>
            <a:r>
              <a:rPr dirty="0" sz="2400" spc="-40">
                <a:latin typeface="Microsoft Sans Serif"/>
                <a:cs typeface="Microsoft Sans Serif"/>
              </a:rPr>
              <a:t>utbIldnIng </a:t>
            </a:r>
            <a:r>
              <a:rPr dirty="0" sz="2400" spc="-120">
                <a:latin typeface="Microsoft Sans Serif"/>
                <a:cs typeface="Microsoft Sans Serif"/>
              </a:rPr>
              <a:t>som</a:t>
            </a:r>
            <a:r>
              <a:rPr dirty="0" sz="2400" spc="-114">
                <a:latin typeface="Microsoft Sans Serif"/>
                <a:cs typeface="Microsoft Sans Serif"/>
              </a:rPr>
              <a:t> </a:t>
            </a:r>
            <a:r>
              <a:rPr dirty="0" sz="2400" spc="-90">
                <a:latin typeface="Microsoft Sans Serif"/>
                <a:cs typeface="Microsoft Sans Serif"/>
              </a:rPr>
              <a:t>män</a:t>
            </a:r>
            <a:r>
              <a:rPr dirty="0" sz="2400" spc="-85">
                <a:latin typeface="Microsoft Sans Serif"/>
                <a:cs typeface="Microsoft Sans Serif"/>
              </a:rPr>
              <a:t> </a:t>
            </a:r>
            <a:r>
              <a:rPr dirty="0" sz="2400" spc="-45">
                <a:latin typeface="Microsoft Sans Serif"/>
                <a:cs typeface="Microsoft Sans Serif"/>
              </a:rPr>
              <a:t>och </a:t>
            </a:r>
            <a:r>
              <a:rPr dirty="0" sz="2400" spc="-245">
                <a:latin typeface="Microsoft Sans Serif"/>
                <a:cs typeface="Microsoft Sans Serif"/>
              </a:rPr>
              <a:t>ges </a:t>
            </a:r>
            <a:r>
              <a:rPr dirty="0" sz="2400" spc="-240">
                <a:latin typeface="Microsoft Sans Serif"/>
                <a:cs typeface="Microsoft Sans Serif"/>
              </a:rPr>
              <a:t> </a:t>
            </a:r>
            <a:r>
              <a:rPr dirty="0" sz="2400" spc="-165">
                <a:latin typeface="Microsoft Sans Serif"/>
                <a:cs typeface="Microsoft Sans Serif"/>
              </a:rPr>
              <a:t>samma</a:t>
            </a:r>
            <a:r>
              <a:rPr dirty="0" sz="2400" spc="114">
                <a:latin typeface="Microsoft Sans Serif"/>
                <a:cs typeface="Microsoft Sans Serif"/>
              </a:rPr>
              <a:t> </a:t>
            </a:r>
            <a:r>
              <a:rPr dirty="0" sz="2400" spc="-40">
                <a:latin typeface="Microsoft Sans Serif"/>
                <a:cs typeface="Microsoft Sans Serif"/>
              </a:rPr>
              <a:t>möjlIgheter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att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150">
                <a:latin typeface="Microsoft Sans Serif"/>
                <a:cs typeface="Microsoft Sans Serif"/>
              </a:rPr>
              <a:t>spela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120">
                <a:latin typeface="Microsoft Sans Serif"/>
                <a:cs typeface="Microsoft Sans Serif"/>
              </a:rPr>
              <a:t>en</a:t>
            </a:r>
            <a:r>
              <a:rPr dirty="0" sz="2400" spc="114">
                <a:latin typeface="Microsoft Sans Serif"/>
                <a:cs typeface="Microsoft Sans Serif"/>
              </a:rPr>
              <a:t> </a:t>
            </a:r>
            <a:r>
              <a:rPr dirty="0" sz="2400" spc="35">
                <a:latin typeface="Microsoft Sans Serif"/>
                <a:cs typeface="Microsoft Sans Serif"/>
              </a:rPr>
              <a:t>roll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114">
                <a:latin typeface="Microsoft Sans Serif"/>
                <a:cs typeface="Microsoft Sans Serif"/>
              </a:rPr>
              <a:t>på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100">
                <a:latin typeface="Microsoft Sans Serif"/>
                <a:cs typeface="Microsoft Sans Serif"/>
              </a:rPr>
              <a:t>alla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85">
                <a:latin typeface="Microsoft Sans Serif"/>
                <a:cs typeface="Microsoft Sans Serif"/>
              </a:rPr>
              <a:t>nIvåer</a:t>
            </a:r>
            <a:r>
              <a:rPr dirty="0" sz="2400" spc="114">
                <a:latin typeface="Microsoft Sans Serif"/>
                <a:cs typeface="Microsoft Sans Serif"/>
              </a:rPr>
              <a:t> </a:t>
            </a:r>
            <a:r>
              <a:rPr dirty="0" sz="2400" spc="-135">
                <a:latin typeface="Microsoft Sans Serif"/>
                <a:cs typeface="Microsoft Sans Serif"/>
              </a:rPr>
              <a:t>av </a:t>
            </a:r>
            <a:r>
              <a:rPr dirty="0" sz="2400" spc="-620">
                <a:latin typeface="Microsoft Sans Serif"/>
                <a:cs typeface="Microsoft Sans Serif"/>
              </a:rPr>
              <a:t> </a:t>
            </a:r>
            <a:r>
              <a:rPr dirty="0" sz="2400" spc="-20">
                <a:latin typeface="Microsoft Sans Serif"/>
                <a:cs typeface="Microsoft Sans Serif"/>
              </a:rPr>
              <a:t>det</a:t>
            </a:r>
            <a:r>
              <a:rPr dirty="0" sz="2400" spc="110">
                <a:latin typeface="Microsoft Sans Serif"/>
                <a:cs typeface="Microsoft Sans Serif"/>
              </a:rPr>
              <a:t> </a:t>
            </a:r>
            <a:r>
              <a:rPr dirty="0" sz="2400" spc="-40">
                <a:latin typeface="Microsoft Sans Serif"/>
                <a:cs typeface="Microsoft Sans Serif"/>
              </a:rPr>
              <a:t>offentlIga</a:t>
            </a:r>
            <a:r>
              <a:rPr dirty="0" sz="2400" spc="114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lIvet.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82546" y="2776325"/>
            <a:ext cx="5446407" cy="411227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882546" y="2776325"/>
            <a:ext cx="5447030" cy="4112895"/>
          </a:xfrm>
          <a:prstGeom prst="rect">
            <a:avLst/>
          </a:prstGeom>
          <a:ln w="29549">
            <a:solidFill>
              <a:srgbClr val="1B5D20"/>
            </a:solidFill>
          </a:ln>
        </p:spPr>
        <p:txBody>
          <a:bodyPr wrap="square" lIns="0" tIns="214629" rIns="0" bIns="0" rtlCol="0" vert="horz">
            <a:spAutoFit/>
          </a:bodyPr>
          <a:lstStyle/>
          <a:p>
            <a:pPr marL="179705" marR="197485">
              <a:lnSpc>
                <a:spcPts val="2590"/>
              </a:lnSpc>
              <a:spcBef>
                <a:spcPts val="1689"/>
              </a:spcBef>
              <a:tabLst>
                <a:tab pos="2896870" algn="l"/>
              </a:tabLst>
            </a:pPr>
            <a:r>
              <a:rPr dirty="0" sz="2000" spc="-190">
                <a:solidFill>
                  <a:srgbClr val="1E5000"/>
                </a:solidFill>
                <a:latin typeface="Cambria"/>
                <a:cs typeface="Cambria"/>
              </a:rPr>
              <a:t>"</a:t>
            </a:r>
            <a:r>
              <a:rPr dirty="0" sz="2400" spc="-270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c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h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ss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f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ö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ö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h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ö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85" i="1">
                <a:solidFill>
                  <a:srgbClr val="1E5000"/>
                </a:solidFill>
                <a:latin typeface="Times New Roman"/>
                <a:cs typeface="Times New Roman"/>
              </a:rPr>
              <a:t>t  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världen,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30" i="1">
                <a:solidFill>
                  <a:srgbClr val="1E5000"/>
                </a:solidFill>
                <a:latin typeface="Times New Roman"/>
                <a:cs typeface="Times New Roman"/>
              </a:rPr>
              <a:t>utbildning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35" i="1">
                <a:solidFill>
                  <a:srgbClr val="1E5000"/>
                </a:solidFill>
                <a:latin typeface="Times New Roman"/>
                <a:cs typeface="Times New Roman"/>
              </a:rPr>
              <a:t>av	</a:t>
            </a:r>
            <a:r>
              <a:rPr dirty="0" sz="2400" spc="-10" i="1">
                <a:solidFill>
                  <a:srgbClr val="1E5000"/>
                </a:solidFill>
                <a:latin typeface="Times New Roman"/>
                <a:cs typeface="Times New Roman"/>
              </a:rPr>
              <a:t>kvinnan</a:t>
            </a:r>
            <a:r>
              <a:rPr dirty="0" sz="2400" spc="15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kommer </a:t>
            </a:r>
            <a:r>
              <a:rPr dirty="0" sz="2400" spc="-35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tt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60" i="1">
                <a:solidFill>
                  <a:srgbClr val="1E5000"/>
                </a:solidFill>
                <a:latin typeface="Times New Roman"/>
                <a:cs typeface="Times New Roman"/>
              </a:rPr>
              <a:t>b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tt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30" i="1">
                <a:solidFill>
                  <a:srgbClr val="1E5000"/>
                </a:solidFill>
                <a:latin typeface="Times New Roman"/>
                <a:cs typeface="Times New Roman"/>
              </a:rPr>
              <a:t>m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ss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v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ff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95" i="1">
                <a:solidFill>
                  <a:srgbClr val="1E5000"/>
                </a:solidFill>
                <a:latin typeface="Times New Roman"/>
                <a:cs typeface="Times New Roman"/>
              </a:rPr>
              <a:t>... 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f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ö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h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30" i="1">
                <a:solidFill>
                  <a:srgbClr val="1E5000"/>
                </a:solidFill>
                <a:latin typeface="Times New Roman"/>
                <a:cs typeface="Times New Roman"/>
              </a:rPr>
              <a:t>mm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tt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v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ä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h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85" i="1">
                <a:solidFill>
                  <a:srgbClr val="1E5000"/>
                </a:solidFill>
                <a:latin typeface="Times New Roman"/>
                <a:cs typeface="Times New Roman"/>
              </a:rPr>
              <a:t>tt  </a:t>
            </a:r>
            <a:r>
              <a:rPr dirty="0" sz="2400" spc="-20" i="1">
                <a:solidFill>
                  <a:srgbClr val="1E5000"/>
                </a:solidFill>
                <a:latin typeface="Times New Roman"/>
                <a:cs typeface="Times New Roman"/>
              </a:rPr>
              <a:t>infiytande</a:t>
            </a:r>
            <a:r>
              <a:rPr dirty="0" sz="2400" spc="-95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20" i="1">
                <a:solidFill>
                  <a:srgbClr val="1E5000"/>
                </a:solidFill>
                <a:latin typeface="Times New Roman"/>
                <a:cs typeface="Times New Roman"/>
              </a:rPr>
              <a:t>mot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krig.</a:t>
            </a:r>
            <a:r>
              <a:rPr dirty="0" sz="2400" spc="-95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Kvinnan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45" i="1">
                <a:solidFill>
                  <a:srgbClr val="1E5000"/>
                </a:solidFill>
                <a:latin typeface="Times New Roman"/>
                <a:cs typeface="Times New Roman"/>
              </a:rPr>
              <a:t>fostrar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35" i="1">
                <a:solidFill>
                  <a:srgbClr val="1E5000"/>
                </a:solidFill>
                <a:latin typeface="Times New Roman"/>
                <a:cs typeface="Times New Roman"/>
              </a:rPr>
              <a:t>barnet </a:t>
            </a:r>
            <a:r>
              <a:rPr dirty="0" sz="2400" spc="-585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c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h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u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60" i="1">
                <a:solidFill>
                  <a:srgbClr val="1E5000"/>
                </a:solidFill>
                <a:latin typeface="Times New Roman"/>
                <a:cs typeface="Times New Roman"/>
              </a:rPr>
              <a:t>b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u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ll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tt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60" i="1">
                <a:solidFill>
                  <a:srgbClr val="1E5000"/>
                </a:solidFill>
                <a:latin typeface="Times New Roman"/>
                <a:cs typeface="Times New Roman"/>
              </a:rPr>
              <a:t>b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v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u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x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95" i="1">
                <a:solidFill>
                  <a:srgbClr val="1E5000"/>
                </a:solidFill>
                <a:latin typeface="Times New Roman"/>
                <a:cs typeface="Times New Roman"/>
              </a:rPr>
              <a:t>.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265" i="1">
                <a:solidFill>
                  <a:srgbClr val="1E5000"/>
                </a:solidFill>
                <a:latin typeface="Times New Roman"/>
                <a:cs typeface="Times New Roman"/>
              </a:rPr>
              <a:t>H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n 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30" i="1">
                <a:solidFill>
                  <a:srgbClr val="1E5000"/>
                </a:solidFill>
                <a:latin typeface="Times New Roman"/>
                <a:cs typeface="Times New Roman"/>
              </a:rPr>
              <a:t>mm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tt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v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ä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tt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å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ö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ff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60" i="1">
                <a:solidFill>
                  <a:srgbClr val="1E5000"/>
                </a:solidFill>
                <a:latin typeface="Times New Roman"/>
                <a:cs typeface="Times New Roman"/>
              </a:rPr>
              <a:t>s  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p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å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f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ä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95" i="1">
                <a:solidFill>
                  <a:srgbClr val="1E5000"/>
                </a:solidFill>
                <a:latin typeface="Times New Roman"/>
                <a:cs typeface="Times New Roman"/>
              </a:rPr>
              <a:t>.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nn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-95" i="1">
                <a:solidFill>
                  <a:srgbClr val="1E5000"/>
                </a:solidFill>
                <a:latin typeface="Times New Roman"/>
                <a:cs typeface="Times New Roman"/>
              </a:rPr>
              <a:t>,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30" i="1">
                <a:solidFill>
                  <a:srgbClr val="1E5000"/>
                </a:solidFill>
                <a:latin typeface="Times New Roman"/>
                <a:cs typeface="Times New Roman"/>
              </a:rPr>
              <a:t>mm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h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tt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60" i="1">
                <a:solidFill>
                  <a:srgbClr val="1E5000"/>
                </a:solidFill>
                <a:latin typeface="Times New Roman"/>
                <a:cs typeface="Times New Roman"/>
              </a:rPr>
              <a:t>b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-50" i="1">
                <a:solidFill>
                  <a:srgbClr val="1E5000"/>
                </a:solidFill>
                <a:latin typeface="Times New Roman"/>
                <a:cs typeface="Times New Roman"/>
              </a:rPr>
              <a:t>i  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f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ä</a:t>
            </a:r>
            <a:r>
              <a:rPr dirty="0" sz="2400" spc="30" i="1">
                <a:solidFill>
                  <a:srgbClr val="1E5000"/>
                </a:solidFill>
                <a:latin typeface="Times New Roman"/>
                <a:cs typeface="Times New Roman"/>
              </a:rPr>
              <a:t>m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f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ö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v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15" i="1">
                <a:solidFill>
                  <a:srgbClr val="1E5000"/>
                </a:solidFill>
                <a:latin typeface="Times New Roman"/>
                <a:cs typeface="Times New Roman"/>
              </a:rPr>
              <a:t>v  </a:t>
            </a:r>
            <a:r>
              <a:rPr dirty="0" sz="2400" spc="-50" i="1">
                <a:solidFill>
                  <a:srgbClr val="1E5000"/>
                </a:solidFill>
                <a:latin typeface="Times New Roman"/>
                <a:cs typeface="Times New Roman"/>
              </a:rPr>
              <a:t>universell</a:t>
            </a:r>
            <a:r>
              <a:rPr dirty="0" sz="2400" spc="-95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45" i="1">
                <a:solidFill>
                  <a:srgbClr val="1E5000"/>
                </a:solidFill>
                <a:latin typeface="Times New Roman"/>
                <a:cs typeface="Times New Roman"/>
              </a:rPr>
              <a:t>fred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000" spc="-190">
                <a:solidFill>
                  <a:srgbClr val="1E5000"/>
                </a:solidFill>
                <a:latin typeface="Cambria"/>
                <a:cs typeface="Cambria"/>
              </a:rPr>
              <a:t>"</a:t>
            </a:r>
            <a:endParaRPr sz="2000">
              <a:latin typeface="Cambria"/>
              <a:cs typeface="Cambria"/>
            </a:endParaRPr>
          </a:p>
          <a:p>
            <a:pPr marL="3380104">
              <a:lnSpc>
                <a:spcPts val="2039"/>
              </a:lnSpc>
            </a:pPr>
            <a:r>
              <a:rPr dirty="0" sz="2000">
                <a:solidFill>
                  <a:srgbClr val="1E5000"/>
                </a:solidFill>
                <a:latin typeface="Cambria"/>
                <a:cs typeface="Cambria"/>
              </a:rPr>
              <a:t>–</a:t>
            </a:r>
            <a:r>
              <a:rPr dirty="0" sz="2000" spc="10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1E5000"/>
                </a:solidFill>
                <a:latin typeface="Cambria"/>
                <a:cs typeface="Cambria"/>
              </a:rPr>
              <a:t>‘Abdu’l-Bahá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31303" y="3003451"/>
            <a:ext cx="2726883" cy="379205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7934" y="521707"/>
            <a:ext cx="470259" cy="36051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2915" y="282300"/>
            <a:ext cx="3930796" cy="52302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63445" y="1083487"/>
            <a:ext cx="631952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60"/>
              <a:t>En</a:t>
            </a:r>
            <a:r>
              <a:rPr dirty="0" spc="110"/>
              <a:t> </a:t>
            </a:r>
            <a:r>
              <a:rPr dirty="0" spc="-35"/>
              <a:t>mer</a:t>
            </a:r>
            <a:r>
              <a:rPr dirty="0" spc="114"/>
              <a:t> </a:t>
            </a:r>
            <a:r>
              <a:rPr dirty="0" spc="-55"/>
              <a:t>rättvIs</a:t>
            </a:r>
            <a:r>
              <a:rPr dirty="0" spc="110"/>
              <a:t> </a:t>
            </a:r>
            <a:r>
              <a:rPr dirty="0" spc="-35"/>
              <a:t>fördelnIng</a:t>
            </a:r>
            <a:r>
              <a:rPr dirty="0" spc="114"/>
              <a:t> </a:t>
            </a:r>
            <a:r>
              <a:rPr dirty="0" spc="-135"/>
              <a:t>av</a:t>
            </a:r>
            <a:r>
              <a:rPr dirty="0" spc="110"/>
              <a:t> </a:t>
            </a:r>
            <a:r>
              <a:rPr dirty="0" spc="-95"/>
              <a:t>världens</a:t>
            </a:r>
            <a:r>
              <a:rPr dirty="0" spc="114"/>
              <a:t> </a:t>
            </a:r>
            <a:r>
              <a:rPr dirty="0" spc="-30"/>
              <a:t>rIkedomar.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73660" rIns="0" bIns="0" rtlCol="0" vert="horz">
            <a:spAutoFit/>
          </a:bodyPr>
          <a:lstStyle/>
          <a:p>
            <a:pPr marL="12700" marR="1517015">
              <a:lnSpc>
                <a:spcPts val="2400"/>
              </a:lnSpc>
              <a:spcBef>
                <a:spcPts val="580"/>
              </a:spcBef>
            </a:pPr>
            <a:r>
              <a:rPr dirty="0" spc="-45"/>
              <a:t>För</a:t>
            </a:r>
            <a:r>
              <a:rPr dirty="0" spc="114"/>
              <a:t> </a:t>
            </a:r>
            <a:r>
              <a:rPr dirty="0" spc="10"/>
              <a:t>att</a:t>
            </a:r>
            <a:r>
              <a:rPr dirty="0" spc="120"/>
              <a:t> </a:t>
            </a:r>
            <a:r>
              <a:rPr dirty="0" spc="-80"/>
              <a:t>ombesörja</a:t>
            </a:r>
            <a:r>
              <a:rPr dirty="0" spc="120"/>
              <a:t> </a:t>
            </a:r>
            <a:r>
              <a:rPr dirty="0" spc="-30"/>
              <a:t>detta</a:t>
            </a:r>
            <a:r>
              <a:rPr dirty="0" spc="120"/>
              <a:t> </a:t>
            </a:r>
            <a:r>
              <a:rPr dirty="0" spc="-120"/>
              <a:t>krävs</a:t>
            </a:r>
            <a:r>
              <a:rPr dirty="0" spc="120"/>
              <a:t> </a:t>
            </a:r>
            <a:r>
              <a:rPr dirty="0" spc="-120"/>
              <a:t>en</a:t>
            </a:r>
            <a:r>
              <a:rPr dirty="0" spc="114"/>
              <a:t> </a:t>
            </a:r>
            <a:r>
              <a:rPr dirty="0" spc="-70"/>
              <a:t>global</a:t>
            </a:r>
            <a:r>
              <a:rPr dirty="0" spc="120"/>
              <a:t> </a:t>
            </a:r>
            <a:r>
              <a:rPr dirty="0" spc="-50"/>
              <a:t>myndIghet </a:t>
            </a:r>
            <a:r>
              <a:rPr dirty="0" spc="-620"/>
              <a:t> </a:t>
            </a:r>
            <a:r>
              <a:rPr dirty="0" spc="-65"/>
              <a:t>med</a:t>
            </a:r>
            <a:r>
              <a:rPr dirty="0" spc="114"/>
              <a:t> </a:t>
            </a:r>
            <a:r>
              <a:rPr dirty="0" spc="20"/>
              <a:t>brett</a:t>
            </a:r>
            <a:r>
              <a:rPr dirty="0" spc="114"/>
              <a:t> </a:t>
            </a:r>
            <a:r>
              <a:rPr dirty="0" spc="-10"/>
              <a:t>folklIgt</a:t>
            </a:r>
            <a:r>
              <a:rPr dirty="0" spc="114"/>
              <a:t> </a:t>
            </a:r>
            <a:r>
              <a:rPr dirty="0" spc="-60"/>
              <a:t>stöd</a:t>
            </a:r>
            <a:r>
              <a:rPr dirty="0" spc="114"/>
              <a:t> </a:t>
            </a:r>
            <a:r>
              <a:rPr dirty="0" spc="-90"/>
              <a:t>I</a:t>
            </a:r>
            <a:r>
              <a:rPr dirty="0" spc="120"/>
              <a:t> </a:t>
            </a:r>
            <a:r>
              <a:rPr dirty="0" spc="-110"/>
              <a:t>hela</a:t>
            </a:r>
            <a:r>
              <a:rPr dirty="0" spc="114"/>
              <a:t> </a:t>
            </a:r>
            <a:r>
              <a:rPr dirty="0" spc="-40"/>
              <a:t>världen.</a:t>
            </a:r>
          </a:p>
          <a:p>
            <a:pPr marL="12700" marR="5080">
              <a:lnSpc>
                <a:spcPts val="2400"/>
              </a:lnSpc>
              <a:spcBef>
                <a:spcPts val="2500"/>
              </a:spcBef>
            </a:pPr>
            <a:r>
              <a:rPr dirty="0" spc="-114"/>
              <a:t>RadIkal</a:t>
            </a:r>
            <a:r>
              <a:rPr dirty="0" spc="-110"/>
              <a:t> </a:t>
            </a:r>
            <a:r>
              <a:rPr dirty="0" spc="-90"/>
              <a:t>ekonomIsk</a:t>
            </a:r>
            <a:r>
              <a:rPr dirty="0" spc="-85"/>
              <a:t> </a:t>
            </a:r>
            <a:r>
              <a:rPr dirty="0" spc="-45"/>
              <a:t>jämlIkhet </a:t>
            </a:r>
            <a:r>
              <a:rPr dirty="0" spc="-70"/>
              <a:t>är</a:t>
            </a:r>
            <a:r>
              <a:rPr dirty="0" spc="-65"/>
              <a:t> </a:t>
            </a:r>
            <a:r>
              <a:rPr dirty="0" spc="-20"/>
              <a:t>omöjlIg, </a:t>
            </a:r>
            <a:r>
              <a:rPr dirty="0" spc="-80"/>
              <a:t>men</a:t>
            </a:r>
            <a:r>
              <a:rPr dirty="0" spc="-75"/>
              <a:t> </a:t>
            </a:r>
            <a:r>
              <a:rPr dirty="0" spc="-25"/>
              <a:t>ytterlIgheter </a:t>
            </a:r>
            <a:r>
              <a:rPr dirty="0" spc="-90"/>
              <a:t>I </a:t>
            </a:r>
            <a:r>
              <a:rPr dirty="0" spc="-85"/>
              <a:t> </a:t>
            </a:r>
            <a:r>
              <a:rPr dirty="0" spc="-95"/>
              <a:t>fråga</a:t>
            </a:r>
            <a:r>
              <a:rPr dirty="0" spc="445"/>
              <a:t> </a:t>
            </a:r>
            <a:r>
              <a:rPr dirty="0"/>
              <a:t>om </a:t>
            </a:r>
            <a:r>
              <a:rPr dirty="0" spc="-35"/>
              <a:t>rIkedom </a:t>
            </a:r>
            <a:r>
              <a:rPr dirty="0" spc="-45"/>
              <a:t>och </a:t>
            </a:r>
            <a:r>
              <a:rPr dirty="0" spc="-20"/>
              <a:t>fattIgdom </a:t>
            </a:r>
            <a:r>
              <a:rPr dirty="0" spc="-130"/>
              <a:t>måste</a:t>
            </a:r>
            <a:r>
              <a:rPr dirty="0" spc="380"/>
              <a:t> </a:t>
            </a:r>
            <a:r>
              <a:rPr dirty="0" spc="-15"/>
              <a:t>efter </a:t>
            </a:r>
            <a:r>
              <a:rPr dirty="0" spc="-80"/>
              <a:t>hand</a:t>
            </a:r>
            <a:r>
              <a:rPr dirty="0" spc="475"/>
              <a:t> </a:t>
            </a:r>
            <a:r>
              <a:rPr dirty="0" spc="-90"/>
              <a:t>elImIneras. </a:t>
            </a:r>
            <a:r>
              <a:rPr dirty="0" spc="-620"/>
              <a:t> </a:t>
            </a:r>
            <a:r>
              <a:rPr dirty="0" spc="85"/>
              <a:t>I</a:t>
            </a:r>
            <a:r>
              <a:rPr dirty="0" spc="110"/>
              <a:t> </a:t>
            </a:r>
            <a:r>
              <a:rPr dirty="0" spc="-20"/>
              <a:t>det</a:t>
            </a:r>
            <a:r>
              <a:rPr dirty="0" spc="114"/>
              <a:t> </a:t>
            </a:r>
            <a:r>
              <a:rPr dirty="0" spc="-120"/>
              <a:t>sammanhanget</a:t>
            </a:r>
            <a:r>
              <a:rPr dirty="0" spc="110"/>
              <a:t> </a:t>
            </a:r>
            <a:r>
              <a:rPr dirty="0" spc="-105"/>
              <a:t>betonas</a:t>
            </a:r>
            <a:r>
              <a:rPr dirty="0" spc="114"/>
              <a:t> </a:t>
            </a:r>
            <a:r>
              <a:rPr dirty="0" spc="-145"/>
              <a:t>också</a:t>
            </a:r>
            <a:r>
              <a:rPr dirty="0" spc="114"/>
              <a:t> </a:t>
            </a:r>
            <a:r>
              <a:rPr dirty="0" spc="-40"/>
              <a:t>värdet</a:t>
            </a:r>
            <a:r>
              <a:rPr dirty="0" spc="110"/>
              <a:t> </a:t>
            </a:r>
            <a:r>
              <a:rPr dirty="0" spc="-135"/>
              <a:t>av</a:t>
            </a:r>
            <a:r>
              <a:rPr dirty="0" spc="114"/>
              <a:t> </a:t>
            </a:r>
            <a:r>
              <a:rPr dirty="0" spc="-50"/>
              <a:t>frIvIllIga</a:t>
            </a:r>
            <a:r>
              <a:rPr dirty="0" spc="110"/>
              <a:t> </a:t>
            </a:r>
            <a:r>
              <a:rPr dirty="0" spc="-105"/>
              <a:t>Insatser.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76145" y="3462774"/>
            <a:ext cx="5212244" cy="33456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976145" y="3462774"/>
            <a:ext cx="5212715" cy="3345815"/>
          </a:xfrm>
          <a:prstGeom prst="rect">
            <a:avLst/>
          </a:prstGeom>
          <a:ln w="29549">
            <a:solidFill>
              <a:srgbClr val="1B5D20"/>
            </a:solidFill>
          </a:ln>
        </p:spPr>
        <p:txBody>
          <a:bodyPr wrap="square" lIns="0" tIns="210185" rIns="0" bIns="0" rtlCol="0" vert="horz">
            <a:spAutoFit/>
          </a:bodyPr>
          <a:lstStyle/>
          <a:p>
            <a:pPr marL="179705" marR="490855">
              <a:lnSpc>
                <a:spcPts val="2160"/>
              </a:lnSpc>
              <a:spcBef>
                <a:spcPts val="1655"/>
              </a:spcBef>
            </a:pPr>
            <a:r>
              <a:rPr dirty="0" sz="2000" spc="5">
                <a:solidFill>
                  <a:srgbClr val="1E5000"/>
                </a:solidFill>
                <a:latin typeface="Cambria"/>
                <a:cs typeface="Cambria"/>
              </a:rPr>
              <a:t>Välfärden</a:t>
            </a:r>
            <a:r>
              <a:rPr dirty="0" sz="2000" spc="1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70">
                <a:solidFill>
                  <a:srgbClr val="1E5000"/>
                </a:solidFill>
                <a:latin typeface="Cambria"/>
                <a:cs typeface="Cambria"/>
              </a:rPr>
              <a:t>hos </a:t>
            </a:r>
            <a:r>
              <a:rPr dirty="0" sz="2000" spc="-20">
                <a:solidFill>
                  <a:srgbClr val="1E5000"/>
                </a:solidFill>
                <a:latin typeface="Cambria"/>
                <a:cs typeface="Cambria"/>
              </a:rPr>
              <a:t>varje</a:t>
            </a:r>
            <a:r>
              <a:rPr dirty="0" sz="2000" spc="-1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65">
                <a:solidFill>
                  <a:srgbClr val="1E5000"/>
                </a:solidFill>
                <a:latin typeface="Cambria"/>
                <a:cs typeface="Cambria"/>
              </a:rPr>
              <a:t>segment </a:t>
            </a:r>
            <a:r>
              <a:rPr dirty="0" sz="2000" spc="10">
                <a:solidFill>
                  <a:srgbClr val="1E5000"/>
                </a:solidFill>
                <a:latin typeface="Cambria"/>
                <a:cs typeface="Cambria"/>
              </a:rPr>
              <a:t>av </a:t>
            </a:r>
            <a:r>
              <a:rPr dirty="0" sz="2000" spc="1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1E5000"/>
                </a:solidFill>
                <a:latin typeface="Cambria"/>
                <a:cs typeface="Cambria"/>
              </a:rPr>
              <a:t>mänskligheten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40">
                <a:solidFill>
                  <a:srgbClr val="1E5000"/>
                </a:solidFill>
                <a:latin typeface="Cambria"/>
                <a:cs typeface="Cambria"/>
              </a:rPr>
              <a:t>är</a:t>
            </a:r>
            <a:r>
              <a:rPr dirty="0" sz="2000" spc="15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1E5000"/>
                </a:solidFill>
                <a:latin typeface="Cambria"/>
                <a:cs typeface="Cambria"/>
              </a:rPr>
              <a:t>oupplösligt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1E5000"/>
                </a:solidFill>
                <a:latin typeface="Cambria"/>
                <a:cs typeface="Cambria"/>
              </a:rPr>
              <a:t>förbunden </a:t>
            </a:r>
            <a:r>
              <a:rPr dirty="0" sz="2000" spc="-42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100">
                <a:solidFill>
                  <a:srgbClr val="1E5000"/>
                </a:solidFill>
                <a:latin typeface="Cambria"/>
                <a:cs typeface="Cambria"/>
              </a:rPr>
              <a:t>med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35">
                <a:solidFill>
                  <a:srgbClr val="1E5000"/>
                </a:solidFill>
                <a:latin typeface="Cambria"/>
                <a:cs typeface="Cambria"/>
              </a:rPr>
              <a:t>helhetens</a:t>
            </a:r>
            <a:r>
              <a:rPr dirty="0" sz="2000" spc="15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1E5000"/>
                </a:solidFill>
                <a:latin typeface="Cambria"/>
                <a:cs typeface="Cambria"/>
              </a:rPr>
              <a:t>välfärd.</a:t>
            </a:r>
            <a:endParaRPr sz="2000">
              <a:latin typeface="Cambria"/>
              <a:cs typeface="Cambria"/>
            </a:endParaRPr>
          </a:p>
          <a:p>
            <a:pPr marL="179705" marR="175260">
              <a:lnSpc>
                <a:spcPts val="2160"/>
              </a:lnSpc>
              <a:spcBef>
                <a:spcPts val="795"/>
              </a:spcBef>
            </a:pPr>
            <a:r>
              <a:rPr dirty="0" sz="2000" spc="35">
                <a:solidFill>
                  <a:srgbClr val="1E5000"/>
                </a:solidFill>
                <a:latin typeface="Cambria"/>
                <a:cs typeface="Cambria"/>
              </a:rPr>
              <a:t>Mänsklighetens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15">
                <a:solidFill>
                  <a:srgbClr val="1E5000"/>
                </a:solidFill>
                <a:latin typeface="Cambria"/>
                <a:cs typeface="Cambria"/>
              </a:rPr>
              <a:t>kollektiva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70">
                <a:solidFill>
                  <a:srgbClr val="1E5000"/>
                </a:solidFill>
                <a:latin typeface="Cambria"/>
                <a:cs typeface="Cambria"/>
              </a:rPr>
              <a:t>liv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25">
                <a:solidFill>
                  <a:srgbClr val="1E5000"/>
                </a:solidFill>
                <a:latin typeface="Cambria"/>
                <a:cs typeface="Cambria"/>
              </a:rPr>
              <a:t>lider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30">
                <a:solidFill>
                  <a:srgbClr val="1E5000"/>
                </a:solidFill>
                <a:latin typeface="Cambria"/>
                <a:cs typeface="Cambria"/>
              </a:rPr>
              <a:t>när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20">
                <a:solidFill>
                  <a:srgbClr val="1E5000"/>
                </a:solidFill>
                <a:latin typeface="Cambria"/>
                <a:cs typeface="Cambria"/>
              </a:rPr>
              <a:t>varje </a:t>
            </a:r>
            <a:r>
              <a:rPr dirty="0" sz="2000" spc="-42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1E5000"/>
                </a:solidFill>
                <a:latin typeface="Cambria"/>
                <a:cs typeface="Cambria"/>
              </a:rPr>
              <a:t>grupp </a:t>
            </a:r>
            <a:r>
              <a:rPr dirty="0" sz="2000" spc="-10">
                <a:solidFill>
                  <a:srgbClr val="1E5000"/>
                </a:solidFill>
                <a:latin typeface="Cambria"/>
                <a:cs typeface="Cambria"/>
              </a:rPr>
              <a:t>tänker</a:t>
            </a:r>
            <a:r>
              <a:rPr dirty="0" sz="2000" spc="42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75">
                <a:solidFill>
                  <a:srgbClr val="1E5000"/>
                </a:solidFill>
                <a:latin typeface="Cambria"/>
                <a:cs typeface="Cambria"/>
              </a:rPr>
              <a:t>på </a:t>
            </a:r>
            <a:r>
              <a:rPr dirty="0" sz="2000">
                <a:solidFill>
                  <a:srgbClr val="1E5000"/>
                </a:solidFill>
                <a:latin typeface="Cambria"/>
                <a:cs typeface="Cambria"/>
              </a:rPr>
              <a:t>sitt</a:t>
            </a:r>
            <a:r>
              <a:rPr dirty="0" sz="2000" spc="44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75">
                <a:solidFill>
                  <a:srgbClr val="1E5000"/>
                </a:solidFill>
                <a:latin typeface="Cambria"/>
                <a:cs typeface="Cambria"/>
              </a:rPr>
              <a:t>eget </a:t>
            </a:r>
            <a:r>
              <a:rPr dirty="0" sz="2000" spc="-20">
                <a:solidFill>
                  <a:srgbClr val="1E5000"/>
                </a:solidFill>
                <a:latin typeface="Cambria"/>
                <a:cs typeface="Cambria"/>
              </a:rPr>
              <a:t>väl</a:t>
            </a:r>
            <a:r>
              <a:rPr dirty="0" sz="2000" spc="40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85">
                <a:solidFill>
                  <a:srgbClr val="1E5000"/>
                </a:solidFill>
                <a:latin typeface="Cambria"/>
                <a:cs typeface="Cambria"/>
              </a:rPr>
              <a:t>och </a:t>
            </a:r>
            <a:r>
              <a:rPr dirty="0" sz="2000" spc="35">
                <a:solidFill>
                  <a:srgbClr val="1E5000"/>
                </a:solidFill>
                <a:latin typeface="Cambria"/>
                <a:cs typeface="Cambria"/>
              </a:rPr>
              <a:t>ve </a:t>
            </a:r>
            <a:r>
              <a:rPr dirty="0" sz="2000" spc="4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5">
                <a:solidFill>
                  <a:srgbClr val="1E5000"/>
                </a:solidFill>
                <a:latin typeface="Cambria"/>
                <a:cs typeface="Cambria"/>
              </a:rPr>
              <a:t>isolerat </a:t>
            </a:r>
            <a:r>
              <a:rPr dirty="0" sz="2000" spc="-15">
                <a:solidFill>
                  <a:srgbClr val="1E5000"/>
                </a:solidFill>
                <a:latin typeface="Cambria"/>
                <a:cs typeface="Cambria"/>
              </a:rPr>
              <a:t>från</a:t>
            </a:r>
            <a:r>
              <a:rPr dirty="0" sz="2000" spc="409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1E5000"/>
                </a:solidFill>
                <a:latin typeface="Cambria"/>
                <a:cs typeface="Cambria"/>
              </a:rPr>
              <a:t>sina </a:t>
            </a:r>
            <a:r>
              <a:rPr dirty="0" sz="2000" spc="-5">
                <a:solidFill>
                  <a:srgbClr val="1E5000"/>
                </a:solidFill>
                <a:latin typeface="Cambria"/>
                <a:cs typeface="Cambria"/>
              </a:rPr>
              <a:t>grannars</a:t>
            </a:r>
            <a:r>
              <a:rPr dirty="0" sz="2000" spc="43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25">
                <a:solidFill>
                  <a:srgbClr val="1E5000"/>
                </a:solidFill>
                <a:latin typeface="Cambria"/>
                <a:cs typeface="Cambria"/>
              </a:rPr>
              <a:t>eller</a:t>
            </a:r>
            <a:r>
              <a:rPr dirty="0" sz="2000" spc="39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20">
                <a:solidFill>
                  <a:srgbClr val="1E5000"/>
                </a:solidFill>
                <a:latin typeface="Cambria"/>
                <a:cs typeface="Cambria"/>
              </a:rPr>
              <a:t>strävar </a:t>
            </a:r>
            <a:r>
              <a:rPr dirty="0" sz="2000" spc="-1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1E5000"/>
                </a:solidFill>
                <a:latin typeface="Cambria"/>
                <a:cs typeface="Cambria"/>
              </a:rPr>
              <a:t>efter</a:t>
            </a:r>
            <a:r>
              <a:rPr dirty="0" sz="2000" spc="14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35">
                <a:solidFill>
                  <a:srgbClr val="1E5000"/>
                </a:solidFill>
                <a:latin typeface="Cambria"/>
                <a:cs typeface="Cambria"/>
              </a:rPr>
              <a:t>ekonomisk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10">
                <a:solidFill>
                  <a:srgbClr val="1E5000"/>
                </a:solidFill>
                <a:latin typeface="Cambria"/>
                <a:cs typeface="Cambria"/>
              </a:rPr>
              <a:t>vinst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1E5000"/>
                </a:solidFill>
                <a:latin typeface="Cambria"/>
                <a:cs typeface="Cambria"/>
              </a:rPr>
              <a:t>utan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1E5000"/>
                </a:solidFill>
                <a:latin typeface="Cambria"/>
                <a:cs typeface="Cambria"/>
              </a:rPr>
              <a:t>att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55">
                <a:solidFill>
                  <a:srgbClr val="1E5000"/>
                </a:solidFill>
                <a:latin typeface="Cambria"/>
                <a:cs typeface="Cambria"/>
              </a:rPr>
              <a:t>bry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1E5000"/>
                </a:solidFill>
                <a:latin typeface="Cambria"/>
                <a:cs typeface="Cambria"/>
              </a:rPr>
              <a:t>sig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120">
                <a:solidFill>
                  <a:srgbClr val="1E5000"/>
                </a:solidFill>
                <a:latin typeface="Cambria"/>
                <a:cs typeface="Cambria"/>
              </a:rPr>
              <a:t>om </a:t>
            </a:r>
            <a:r>
              <a:rPr dirty="0" sz="2000" spc="12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40">
                <a:solidFill>
                  <a:srgbClr val="1E5000"/>
                </a:solidFill>
                <a:latin typeface="Cambria"/>
                <a:cs typeface="Cambria"/>
              </a:rPr>
              <a:t>hur</a:t>
            </a:r>
            <a:r>
              <a:rPr dirty="0" sz="2000" spc="-3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1E5000"/>
                </a:solidFill>
                <a:latin typeface="Cambria"/>
                <a:cs typeface="Cambria"/>
              </a:rPr>
              <a:t>naturmiljön, </a:t>
            </a:r>
            <a:r>
              <a:rPr dirty="0" sz="2000" spc="100">
                <a:solidFill>
                  <a:srgbClr val="1E5000"/>
                </a:solidFill>
                <a:latin typeface="Cambria"/>
                <a:cs typeface="Cambria"/>
              </a:rPr>
              <a:t>som </a:t>
            </a:r>
            <a:r>
              <a:rPr dirty="0" sz="2000" spc="5">
                <a:solidFill>
                  <a:srgbClr val="1E5000"/>
                </a:solidFill>
                <a:latin typeface="Cambria"/>
                <a:cs typeface="Cambria"/>
              </a:rPr>
              <a:t>förser </a:t>
            </a:r>
            <a:r>
              <a:rPr dirty="0" sz="2000" spc="-15">
                <a:solidFill>
                  <a:srgbClr val="1E5000"/>
                </a:solidFill>
                <a:latin typeface="Cambria"/>
                <a:cs typeface="Cambria"/>
              </a:rPr>
              <a:t>alla</a:t>
            </a:r>
            <a:r>
              <a:rPr dirty="0" sz="2000" spc="-1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100">
                <a:solidFill>
                  <a:srgbClr val="1E5000"/>
                </a:solidFill>
                <a:latin typeface="Cambria"/>
                <a:cs typeface="Cambria"/>
              </a:rPr>
              <a:t>med </a:t>
            </a:r>
            <a:r>
              <a:rPr dirty="0" sz="2000" spc="10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35">
                <a:solidFill>
                  <a:srgbClr val="1E5000"/>
                </a:solidFill>
                <a:latin typeface="Cambria"/>
                <a:cs typeface="Cambria"/>
              </a:rPr>
              <a:t>levebröd,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45">
                <a:solidFill>
                  <a:srgbClr val="1E5000"/>
                </a:solidFill>
                <a:latin typeface="Cambria"/>
                <a:cs typeface="Cambria"/>
              </a:rPr>
              <a:t>påverkas.”</a:t>
            </a:r>
            <a:endParaRPr sz="2000">
              <a:latin typeface="Cambria"/>
              <a:cs typeface="Cambria"/>
            </a:endParaRPr>
          </a:p>
          <a:p>
            <a:pPr marL="179705">
              <a:lnSpc>
                <a:spcPct val="100000"/>
              </a:lnSpc>
              <a:spcBef>
                <a:spcPts val="520"/>
              </a:spcBef>
            </a:pPr>
            <a:r>
              <a:rPr dirty="0" sz="2000">
                <a:solidFill>
                  <a:srgbClr val="1E5000"/>
                </a:solidFill>
                <a:latin typeface="Cambria"/>
                <a:cs typeface="Cambria"/>
              </a:rPr>
              <a:t>–</a:t>
            </a:r>
            <a:r>
              <a:rPr dirty="0" sz="2000" spc="13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5">
                <a:solidFill>
                  <a:srgbClr val="1E5000"/>
                </a:solidFill>
                <a:latin typeface="Cambria"/>
                <a:cs typeface="Cambria"/>
              </a:rPr>
              <a:t>Universella</a:t>
            </a:r>
            <a:r>
              <a:rPr dirty="0" sz="2000" spc="13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1E5000"/>
                </a:solidFill>
                <a:latin typeface="Cambria"/>
                <a:cs typeface="Cambria"/>
              </a:rPr>
              <a:t>Rättvisans</a:t>
            </a:r>
            <a:r>
              <a:rPr dirty="0" sz="2000" spc="13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80">
                <a:solidFill>
                  <a:srgbClr val="1E5000"/>
                </a:solidFill>
                <a:latin typeface="Cambria"/>
                <a:cs typeface="Cambria"/>
              </a:rPr>
              <a:t>Hus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98563" y="3903255"/>
            <a:ext cx="2779503" cy="277950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087" y="521707"/>
            <a:ext cx="474097" cy="370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2915" y="282296"/>
            <a:ext cx="5661764" cy="72553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74553" y="4039485"/>
            <a:ext cx="2641234" cy="264656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869236" y="1083487"/>
            <a:ext cx="7816215" cy="5904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100"/>
              </a:spcBef>
              <a:tabLst>
                <a:tab pos="3704590" algn="l"/>
              </a:tabLst>
            </a:pPr>
            <a:r>
              <a:rPr dirty="0" sz="2400" spc="-5">
                <a:latin typeface="Microsoft Sans Serif"/>
                <a:cs typeface="Microsoft Sans Serif"/>
              </a:rPr>
              <a:t>Ett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120">
                <a:latin typeface="Microsoft Sans Serif"/>
                <a:cs typeface="Microsoft Sans Serif"/>
              </a:rPr>
              <a:t>gemensamt</a:t>
            </a:r>
            <a:r>
              <a:rPr dirty="0" sz="2400" spc="125">
                <a:latin typeface="Microsoft Sans Serif"/>
                <a:cs typeface="Microsoft Sans Serif"/>
              </a:rPr>
              <a:t> </a:t>
            </a:r>
            <a:r>
              <a:rPr dirty="0" sz="2400" spc="-110">
                <a:latin typeface="Microsoft Sans Serif"/>
                <a:cs typeface="Microsoft Sans Serif"/>
              </a:rPr>
              <a:t>språk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45">
                <a:latin typeface="Microsoft Sans Serif"/>
                <a:cs typeface="Microsoft Sans Serif"/>
              </a:rPr>
              <a:t>och</a:t>
            </a:r>
            <a:r>
              <a:rPr dirty="0" sz="2400" spc="125">
                <a:latin typeface="Microsoft Sans Serif"/>
                <a:cs typeface="Microsoft Sans Serif"/>
              </a:rPr>
              <a:t> </a:t>
            </a:r>
            <a:r>
              <a:rPr dirty="0" sz="2400" spc="-35">
                <a:latin typeface="Microsoft Sans Serif"/>
                <a:cs typeface="Microsoft Sans Serif"/>
              </a:rPr>
              <a:t>skrIft</a:t>
            </a:r>
            <a:r>
              <a:rPr dirty="0" sz="2400" spc="125">
                <a:latin typeface="Microsoft Sans Serif"/>
                <a:cs typeface="Microsoft Sans Serif"/>
              </a:rPr>
              <a:t> </a:t>
            </a:r>
            <a:r>
              <a:rPr dirty="0" sz="2400" spc="-130">
                <a:latin typeface="Microsoft Sans Serif"/>
                <a:cs typeface="Microsoft Sans Serif"/>
              </a:rPr>
              <a:t>måste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105">
                <a:latin typeface="Microsoft Sans Serif"/>
                <a:cs typeface="Microsoft Sans Serif"/>
              </a:rPr>
              <a:t>väljas,</a:t>
            </a:r>
            <a:r>
              <a:rPr dirty="0" sz="2400" spc="125">
                <a:latin typeface="Microsoft Sans Serif"/>
                <a:cs typeface="Microsoft Sans Serif"/>
              </a:rPr>
              <a:t> </a:t>
            </a:r>
            <a:r>
              <a:rPr dirty="0" sz="2400" spc="-90">
                <a:latin typeface="Microsoft Sans Serif"/>
                <a:cs typeface="Microsoft Sans Serif"/>
              </a:rPr>
              <a:t>antIngen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25">
                <a:latin typeface="Microsoft Sans Serif"/>
                <a:cs typeface="Microsoft Sans Serif"/>
              </a:rPr>
              <a:t>ett</a:t>
            </a:r>
            <a:r>
              <a:rPr dirty="0" sz="2400" spc="125">
                <a:latin typeface="Microsoft Sans Serif"/>
                <a:cs typeface="Microsoft Sans Serif"/>
              </a:rPr>
              <a:t> </a:t>
            </a:r>
            <a:r>
              <a:rPr dirty="0" sz="2400" spc="-135">
                <a:latin typeface="Microsoft Sans Serif"/>
                <a:cs typeface="Microsoft Sans Serif"/>
              </a:rPr>
              <a:t>av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 spc="-95">
                <a:latin typeface="Microsoft Sans Serif"/>
                <a:cs typeface="Microsoft Sans Serif"/>
              </a:rPr>
              <a:t>de</a:t>
            </a:r>
            <a:r>
              <a:rPr dirty="0" sz="2400" spc="-90">
                <a:latin typeface="Microsoft Sans Serif"/>
                <a:cs typeface="Microsoft Sans Serif"/>
              </a:rPr>
              <a:t> </a:t>
            </a:r>
            <a:r>
              <a:rPr dirty="0" sz="2400" spc="-100">
                <a:latin typeface="Microsoft Sans Serif"/>
                <a:cs typeface="Microsoft Sans Serif"/>
              </a:rPr>
              <a:t>exIsterande</a:t>
            </a:r>
            <a:r>
              <a:rPr dirty="0" sz="2400" spc="-95">
                <a:latin typeface="Microsoft Sans Serif"/>
                <a:cs typeface="Microsoft Sans Serif"/>
              </a:rPr>
              <a:t> </a:t>
            </a:r>
            <a:r>
              <a:rPr dirty="0" sz="2400" spc="-114">
                <a:latin typeface="Microsoft Sans Serif"/>
                <a:cs typeface="Microsoft Sans Serif"/>
              </a:rPr>
              <a:t>språken</a:t>
            </a:r>
            <a:r>
              <a:rPr dirty="0" sz="2400" spc="-110">
                <a:latin typeface="Microsoft Sans Serif"/>
                <a:cs typeface="Microsoft Sans Serif"/>
              </a:rPr>
              <a:t> </a:t>
            </a:r>
            <a:r>
              <a:rPr dirty="0" sz="2400" spc="-45">
                <a:latin typeface="Microsoft Sans Serif"/>
                <a:cs typeface="Microsoft Sans Serif"/>
              </a:rPr>
              <a:t>- eller </a:t>
            </a:r>
            <a:r>
              <a:rPr dirty="0" sz="2400" spc="25">
                <a:latin typeface="Microsoft Sans Serif"/>
                <a:cs typeface="Microsoft Sans Serif"/>
              </a:rPr>
              <a:t>ett </a:t>
            </a:r>
            <a:r>
              <a:rPr dirty="0" sz="2400" spc="60">
                <a:latin typeface="Microsoft Sans Serif"/>
                <a:cs typeface="Microsoft Sans Serif"/>
              </a:rPr>
              <a:t>nytt, </a:t>
            </a:r>
            <a:r>
              <a:rPr dirty="0" sz="2400" spc="-45">
                <a:latin typeface="Microsoft Sans Serif"/>
                <a:cs typeface="Microsoft Sans Serif"/>
              </a:rPr>
              <a:t>och </a:t>
            </a:r>
            <a:r>
              <a:rPr dirty="0" sz="2400" spc="-140">
                <a:latin typeface="Microsoft Sans Serif"/>
                <a:cs typeface="Microsoft Sans Serif"/>
              </a:rPr>
              <a:t>läras</a:t>
            </a:r>
            <a:r>
              <a:rPr dirty="0" sz="2400" spc="-135">
                <a:latin typeface="Microsoft Sans Serif"/>
                <a:cs typeface="Microsoft Sans Serif"/>
              </a:rPr>
              <a:t> </a:t>
            </a:r>
            <a:r>
              <a:rPr dirty="0" sz="2400" spc="40">
                <a:latin typeface="Microsoft Sans Serif"/>
                <a:cs typeface="Microsoft Sans Serif"/>
              </a:rPr>
              <a:t>ut </a:t>
            </a:r>
            <a:r>
              <a:rPr dirty="0" sz="2400" spc="-90">
                <a:latin typeface="Microsoft Sans Serif"/>
                <a:cs typeface="Microsoft Sans Serif"/>
              </a:rPr>
              <a:t>I</a:t>
            </a:r>
            <a:r>
              <a:rPr dirty="0" sz="2400" spc="455">
                <a:latin typeface="Microsoft Sans Serif"/>
                <a:cs typeface="Microsoft Sans Serif"/>
              </a:rPr>
              <a:t> </a:t>
            </a:r>
            <a:r>
              <a:rPr dirty="0" sz="2400" spc="-100">
                <a:latin typeface="Microsoft Sans Serif"/>
                <a:cs typeface="Microsoft Sans Serif"/>
              </a:rPr>
              <a:t>alla </a:t>
            </a:r>
            <a:r>
              <a:rPr dirty="0" sz="2400" spc="-95">
                <a:latin typeface="Microsoft Sans Serif"/>
                <a:cs typeface="Microsoft Sans Serif"/>
              </a:rPr>
              <a:t> </a:t>
            </a:r>
            <a:r>
              <a:rPr dirty="0" sz="2400" spc="-50">
                <a:latin typeface="Microsoft Sans Serif"/>
                <a:cs typeface="Microsoft Sans Serif"/>
              </a:rPr>
              <a:t>skolor</a:t>
            </a:r>
            <a:r>
              <a:rPr dirty="0" sz="2400" spc="114">
                <a:latin typeface="Microsoft Sans Serif"/>
                <a:cs typeface="Microsoft Sans Serif"/>
              </a:rPr>
              <a:t> </a:t>
            </a:r>
            <a:r>
              <a:rPr dirty="0" sz="2400" spc="-40">
                <a:latin typeface="Microsoft Sans Serif"/>
                <a:cs typeface="Microsoft Sans Serif"/>
              </a:rPr>
              <a:t>över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110">
                <a:latin typeface="Microsoft Sans Serif"/>
                <a:cs typeface="Microsoft Sans Serif"/>
              </a:rPr>
              <a:t>hela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40">
                <a:latin typeface="Microsoft Sans Serif"/>
                <a:cs typeface="Microsoft Sans Serif"/>
              </a:rPr>
              <a:t>världen.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290">
                <a:latin typeface="Microsoft Sans Serif"/>
                <a:cs typeface="Microsoft Sans Serif"/>
              </a:rPr>
              <a:t>På</a:t>
            </a:r>
            <a:r>
              <a:rPr dirty="0" sz="2400" spc="-225">
                <a:latin typeface="Microsoft Sans Serif"/>
                <a:cs typeface="Microsoft Sans Serif"/>
              </a:rPr>
              <a:t> </a:t>
            </a:r>
            <a:r>
              <a:rPr dirty="0" sz="2400" spc="-290">
                <a:latin typeface="Microsoft Sans Serif"/>
                <a:cs typeface="Microsoft Sans Serif"/>
              </a:rPr>
              <a:t>så</a:t>
            </a:r>
            <a:r>
              <a:rPr dirty="0" sz="2400" spc="-225">
                <a:latin typeface="Microsoft Sans Serif"/>
                <a:cs typeface="Microsoft Sans Serif"/>
              </a:rPr>
              <a:t> </a:t>
            </a:r>
            <a:r>
              <a:rPr dirty="0" sz="2400" spc="-165">
                <a:latin typeface="Microsoft Sans Serif"/>
                <a:cs typeface="Microsoft Sans Serif"/>
              </a:rPr>
              <a:t>vIs</a:t>
            </a:r>
            <a:r>
              <a:rPr dirty="0" sz="2400" spc="114">
                <a:latin typeface="Microsoft Sans Serif"/>
                <a:cs typeface="Microsoft Sans Serif"/>
              </a:rPr>
              <a:t> </a:t>
            </a:r>
            <a:r>
              <a:rPr dirty="0" sz="2400" spc="-114">
                <a:latin typeface="Microsoft Sans Serif"/>
                <a:cs typeface="Microsoft Sans Serif"/>
              </a:rPr>
              <a:t>skall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100">
                <a:latin typeface="Microsoft Sans Serif"/>
                <a:cs typeface="Microsoft Sans Serif"/>
              </a:rPr>
              <a:t>alla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105">
                <a:latin typeface="Microsoft Sans Serif"/>
                <a:cs typeface="Microsoft Sans Serif"/>
              </a:rPr>
              <a:t>bara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95">
                <a:latin typeface="Microsoft Sans Serif"/>
                <a:cs typeface="Microsoft Sans Serif"/>
              </a:rPr>
              <a:t>behöva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85">
                <a:latin typeface="Microsoft Sans Serif"/>
                <a:cs typeface="Microsoft Sans Serif"/>
              </a:rPr>
              <a:t>lära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 spc="-210">
                <a:latin typeface="Microsoft Sans Serif"/>
                <a:cs typeface="Microsoft Sans Serif"/>
              </a:rPr>
              <a:t>sIg</a:t>
            </a:r>
            <a:r>
              <a:rPr dirty="0" sz="2400" spc="-204">
                <a:latin typeface="Microsoft Sans Serif"/>
                <a:cs typeface="Microsoft Sans Serif"/>
              </a:rPr>
              <a:t> </a:t>
            </a:r>
            <a:r>
              <a:rPr dirty="0" sz="2400" spc="-50">
                <a:latin typeface="Microsoft Sans Serif"/>
                <a:cs typeface="Microsoft Sans Serif"/>
              </a:rPr>
              <a:t>två </a:t>
            </a:r>
            <a:r>
              <a:rPr dirty="0" sz="2400" spc="-110">
                <a:latin typeface="Microsoft Sans Serif"/>
                <a:cs typeface="Microsoft Sans Serif"/>
              </a:rPr>
              <a:t>språk</a:t>
            </a:r>
            <a:r>
              <a:rPr dirty="0" sz="2400" spc="-105">
                <a:latin typeface="Microsoft Sans Serif"/>
                <a:cs typeface="Microsoft Sans Serif"/>
              </a:rPr>
              <a:t> </a:t>
            </a:r>
            <a:r>
              <a:rPr dirty="0" sz="2400" spc="-45">
                <a:latin typeface="Microsoft Sans Serif"/>
                <a:cs typeface="Microsoft Sans Serif"/>
              </a:rPr>
              <a:t>- </a:t>
            </a:r>
            <a:r>
              <a:rPr dirty="0" sz="2400" spc="-65">
                <a:latin typeface="Microsoft Sans Serif"/>
                <a:cs typeface="Microsoft Sans Serif"/>
              </a:rPr>
              <a:t>modersmålet</a:t>
            </a:r>
            <a:r>
              <a:rPr dirty="0" sz="2400" spc="-60">
                <a:latin typeface="Microsoft Sans Serif"/>
                <a:cs typeface="Microsoft Sans Serif"/>
              </a:rPr>
              <a:t> </a:t>
            </a:r>
            <a:r>
              <a:rPr dirty="0" sz="2400" spc="-45">
                <a:latin typeface="Microsoft Sans Serif"/>
                <a:cs typeface="Microsoft Sans Serif"/>
              </a:rPr>
              <a:t>och </a:t>
            </a:r>
            <a:r>
              <a:rPr dirty="0" sz="2400" spc="-20">
                <a:latin typeface="Microsoft Sans Serif"/>
                <a:cs typeface="Microsoft Sans Serif"/>
              </a:rPr>
              <a:t>det </a:t>
            </a:r>
            <a:r>
              <a:rPr dirty="0" sz="2400" spc="-50">
                <a:latin typeface="Microsoft Sans Serif"/>
                <a:cs typeface="Microsoft Sans Serif"/>
              </a:rPr>
              <a:t>InternatIonella </a:t>
            </a:r>
            <a:r>
              <a:rPr dirty="0" sz="2400" spc="-65">
                <a:latin typeface="Microsoft Sans Serif"/>
                <a:cs typeface="Microsoft Sans Serif"/>
              </a:rPr>
              <a:t>språket. </a:t>
            </a:r>
            <a:r>
              <a:rPr dirty="0" sz="2400" spc="-60">
                <a:latin typeface="Microsoft Sans Serif"/>
                <a:cs typeface="Microsoft Sans Serif"/>
              </a:rPr>
              <a:t> </a:t>
            </a:r>
            <a:r>
              <a:rPr dirty="0" sz="2400" spc="-40">
                <a:latin typeface="Microsoft Sans Serif"/>
                <a:cs typeface="Microsoft Sans Serif"/>
              </a:rPr>
              <a:t>Detta </a:t>
            </a:r>
            <a:r>
              <a:rPr dirty="0" sz="2400" spc="-25">
                <a:latin typeface="Microsoft Sans Serif"/>
                <a:cs typeface="Microsoft Sans Serif"/>
              </a:rPr>
              <a:t>kommer </a:t>
            </a:r>
            <a:r>
              <a:rPr dirty="0" sz="2400" spc="10">
                <a:latin typeface="Microsoft Sans Serif"/>
                <a:cs typeface="Microsoft Sans Serif"/>
              </a:rPr>
              <a:t>att </a:t>
            </a:r>
            <a:r>
              <a:rPr dirty="0" sz="2400" spc="-105">
                <a:latin typeface="Microsoft Sans Serif"/>
                <a:cs typeface="Microsoft Sans Serif"/>
              </a:rPr>
              <a:t>vara</a:t>
            </a:r>
            <a:r>
              <a:rPr dirty="0" sz="2400" spc="-100">
                <a:latin typeface="Microsoft Sans Serif"/>
                <a:cs typeface="Microsoft Sans Serif"/>
              </a:rPr>
              <a:t> </a:t>
            </a:r>
            <a:r>
              <a:rPr dirty="0" sz="2400" spc="25">
                <a:latin typeface="Microsoft Sans Serif"/>
                <a:cs typeface="Microsoft Sans Serif"/>
              </a:rPr>
              <a:t>ett </a:t>
            </a:r>
            <a:r>
              <a:rPr dirty="0" sz="2400" spc="-30">
                <a:latin typeface="Microsoft Sans Serif"/>
                <a:cs typeface="Microsoft Sans Serif"/>
              </a:rPr>
              <a:t>vIktIgt </a:t>
            </a:r>
            <a:r>
              <a:rPr dirty="0" sz="2400" spc="-75">
                <a:latin typeface="Microsoft Sans Serif"/>
                <a:cs typeface="Microsoft Sans Serif"/>
              </a:rPr>
              <a:t>bIdrag</a:t>
            </a:r>
            <a:r>
              <a:rPr dirty="0" sz="2400" spc="-70">
                <a:latin typeface="Microsoft Sans Serif"/>
                <a:cs typeface="Microsoft Sans Serif"/>
              </a:rPr>
              <a:t> </a:t>
            </a:r>
            <a:r>
              <a:rPr dirty="0" sz="2400" spc="25">
                <a:latin typeface="Microsoft Sans Serif"/>
                <a:cs typeface="Microsoft Sans Serif"/>
              </a:rPr>
              <a:t>tIll </a:t>
            </a:r>
            <a:r>
              <a:rPr dirty="0" sz="2400" spc="10">
                <a:latin typeface="Microsoft Sans Serif"/>
                <a:cs typeface="Microsoft Sans Serif"/>
              </a:rPr>
              <a:t>att </a:t>
            </a:r>
            <a:r>
              <a:rPr dirty="0" sz="2400" spc="-175">
                <a:latin typeface="Microsoft Sans Serif"/>
                <a:cs typeface="Microsoft Sans Serif"/>
              </a:rPr>
              <a:t>skapa</a:t>
            </a:r>
            <a:r>
              <a:rPr dirty="0" sz="2400" spc="-170">
                <a:latin typeface="Microsoft Sans Serif"/>
                <a:cs typeface="Microsoft Sans Serif"/>
              </a:rPr>
              <a:t> </a:t>
            </a:r>
            <a:r>
              <a:rPr dirty="0" sz="2400" spc="-120">
                <a:latin typeface="Microsoft Sans Serif"/>
                <a:cs typeface="Microsoft Sans Serif"/>
              </a:rPr>
              <a:t>en </a:t>
            </a:r>
            <a:r>
              <a:rPr dirty="0" sz="2400" spc="-114">
                <a:latin typeface="Microsoft Sans Serif"/>
                <a:cs typeface="Microsoft Sans Serif"/>
              </a:rPr>
              <a:t> </a:t>
            </a:r>
            <a:r>
              <a:rPr dirty="0" sz="2400" spc="-145">
                <a:latin typeface="Microsoft Sans Serif"/>
                <a:cs typeface="Microsoft Sans Serif"/>
              </a:rPr>
              <a:t>känsla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135">
                <a:latin typeface="Microsoft Sans Serif"/>
                <a:cs typeface="Microsoft Sans Serif"/>
              </a:rPr>
              <a:t>av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att</a:t>
            </a:r>
            <a:r>
              <a:rPr dirty="0" sz="2400" spc="125">
                <a:latin typeface="Microsoft Sans Serif"/>
                <a:cs typeface="Microsoft Sans Serif"/>
              </a:rPr>
              <a:t> </a:t>
            </a:r>
            <a:r>
              <a:rPr dirty="0" sz="2400" spc="-110">
                <a:latin typeface="Microsoft Sans Serif"/>
                <a:cs typeface="Microsoft Sans Serif"/>
              </a:rPr>
              <a:t>hela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20">
                <a:latin typeface="Microsoft Sans Serif"/>
                <a:cs typeface="Microsoft Sans Serif"/>
              </a:rPr>
              <a:t>jorden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70">
                <a:latin typeface="Microsoft Sans Serif"/>
                <a:cs typeface="Microsoft Sans Serif"/>
              </a:rPr>
              <a:t>är	</a:t>
            </a:r>
            <a:r>
              <a:rPr dirty="0" sz="2400" spc="-120">
                <a:latin typeface="Microsoft Sans Serif"/>
                <a:cs typeface="Microsoft Sans Serif"/>
              </a:rPr>
              <a:t>en</a:t>
            </a:r>
            <a:r>
              <a:rPr dirty="0" sz="2400" spc="114">
                <a:latin typeface="Microsoft Sans Serif"/>
                <a:cs typeface="Microsoft Sans Serif"/>
              </a:rPr>
              <a:t> </a:t>
            </a:r>
            <a:r>
              <a:rPr dirty="0" sz="2400" spc="-45">
                <a:latin typeface="Microsoft Sans Serif"/>
                <a:cs typeface="Microsoft Sans Serif"/>
              </a:rPr>
              <a:t>enhet.</a:t>
            </a:r>
            <a:endParaRPr sz="2400">
              <a:latin typeface="Microsoft Sans Serif"/>
              <a:cs typeface="Microsoft Sans Serif"/>
            </a:endParaRPr>
          </a:p>
          <a:p>
            <a:pPr marL="12700" marR="1541780">
              <a:lnSpc>
                <a:spcPct val="104200"/>
              </a:lnSpc>
              <a:spcBef>
                <a:spcPts val="1285"/>
              </a:spcBef>
            </a:pPr>
            <a:r>
              <a:rPr dirty="0" sz="2400" spc="-95">
                <a:latin typeface="Microsoft Sans Serif"/>
                <a:cs typeface="Microsoft Sans Serif"/>
              </a:rPr>
              <a:t>Esperanto</a:t>
            </a:r>
            <a:r>
              <a:rPr dirty="0" sz="2400" spc="114">
                <a:latin typeface="Microsoft Sans Serif"/>
                <a:cs typeface="Microsoft Sans Serif"/>
              </a:rPr>
              <a:t> </a:t>
            </a:r>
            <a:r>
              <a:rPr dirty="0" sz="2400" spc="-70">
                <a:latin typeface="Microsoft Sans Serif"/>
                <a:cs typeface="Microsoft Sans Serif"/>
              </a:rPr>
              <a:t>är</a:t>
            </a:r>
            <a:r>
              <a:rPr dirty="0" sz="2400" spc="114">
                <a:latin typeface="Microsoft Sans Serif"/>
                <a:cs typeface="Microsoft Sans Serif"/>
              </a:rPr>
              <a:t> </a:t>
            </a:r>
            <a:r>
              <a:rPr dirty="0" sz="2400" spc="-20">
                <a:latin typeface="Microsoft Sans Serif"/>
                <a:cs typeface="Microsoft Sans Serif"/>
              </a:rPr>
              <a:t>det</a:t>
            </a:r>
            <a:r>
              <a:rPr dirty="0" sz="2400" spc="114">
                <a:latin typeface="Microsoft Sans Serif"/>
                <a:cs typeface="Microsoft Sans Serif"/>
              </a:rPr>
              <a:t> </a:t>
            </a:r>
            <a:r>
              <a:rPr dirty="0" sz="2400" spc="-155">
                <a:latin typeface="Microsoft Sans Serif"/>
                <a:cs typeface="Microsoft Sans Serif"/>
              </a:rPr>
              <a:t>kanske</a:t>
            </a:r>
            <a:r>
              <a:rPr dirty="0" sz="2400" spc="114">
                <a:latin typeface="Microsoft Sans Serif"/>
                <a:cs typeface="Microsoft Sans Serif"/>
              </a:rPr>
              <a:t> </a:t>
            </a:r>
            <a:r>
              <a:rPr dirty="0" sz="2400" spc="-105">
                <a:latin typeface="Microsoft Sans Serif"/>
                <a:cs typeface="Microsoft Sans Serif"/>
              </a:rPr>
              <a:t>mest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110">
                <a:latin typeface="Microsoft Sans Serif"/>
                <a:cs typeface="Microsoft Sans Serif"/>
              </a:rPr>
              <a:t>kända</a:t>
            </a:r>
            <a:r>
              <a:rPr dirty="0" sz="2400" spc="114">
                <a:latin typeface="Microsoft Sans Serif"/>
                <a:cs typeface="Microsoft Sans Serif"/>
              </a:rPr>
              <a:t> </a:t>
            </a:r>
            <a:r>
              <a:rPr dirty="0" sz="2400" spc="-60">
                <a:latin typeface="Microsoft Sans Serif"/>
                <a:cs typeface="Microsoft Sans Serif"/>
              </a:rPr>
              <a:t>konstgjorda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 spc="-65">
                <a:latin typeface="Microsoft Sans Serif"/>
                <a:cs typeface="Microsoft Sans Serif"/>
              </a:rPr>
              <a:t>språket.</a:t>
            </a:r>
            <a:r>
              <a:rPr dirty="0" sz="2400" spc="-60">
                <a:latin typeface="Microsoft Sans Serif"/>
                <a:cs typeface="Microsoft Sans Serif"/>
              </a:rPr>
              <a:t> </a:t>
            </a:r>
            <a:r>
              <a:rPr dirty="0" sz="2400" spc="-35">
                <a:latin typeface="Microsoft Sans Serif"/>
                <a:cs typeface="Microsoft Sans Serif"/>
              </a:rPr>
              <a:t>Det </a:t>
            </a:r>
            <a:r>
              <a:rPr dirty="0" sz="2400" spc="-80">
                <a:latin typeface="Microsoft Sans Serif"/>
                <a:cs typeface="Microsoft Sans Serif"/>
              </a:rPr>
              <a:t>uppfanns</a:t>
            </a:r>
            <a:r>
              <a:rPr dirty="0" sz="2400" spc="-75">
                <a:latin typeface="Microsoft Sans Serif"/>
                <a:cs typeface="Microsoft Sans Serif"/>
              </a:rPr>
              <a:t> </a:t>
            </a:r>
            <a:r>
              <a:rPr dirty="0" sz="2400" spc="-135">
                <a:latin typeface="Microsoft Sans Serif"/>
                <a:cs typeface="Microsoft Sans Serif"/>
              </a:rPr>
              <a:t>av</a:t>
            </a:r>
            <a:r>
              <a:rPr dirty="0" sz="2400" spc="-130">
                <a:latin typeface="Microsoft Sans Serif"/>
                <a:cs typeface="Microsoft Sans Serif"/>
              </a:rPr>
              <a:t> </a:t>
            </a:r>
            <a:r>
              <a:rPr dirty="0" sz="2400" spc="-70">
                <a:latin typeface="Microsoft Sans Serif"/>
                <a:cs typeface="Microsoft Sans Serif"/>
              </a:rPr>
              <a:t>LudwIg</a:t>
            </a:r>
            <a:r>
              <a:rPr dirty="0" sz="2400" spc="-65">
                <a:latin typeface="Microsoft Sans Serif"/>
                <a:cs typeface="Microsoft Sans Serif"/>
              </a:rPr>
              <a:t> </a:t>
            </a:r>
            <a:r>
              <a:rPr dirty="0" sz="2400" spc="-55">
                <a:latin typeface="Microsoft Sans Serif"/>
                <a:cs typeface="Microsoft Sans Serif"/>
              </a:rPr>
              <a:t>Zamenhof </a:t>
            </a:r>
            <a:r>
              <a:rPr dirty="0" sz="2400" spc="-90">
                <a:latin typeface="Microsoft Sans Serif"/>
                <a:cs typeface="Microsoft Sans Serif"/>
              </a:rPr>
              <a:t>I </a:t>
            </a:r>
            <a:r>
              <a:rPr dirty="0" sz="2400" spc="-85">
                <a:latin typeface="Microsoft Sans Serif"/>
                <a:cs typeface="Microsoft Sans Serif"/>
              </a:rPr>
              <a:t> </a:t>
            </a:r>
            <a:r>
              <a:rPr dirty="0" sz="2400" spc="-50">
                <a:latin typeface="Microsoft Sans Serif"/>
                <a:cs typeface="Microsoft Sans Serif"/>
              </a:rPr>
              <a:t>slutet </a:t>
            </a:r>
            <a:r>
              <a:rPr dirty="0" sz="2400" spc="-135">
                <a:latin typeface="Microsoft Sans Serif"/>
                <a:cs typeface="Microsoft Sans Serif"/>
              </a:rPr>
              <a:t>av</a:t>
            </a:r>
            <a:r>
              <a:rPr dirty="0" sz="2400" spc="-130">
                <a:latin typeface="Microsoft Sans Serif"/>
                <a:cs typeface="Microsoft Sans Serif"/>
              </a:rPr>
              <a:t> </a:t>
            </a:r>
            <a:r>
              <a:rPr dirty="0" sz="2400" spc="55">
                <a:latin typeface="Microsoft Sans Serif"/>
                <a:cs typeface="Microsoft Sans Serif"/>
              </a:rPr>
              <a:t>1800-talet. </a:t>
            </a:r>
            <a:r>
              <a:rPr dirty="0" sz="2400" spc="-35">
                <a:latin typeface="Microsoft Sans Serif"/>
                <a:cs typeface="Microsoft Sans Serif"/>
              </a:rPr>
              <a:t>Syftet </a:t>
            </a:r>
            <a:r>
              <a:rPr dirty="0" sz="2400" spc="-65">
                <a:latin typeface="Microsoft Sans Serif"/>
                <a:cs typeface="Microsoft Sans Serif"/>
              </a:rPr>
              <a:t>med </a:t>
            </a:r>
            <a:r>
              <a:rPr dirty="0" sz="2400" spc="-90">
                <a:latin typeface="Microsoft Sans Serif"/>
                <a:cs typeface="Microsoft Sans Serif"/>
              </a:rPr>
              <a:t>esperanto</a:t>
            </a:r>
            <a:r>
              <a:rPr dirty="0" sz="2400" spc="-85">
                <a:latin typeface="Microsoft Sans Serif"/>
                <a:cs typeface="Microsoft Sans Serif"/>
              </a:rPr>
              <a:t> </a:t>
            </a:r>
            <a:r>
              <a:rPr dirty="0" sz="2400" spc="-65">
                <a:latin typeface="Microsoft Sans Serif"/>
                <a:cs typeface="Microsoft Sans Serif"/>
              </a:rPr>
              <a:t>var </a:t>
            </a:r>
            <a:r>
              <a:rPr dirty="0" sz="2400" spc="-60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att</a:t>
            </a:r>
            <a:r>
              <a:rPr dirty="0" sz="2400" spc="114">
                <a:latin typeface="Microsoft Sans Serif"/>
                <a:cs typeface="Microsoft Sans Serif"/>
              </a:rPr>
              <a:t> </a:t>
            </a:r>
            <a:r>
              <a:rPr dirty="0" sz="2400" spc="-35">
                <a:latin typeface="Microsoft Sans Serif"/>
                <a:cs typeface="Microsoft Sans Serif"/>
              </a:rPr>
              <a:t>underlätta</a:t>
            </a:r>
            <a:r>
              <a:rPr dirty="0" sz="2400" spc="114">
                <a:latin typeface="Microsoft Sans Serif"/>
                <a:cs typeface="Microsoft Sans Serif"/>
              </a:rPr>
              <a:t> </a:t>
            </a:r>
            <a:r>
              <a:rPr dirty="0" sz="2400" spc="-100">
                <a:latin typeface="Microsoft Sans Serif"/>
                <a:cs typeface="Microsoft Sans Serif"/>
              </a:rPr>
              <a:t>förståelse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70">
                <a:latin typeface="Microsoft Sans Serif"/>
                <a:cs typeface="Microsoft Sans Serif"/>
              </a:rPr>
              <a:t>mellan</a:t>
            </a:r>
            <a:r>
              <a:rPr dirty="0" sz="2400" spc="114">
                <a:latin typeface="Microsoft Sans Serif"/>
                <a:cs typeface="Microsoft Sans Serif"/>
              </a:rPr>
              <a:t> </a:t>
            </a:r>
            <a:r>
              <a:rPr dirty="0" sz="2400" spc="-100">
                <a:latin typeface="Microsoft Sans Serif"/>
                <a:cs typeface="Microsoft Sans Serif"/>
              </a:rPr>
              <a:t>alla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70">
                <a:latin typeface="Microsoft Sans Serif"/>
                <a:cs typeface="Microsoft Sans Serif"/>
              </a:rPr>
              <a:t>jordens</a:t>
            </a:r>
            <a:endParaRPr sz="2400">
              <a:latin typeface="Microsoft Sans Serif"/>
              <a:cs typeface="Microsoft Sans Serif"/>
            </a:endParaRPr>
          </a:p>
          <a:p>
            <a:pPr marL="12700" marR="2324735">
              <a:lnSpc>
                <a:spcPct val="104200"/>
              </a:lnSpc>
            </a:pPr>
            <a:r>
              <a:rPr dirty="0" sz="2400" spc="30">
                <a:latin typeface="Microsoft Sans Serif"/>
                <a:cs typeface="Microsoft Sans Serif"/>
              </a:rPr>
              <a:t>folk, </a:t>
            </a:r>
            <a:r>
              <a:rPr dirty="0" sz="2400" spc="-20">
                <a:latin typeface="Microsoft Sans Serif"/>
                <a:cs typeface="Microsoft Sans Serif"/>
              </a:rPr>
              <a:t>helt </a:t>
            </a:r>
            <a:r>
              <a:rPr dirty="0" sz="2400" spc="-90">
                <a:latin typeface="Microsoft Sans Serif"/>
                <a:cs typeface="Microsoft Sans Serif"/>
              </a:rPr>
              <a:t>I</a:t>
            </a:r>
            <a:r>
              <a:rPr dirty="0" sz="2400" spc="-85">
                <a:latin typeface="Microsoft Sans Serif"/>
                <a:cs typeface="Microsoft Sans Serif"/>
              </a:rPr>
              <a:t> </a:t>
            </a:r>
            <a:r>
              <a:rPr dirty="0" sz="2400" spc="-55">
                <a:latin typeface="Microsoft Sans Serif"/>
                <a:cs typeface="Microsoft Sans Serif"/>
              </a:rPr>
              <a:t>lInje </a:t>
            </a:r>
            <a:r>
              <a:rPr dirty="0" sz="2400" spc="-65">
                <a:latin typeface="Microsoft Sans Serif"/>
                <a:cs typeface="Microsoft Sans Serif"/>
              </a:rPr>
              <a:t>med</a:t>
            </a:r>
            <a:r>
              <a:rPr dirty="0" sz="2400" spc="-60">
                <a:latin typeface="Microsoft Sans Serif"/>
                <a:cs typeface="Microsoft Sans Serif"/>
              </a:rPr>
              <a:t> bahá’í-läran </a:t>
            </a:r>
            <a:r>
              <a:rPr dirty="0" sz="2400" spc="-45">
                <a:latin typeface="Microsoft Sans Serif"/>
                <a:cs typeface="Microsoft Sans Serif"/>
              </a:rPr>
              <a:t>och </a:t>
            </a:r>
            <a:r>
              <a:rPr dirty="0" sz="2400" spc="-170">
                <a:latin typeface="Microsoft Sans Serif"/>
                <a:cs typeface="Microsoft Sans Serif"/>
              </a:rPr>
              <a:t>hans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 spc="-114">
                <a:latin typeface="Microsoft Sans Serif"/>
                <a:cs typeface="Microsoft Sans Serif"/>
              </a:rPr>
              <a:t>yngsta</a:t>
            </a:r>
            <a:r>
              <a:rPr dirty="0" sz="2400" spc="-110">
                <a:latin typeface="Microsoft Sans Serif"/>
                <a:cs typeface="Microsoft Sans Serif"/>
              </a:rPr>
              <a:t> </a:t>
            </a:r>
            <a:r>
              <a:rPr dirty="0" sz="2400" spc="25">
                <a:latin typeface="Microsoft Sans Serif"/>
                <a:cs typeface="Microsoft Sans Serif"/>
              </a:rPr>
              <a:t>dotter </a:t>
            </a:r>
            <a:r>
              <a:rPr dirty="0" sz="2400" spc="-75">
                <a:latin typeface="Microsoft Sans Serif"/>
                <a:cs typeface="Microsoft Sans Serif"/>
              </a:rPr>
              <a:t>LydIa</a:t>
            </a:r>
            <a:r>
              <a:rPr dirty="0" sz="2400" spc="-70">
                <a:latin typeface="Microsoft Sans Serif"/>
                <a:cs typeface="Microsoft Sans Serif"/>
              </a:rPr>
              <a:t> </a:t>
            </a:r>
            <a:r>
              <a:rPr dirty="0" sz="2400" spc="-65">
                <a:latin typeface="Microsoft Sans Serif"/>
                <a:cs typeface="Microsoft Sans Serif"/>
              </a:rPr>
              <a:t>var</a:t>
            </a:r>
            <a:r>
              <a:rPr dirty="0" sz="2400" spc="-60">
                <a:latin typeface="Microsoft Sans Serif"/>
                <a:cs typeface="Microsoft Sans Serif"/>
              </a:rPr>
              <a:t> aktIv</a:t>
            </a:r>
            <a:r>
              <a:rPr dirty="0" sz="2400" spc="-55">
                <a:latin typeface="Microsoft Sans Serif"/>
                <a:cs typeface="Microsoft Sans Serif"/>
              </a:rPr>
              <a:t> </a:t>
            </a:r>
            <a:r>
              <a:rPr dirty="0" sz="2400" spc="-30">
                <a:latin typeface="Microsoft Sans Serif"/>
                <a:cs typeface="Microsoft Sans Serif"/>
              </a:rPr>
              <a:t>bahá’í. </a:t>
            </a:r>
            <a:r>
              <a:rPr dirty="0" sz="2400" spc="-35">
                <a:latin typeface="Microsoft Sans Serif"/>
                <a:cs typeface="Microsoft Sans Serif"/>
              </a:rPr>
              <a:t>Det </a:t>
            </a:r>
            <a:r>
              <a:rPr dirty="0" sz="2400" spc="-30">
                <a:latin typeface="Microsoft Sans Serif"/>
                <a:cs typeface="Microsoft Sans Serif"/>
              </a:rPr>
              <a:t> </a:t>
            </a:r>
            <a:r>
              <a:rPr dirty="0" sz="2400" spc="-90">
                <a:latin typeface="Microsoft Sans Serif"/>
                <a:cs typeface="Microsoft Sans Serif"/>
              </a:rPr>
              <a:t>står</a:t>
            </a:r>
            <a:r>
              <a:rPr dirty="0" sz="2400" spc="-85">
                <a:latin typeface="Microsoft Sans Serif"/>
                <a:cs typeface="Microsoft Sans Serif"/>
              </a:rPr>
              <a:t> </a:t>
            </a:r>
            <a:r>
              <a:rPr dirty="0" sz="2400" spc="-35">
                <a:latin typeface="Microsoft Sans Serif"/>
                <a:cs typeface="Microsoft Sans Serif"/>
              </a:rPr>
              <a:t>dock </a:t>
            </a:r>
            <a:r>
              <a:rPr dirty="0" sz="2400" spc="-85">
                <a:latin typeface="Microsoft Sans Serif"/>
                <a:cs typeface="Microsoft Sans Serif"/>
              </a:rPr>
              <a:t>IngentIng </a:t>
            </a:r>
            <a:r>
              <a:rPr dirty="0" sz="2400" spc="-90">
                <a:latin typeface="Microsoft Sans Serif"/>
                <a:cs typeface="Microsoft Sans Serif"/>
              </a:rPr>
              <a:t>I</a:t>
            </a:r>
            <a:r>
              <a:rPr dirty="0" sz="2400" spc="-85">
                <a:latin typeface="Microsoft Sans Serif"/>
                <a:cs typeface="Microsoft Sans Serif"/>
              </a:rPr>
              <a:t> </a:t>
            </a:r>
            <a:r>
              <a:rPr dirty="0" sz="2400" spc="-55">
                <a:latin typeface="Microsoft Sans Serif"/>
                <a:cs typeface="Microsoft Sans Serif"/>
              </a:rPr>
              <a:t>bahá’í-skrIfterna </a:t>
            </a:r>
            <a:r>
              <a:rPr dirty="0" sz="2400">
                <a:latin typeface="Microsoft Sans Serif"/>
                <a:cs typeface="Microsoft Sans Serif"/>
              </a:rPr>
              <a:t>om </a:t>
            </a:r>
            <a:r>
              <a:rPr dirty="0" sz="2400" spc="5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att </a:t>
            </a:r>
            <a:r>
              <a:rPr dirty="0" sz="2400" spc="-90">
                <a:latin typeface="Microsoft Sans Serif"/>
                <a:cs typeface="Microsoft Sans Serif"/>
              </a:rPr>
              <a:t>esperanto</a:t>
            </a:r>
            <a:r>
              <a:rPr dirty="0" sz="2400" spc="-85">
                <a:latin typeface="Microsoft Sans Serif"/>
                <a:cs typeface="Microsoft Sans Serif"/>
              </a:rPr>
              <a:t> </a:t>
            </a:r>
            <a:r>
              <a:rPr dirty="0" sz="2400" spc="-95">
                <a:latin typeface="Microsoft Sans Serif"/>
                <a:cs typeface="Microsoft Sans Serif"/>
              </a:rPr>
              <a:t>skulle</a:t>
            </a:r>
            <a:r>
              <a:rPr dirty="0" sz="2400" spc="-90">
                <a:latin typeface="Microsoft Sans Serif"/>
                <a:cs typeface="Microsoft Sans Serif"/>
              </a:rPr>
              <a:t> </a:t>
            </a:r>
            <a:r>
              <a:rPr dirty="0" sz="2400" spc="-35">
                <a:latin typeface="Microsoft Sans Serif"/>
                <a:cs typeface="Microsoft Sans Serif"/>
              </a:rPr>
              <a:t>blI </a:t>
            </a:r>
            <a:r>
              <a:rPr dirty="0" sz="2400" spc="-20">
                <a:latin typeface="Microsoft Sans Serif"/>
                <a:cs typeface="Microsoft Sans Serif"/>
              </a:rPr>
              <a:t>det </a:t>
            </a:r>
            <a:r>
              <a:rPr dirty="0" sz="2400" spc="-30">
                <a:latin typeface="Microsoft Sans Serif"/>
                <a:cs typeface="Microsoft Sans Serif"/>
              </a:rPr>
              <a:t>framtIda </a:t>
            </a:r>
            <a:r>
              <a:rPr dirty="0" sz="2400" spc="-25">
                <a:latin typeface="Microsoft Sans Serif"/>
                <a:cs typeface="Microsoft Sans Serif"/>
              </a:rPr>
              <a:t> </a:t>
            </a:r>
            <a:r>
              <a:rPr dirty="0" sz="2400" spc="-50">
                <a:latin typeface="Microsoft Sans Serif"/>
                <a:cs typeface="Microsoft Sans Serif"/>
              </a:rPr>
              <a:t>InternatIonella</a:t>
            </a:r>
            <a:r>
              <a:rPr dirty="0" sz="2400" spc="110">
                <a:latin typeface="Microsoft Sans Serif"/>
                <a:cs typeface="Microsoft Sans Serif"/>
              </a:rPr>
              <a:t> </a:t>
            </a:r>
            <a:r>
              <a:rPr dirty="0" sz="2400" spc="-55">
                <a:latin typeface="Microsoft Sans Serif"/>
                <a:cs typeface="Microsoft Sans Serif"/>
              </a:rPr>
              <a:t>hjälpspråket.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7886" y="520950"/>
            <a:ext cx="478465" cy="37073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4210" y="251664"/>
            <a:ext cx="2944387" cy="72585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74938" y="1208303"/>
            <a:ext cx="7736205" cy="1534160"/>
          </a:xfrm>
          <a:prstGeom prst="rect"/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80"/>
              </a:spcBef>
            </a:pPr>
            <a:r>
              <a:rPr dirty="0" spc="15"/>
              <a:t>Allmän</a:t>
            </a:r>
            <a:r>
              <a:rPr dirty="0" spc="114"/>
              <a:t> </a:t>
            </a:r>
            <a:r>
              <a:rPr dirty="0" spc="-60"/>
              <a:t>nedrustnIng,</a:t>
            </a:r>
            <a:r>
              <a:rPr dirty="0" spc="120"/>
              <a:t> </a:t>
            </a:r>
            <a:r>
              <a:rPr dirty="0" spc="25"/>
              <a:t>ett</a:t>
            </a:r>
            <a:r>
              <a:rPr dirty="0" spc="114"/>
              <a:t> </a:t>
            </a:r>
            <a:r>
              <a:rPr dirty="0" spc="-50"/>
              <a:t>parlament</a:t>
            </a:r>
            <a:r>
              <a:rPr dirty="0" spc="120"/>
              <a:t> </a:t>
            </a:r>
            <a:r>
              <a:rPr dirty="0" spc="-65"/>
              <a:t>med</a:t>
            </a:r>
            <a:r>
              <a:rPr dirty="0" spc="120"/>
              <a:t> </a:t>
            </a:r>
            <a:r>
              <a:rPr dirty="0" spc="-40"/>
              <a:t>ledamöter</a:t>
            </a:r>
            <a:r>
              <a:rPr dirty="0" spc="114"/>
              <a:t> </a:t>
            </a:r>
            <a:r>
              <a:rPr dirty="0" spc="-25"/>
              <a:t>från</a:t>
            </a:r>
            <a:r>
              <a:rPr dirty="0" spc="120"/>
              <a:t> </a:t>
            </a:r>
            <a:r>
              <a:rPr dirty="0" spc="-100"/>
              <a:t>alla </a:t>
            </a:r>
            <a:r>
              <a:rPr dirty="0" spc="-625"/>
              <a:t> </a:t>
            </a:r>
            <a:r>
              <a:rPr dirty="0" spc="-70"/>
              <a:t>jordens</a:t>
            </a:r>
            <a:r>
              <a:rPr dirty="0" spc="-65"/>
              <a:t> </a:t>
            </a:r>
            <a:r>
              <a:rPr dirty="0" spc="-35"/>
              <a:t>länder, </a:t>
            </a:r>
            <a:r>
              <a:rPr dirty="0" spc="-45"/>
              <a:t>och </a:t>
            </a:r>
            <a:r>
              <a:rPr dirty="0" spc="-120"/>
              <a:t>en</a:t>
            </a:r>
            <a:r>
              <a:rPr dirty="0" spc="-114"/>
              <a:t> </a:t>
            </a:r>
            <a:r>
              <a:rPr dirty="0" spc="-70"/>
              <a:t>global</a:t>
            </a:r>
            <a:r>
              <a:rPr dirty="0" spc="-65"/>
              <a:t> </a:t>
            </a:r>
            <a:r>
              <a:rPr dirty="0" spc="-50"/>
              <a:t>myndIghet </a:t>
            </a:r>
            <a:r>
              <a:rPr dirty="0" spc="-65"/>
              <a:t>med</a:t>
            </a:r>
            <a:r>
              <a:rPr dirty="0" spc="-60"/>
              <a:t> </a:t>
            </a:r>
            <a:r>
              <a:rPr dirty="0" spc="-55"/>
              <a:t>tIllräcklIga </a:t>
            </a:r>
            <a:r>
              <a:rPr dirty="0" spc="-50"/>
              <a:t> </a:t>
            </a:r>
            <a:r>
              <a:rPr dirty="0" spc="-60"/>
              <a:t>maktbefogenheter</a:t>
            </a:r>
            <a:r>
              <a:rPr dirty="0" spc="-55"/>
              <a:t> </a:t>
            </a:r>
            <a:r>
              <a:rPr dirty="0" spc="10"/>
              <a:t>att </a:t>
            </a:r>
            <a:r>
              <a:rPr dirty="0" spc="-60"/>
              <a:t>vIdmakthålla</a:t>
            </a:r>
            <a:r>
              <a:rPr dirty="0" spc="-55"/>
              <a:t> </a:t>
            </a:r>
            <a:r>
              <a:rPr dirty="0" spc="-40"/>
              <a:t>världsfred, </a:t>
            </a:r>
            <a:r>
              <a:rPr dirty="0" spc="-70"/>
              <a:t>är</a:t>
            </a:r>
            <a:r>
              <a:rPr dirty="0" spc="-65"/>
              <a:t> </a:t>
            </a:r>
            <a:r>
              <a:rPr dirty="0" spc="-95"/>
              <a:t>vad </a:t>
            </a:r>
            <a:r>
              <a:rPr dirty="0" spc="-90"/>
              <a:t> </a:t>
            </a:r>
            <a:r>
              <a:rPr dirty="0" spc="-55"/>
              <a:t>världen</a:t>
            </a:r>
            <a:r>
              <a:rPr dirty="0" spc="110"/>
              <a:t> </a:t>
            </a:r>
            <a:r>
              <a:rPr dirty="0" spc="-45"/>
              <a:t>behöver.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972716" y="3202838"/>
            <a:ext cx="4105910" cy="2774950"/>
            <a:chOff x="1972716" y="3202838"/>
            <a:chExt cx="4105910" cy="277495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7638" y="3217760"/>
              <a:ext cx="4076014" cy="274474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987638" y="3217760"/>
              <a:ext cx="4076065" cy="2745105"/>
            </a:xfrm>
            <a:custGeom>
              <a:avLst/>
              <a:gdLst/>
              <a:ahLst/>
              <a:cxnLst/>
              <a:rect l="l" t="t" r="r" b="b"/>
              <a:pathLst>
                <a:path w="4076065" h="2745104">
                  <a:moveTo>
                    <a:pt x="0" y="2744749"/>
                  </a:moveTo>
                  <a:lnTo>
                    <a:pt x="4076014" y="2744749"/>
                  </a:lnTo>
                  <a:lnTo>
                    <a:pt x="4076014" y="0"/>
                  </a:lnTo>
                  <a:lnTo>
                    <a:pt x="0" y="0"/>
                  </a:lnTo>
                  <a:lnTo>
                    <a:pt x="0" y="2744749"/>
                  </a:lnTo>
                  <a:close/>
                </a:path>
              </a:pathLst>
            </a:custGeom>
            <a:ln w="29549">
              <a:solidFill>
                <a:srgbClr val="1B5D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2154935" y="3378479"/>
            <a:ext cx="3660140" cy="229997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 sz="2000" spc="-190">
                <a:solidFill>
                  <a:srgbClr val="1E5000"/>
                </a:solidFill>
                <a:latin typeface="Cambria"/>
                <a:cs typeface="Cambria"/>
              </a:rPr>
              <a:t>"</a:t>
            </a:r>
            <a:r>
              <a:rPr dirty="0" sz="2400" spc="-120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ll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u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v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70" i="1">
                <a:solidFill>
                  <a:srgbClr val="1E5000"/>
                </a:solidFill>
                <a:latin typeface="Times New Roman"/>
                <a:cs typeface="Times New Roman"/>
              </a:rPr>
              <a:t>e  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v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c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30" i="1">
                <a:solidFill>
                  <a:srgbClr val="1E5000"/>
                </a:solidFill>
                <a:latin typeface="Times New Roman"/>
                <a:cs typeface="Times New Roman"/>
              </a:rPr>
              <a:t>mm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c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h  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40" i="1">
                <a:solidFill>
                  <a:srgbClr val="1E5000"/>
                </a:solidFill>
                <a:latin typeface="Times New Roman"/>
                <a:cs typeface="Times New Roman"/>
              </a:rPr>
              <a:t>y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v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c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u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ss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ä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ll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95" i="1">
                <a:solidFill>
                  <a:srgbClr val="1E500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algn="just" marL="12700" marR="384810">
              <a:lnSpc>
                <a:spcPts val="2590"/>
              </a:lnSpc>
            </a:pPr>
            <a:r>
              <a:rPr dirty="0" sz="2400" spc="-120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nn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95" i="1">
                <a:solidFill>
                  <a:srgbClr val="1E5000"/>
                </a:solidFill>
                <a:latin typeface="Times New Roman"/>
                <a:cs typeface="Times New Roman"/>
              </a:rPr>
              <a:t>,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265" i="1">
                <a:solidFill>
                  <a:srgbClr val="1E5000"/>
                </a:solidFill>
                <a:latin typeface="Times New Roman"/>
                <a:cs typeface="Times New Roman"/>
              </a:rPr>
              <a:t>H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rr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35" i="1">
                <a:solidFill>
                  <a:srgbClr val="1E5000"/>
                </a:solidFill>
                <a:latin typeface="Times New Roman"/>
                <a:cs typeface="Times New Roman"/>
              </a:rPr>
              <a:t>r  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nn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c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h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h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ä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15" i="1">
                <a:solidFill>
                  <a:srgbClr val="1E5000"/>
                </a:solidFill>
                <a:latin typeface="Times New Roman"/>
                <a:cs typeface="Times New Roman"/>
              </a:rPr>
              <a:t>m 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ä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nn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35" i="1">
                <a:solidFill>
                  <a:srgbClr val="1E5000"/>
                </a:solidFill>
                <a:latin typeface="Times New Roman"/>
                <a:cs typeface="Times New Roman"/>
              </a:rPr>
              <a:t>y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000" spc="-190">
                <a:solidFill>
                  <a:srgbClr val="1E5000"/>
                </a:solidFill>
                <a:latin typeface="Cambria"/>
                <a:cs typeface="Cambria"/>
              </a:rPr>
              <a:t>"</a:t>
            </a:r>
            <a:endParaRPr sz="2000">
              <a:latin typeface="Cambria"/>
              <a:cs typeface="Cambria"/>
            </a:endParaRPr>
          </a:p>
          <a:p>
            <a:pPr marL="927100">
              <a:lnSpc>
                <a:spcPts val="2039"/>
              </a:lnSpc>
            </a:pPr>
            <a:r>
              <a:rPr dirty="0" sz="2000">
                <a:solidFill>
                  <a:srgbClr val="1E5000"/>
                </a:solidFill>
                <a:latin typeface="Cambria"/>
                <a:cs typeface="Cambria"/>
              </a:rPr>
              <a:t>–</a:t>
            </a:r>
            <a:r>
              <a:rPr dirty="0" sz="2000" spc="8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1E5000"/>
                </a:solidFill>
                <a:latin typeface="Cambria"/>
                <a:cs typeface="Cambria"/>
              </a:rPr>
              <a:t>Bahá’u’lláh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05864" y="3014357"/>
            <a:ext cx="4065050" cy="315269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7884" y="520082"/>
            <a:ext cx="478415" cy="3597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4210" y="288100"/>
            <a:ext cx="6069358" cy="68458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160" rIns="0" bIns="0" rtlCol="0" vert="horz">
            <a:spAutoFit/>
          </a:bodyPr>
          <a:lstStyle/>
          <a:p>
            <a:pPr marL="1101090" marR="5080">
              <a:lnSpc>
                <a:spcPts val="3000"/>
              </a:lnSpc>
              <a:spcBef>
                <a:spcPts val="80"/>
              </a:spcBef>
            </a:pPr>
            <a:r>
              <a:rPr dirty="0" spc="-75"/>
              <a:t>Bahá’í-relIgIonen</a:t>
            </a:r>
            <a:r>
              <a:rPr dirty="0" spc="114"/>
              <a:t> </a:t>
            </a:r>
            <a:r>
              <a:rPr dirty="0" spc="-155"/>
              <a:t>ser</a:t>
            </a:r>
            <a:r>
              <a:rPr dirty="0" spc="120"/>
              <a:t> </a:t>
            </a:r>
            <a:r>
              <a:rPr dirty="0" spc="-120"/>
              <a:t>som</a:t>
            </a:r>
            <a:r>
              <a:rPr dirty="0" spc="114"/>
              <a:t> </a:t>
            </a:r>
            <a:r>
              <a:rPr dirty="0" spc="-165"/>
              <a:t>sIn</a:t>
            </a:r>
            <a:r>
              <a:rPr dirty="0" spc="120"/>
              <a:t> </a:t>
            </a:r>
            <a:r>
              <a:rPr dirty="0" spc="-15"/>
              <a:t>uppgIft</a:t>
            </a:r>
            <a:r>
              <a:rPr dirty="0" spc="120"/>
              <a:t> </a:t>
            </a:r>
            <a:r>
              <a:rPr dirty="0" spc="10"/>
              <a:t>att</a:t>
            </a:r>
            <a:r>
              <a:rPr dirty="0" spc="114"/>
              <a:t> </a:t>
            </a:r>
            <a:r>
              <a:rPr dirty="0" spc="-90"/>
              <a:t>InspIrera</a:t>
            </a:r>
            <a:r>
              <a:rPr dirty="0" spc="120"/>
              <a:t> </a:t>
            </a:r>
            <a:r>
              <a:rPr dirty="0" spc="25"/>
              <a:t>tIll</a:t>
            </a:r>
            <a:r>
              <a:rPr dirty="0" spc="120"/>
              <a:t> </a:t>
            </a:r>
            <a:r>
              <a:rPr dirty="0" spc="-40"/>
              <a:t>globalt </a:t>
            </a:r>
            <a:r>
              <a:rPr dirty="0" spc="-625"/>
              <a:t> </a:t>
            </a:r>
            <a:r>
              <a:rPr dirty="0" spc="-114"/>
              <a:t>samarbete</a:t>
            </a:r>
            <a:r>
              <a:rPr dirty="0" spc="-110"/>
              <a:t> </a:t>
            </a:r>
            <a:r>
              <a:rPr dirty="0" spc="-45"/>
              <a:t>och </a:t>
            </a:r>
            <a:r>
              <a:rPr dirty="0" spc="25"/>
              <a:t>tIll </a:t>
            </a:r>
            <a:r>
              <a:rPr dirty="0" spc="10"/>
              <a:t>att </a:t>
            </a:r>
            <a:r>
              <a:rPr dirty="0" spc="-100"/>
              <a:t>sprIda</a:t>
            </a:r>
            <a:r>
              <a:rPr dirty="0" spc="-95"/>
              <a:t> </a:t>
            </a:r>
            <a:r>
              <a:rPr dirty="0" spc="-80"/>
              <a:t>den</a:t>
            </a:r>
            <a:r>
              <a:rPr dirty="0" spc="-75"/>
              <a:t> </a:t>
            </a:r>
            <a:r>
              <a:rPr dirty="0" spc="-85"/>
              <a:t>InsIkt</a:t>
            </a:r>
            <a:r>
              <a:rPr dirty="0" spc="-80"/>
              <a:t> </a:t>
            </a:r>
            <a:r>
              <a:rPr dirty="0"/>
              <a:t>om </a:t>
            </a:r>
            <a:r>
              <a:rPr dirty="0" spc="-114"/>
              <a:t>mänsklIghetens </a:t>
            </a:r>
            <a:r>
              <a:rPr dirty="0" spc="-110"/>
              <a:t> </a:t>
            </a:r>
            <a:r>
              <a:rPr dirty="0" spc="-70"/>
              <a:t>enhet</a:t>
            </a:r>
            <a:r>
              <a:rPr dirty="0" spc="114"/>
              <a:t> </a:t>
            </a:r>
            <a:r>
              <a:rPr dirty="0" spc="-45"/>
              <a:t>och</a:t>
            </a:r>
            <a:r>
              <a:rPr dirty="0" spc="120"/>
              <a:t> </a:t>
            </a:r>
            <a:r>
              <a:rPr dirty="0" spc="-70"/>
              <a:t>global</a:t>
            </a:r>
            <a:r>
              <a:rPr dirty="0" spc="120"/>
              <a:t> </a:t>
            </a:r>
            <a:r>
              <a:rPr dirty="0" spc="-55"/>
              <a:t>solIdarItet</a:t>
            </a:r>
            <a:r>
              <a:rPr dirty="0" spc="120"/>
              <a:t> </a:t>
            </a:r>
            <a:r>
              <a:rPr dirty="0" spc="-120"/>
              <a:t>som</a:t>
            </a:r>
            <a:r>
              <a:rPr dirty="0" spc="114"/>
              <a:t> </a:t>
            </a:r>
            <a:r>
              <a:rPr dirty="0" spc="-114"/>
              <a:t>behövs</a:t>
            </a:r>
            <a:r>
              <a:rPr dirty="0" spc="120"/>
              <a:t> </a:t>
            </a:r>
            <a:r>
              <a:rPr dirty="0" spc="55"/>
              <a:t>för</a:t>
            </a:r>
            <a:r>
              <a:rPr dirty="0" spc="120"/>
              <a:t> </a:t>
            </a:r>
            <a:r>
              <a:rPr dirty="0" spc="10"/>
              <a:t>att</a:t>
            </a:r>
            <a:r>
              <a:rPr dirty="0" spc="120"/>
              <a:t> </a:t>
            </a:r>
            <a:r>
              <a:rPr dirty="0" spc="-55"/>
              <a:t>understödja </a:t>
            </a:r>
            <a:r>
              <a:rPr dirty="0" spc="-625"/>
              <a:t> </a:t>
            </a:r>
            <a:r>
              <a:rPr dirty="0" spc="-90"/>
              <a:t>globala</a:t>
            </a:r>
            <a:r>
              <a:rPr dirty="0" spc="110"/>
              <a:t> </a:t>
            </a:r>
            <a:r>
              <a:rPr dirty="0" spc="-30"/>
              <a:t>InstItutIoner.</a:t>
            </a: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29231" y="3070764"/>
            <a:ext cx="4694148" cy="371730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029231" y="3070764"/>
            <a:ext cx="4694555" cy="3717925"/>
          </a:xfrm>
          <a:prstGeom prst="rect">
            <a:avLst/>
          </a:prstGeom>
          <a:ln w="29549">
            <a:solidFill>
              <a:srgbClr val="1B5D20"/>
            </a:solidFill>
          </a:ln>
        </p:spPr>
        <p:txBody>
          <a:bodyPr wrap="square" lIns="0" tIns="214629" rIns="0" bIns="0" rtlCol="0" vert="horz">
            <a:spAutoFit/>
          </a:bodyPr>
          <a:lstStyle/>
          <a:p>
            <a:pPr marL="179705" marR="330835">
              <a:lnSpc>
                <a:spcPts val="2590"/>
              </a:lnSpc>
              <a:spcBef>
                <a:spcPts val="1689"/>
              </a:spcBef>
            </a:pPr>
            <a:r>
              <a:rPr dirty="0" sz="2000" spc="150">
                <a:solidFill>
                  <a:srgbClr val="1E5000"/>
                </a:solidFill>
                <a:latin typeface="Cambria"/>
                <a:cs typeface="Cambria"/>
              </a:rPr>
              <a:t>”</a:t>
            </a:r>
            <a:r>
              <a:rPr dirty="0" sz="2400" spc="-465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u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å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v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ll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nn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u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pp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35" i="1">
                <a:solidFill>
                  <a:srgbClr val="1E5000"/>
                </a:solidFill>
                <a:latin typeface="Times New Roman"/>
                <a:cs typeface="Times New Roman"/>
              </a:rPr>
              <a:t>y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65" i="1">
                <a:solidFill>
                  <a:srgbClr val="1E5000"/>
                </a:solidFill>
                <a:latin typeface="Times New Roman"/>
                <a:cs typeface="Times New Roman"/>
              </a:rPr>
              <a:t>a  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å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ä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30" i="1">
                <a:solidFill>
                  <a:srgbClr val="1E5000"/>
                </a:solidFill>
                <a:latin typeface="Times New Roman"/>
                <a:cs typeface="Times New Roman"/>
              </a:rPr>
              <a:t>m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30" i="1">
                <a:solidFill>
                  <a:srgbClr val="1E5000"/>
                </a:solidFill>
                <a:latin typeface="Times New Roman"/>
                <a:cs typeface="Times New Roman"/>
              </a:rPr>
              <a:t>m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ä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-30" i="1">
                <a:solidFill>
                  <a:srgbClr val="1E5000"/>
                </a:solidFill>
                <a:latin typeface="Times New Roman"/>
                <a:cs typeface="Times New Roman"/>
              </a:rPr>
              <a:t>-  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h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h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c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h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30" i="1">
                <a:solidFill>
                  <a:srgbClr val="1E5000"/>
                </a:solidFill>
                <a:latin typeface="Times New Roman"/>
                <a:cs typeface="Times New Roman"/>
              </a:rPr>
              <a:t>m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60" i="1">
                <a:solidFill>
                  <a:srgbClr val="1E5000"/>
                </a:solidFill>
                <a:latin typeface="Times New Roman"/>
                <a:cs typeface="Times New Roman"/>
              </a:rPr>
              <a:t>s  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u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ä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gg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h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95" i="1">
                <a:solidFill>
                  <a:srgbClr val="1E5000"/>
                </a:solidFill>
                <a:latin typeface="Times New Roman"/>
                <a:cs typeface="Times New Roman"/>
              </a:rPr>
              <a:t>.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270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30" i="1">
                <a:solidFill>
                  <a:srgbClr val="1E5000"/>
                </a:solidFill>
                <a:latin typeface="Times New Roman"/>
                <a:cs typeface="Times New Roman"/>
              </a:rPr>
              <a:t>m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ll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n  n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ll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u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pp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h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ö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c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h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15" i="1">
                <a:solidFill>
                  <a:srgbClr val="1E5000"/>
                </a:solidFill>
                <a:latin typeface="Times New Roman"/>
                <a:cs typeface="Times New Roman"/>
              </a:rPr>
              <a:t>m  </a:t>
            </a:r>
            <a:r>
              <a:rPr dirty="0" sz="2400" spc="-465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u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v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-60" i="1">
                <a:solidFill>
                  <a:srgbClr val="1E5000"/>
                </a:solidFill>
                <a:latin typeface="Times New Roman"/>
                <a:cs typeface="Times New Roman"/>
              </a:rPr>
              <a:t>j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ll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ö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f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n 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30" i="1">
                <a:solidFill>
                  <a:srgbClr val="1E5000"/>
                </a:solidFill>
                <a:latin typeface="Times New Roman"/>
                <a:cs typeface="Times New Roman"/>
              </a:rPr>
              <a:t>mm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35" i="1">
                <a:solidFill>
                  <a:srgbClr val="1E5000"/>
                </a:solidFill>
                <a:latin typeface="Times New Roman"/>
                <a:cs typeface="Times New Roman"/>
              </a:rPr>
              <a:t>-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v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ä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ll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60" i="1">
                <a:solidFill>
                  <a:srgbClr val="1E5000"/>
                </a:solidFill>
                <a:latin typeface="Times New Roman"/>
                <a:cs typeface="Times New Roman"/>
              </a:rPr>
              <a:t>b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30" i="1">
                <a:solidFill>
                  <a:srgbClr val="1E5000"/>
                </a:solidFill>
                <a:latin typeface="Times New Roman"/>
                <a:cs typeface="Times New Roman"/>
              </a:rPr>
              <a:t>m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y 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v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ä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-50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c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h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ll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30" i="1">
                <a:solidFill>
                  <a:srgbClr val="1E5000"/>
                </a:solidFill>
                <a:latin typeface="Times New Roman"/>
                <a:cs typeface="Times New Roman"/>
              </a:rPr>
              <a:t>m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ä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nn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15" i="1">
                <a:solidFill>
                  <a:srgbClr val="1E5000"/>
                </a:solidFill>
                <a:latin typeface="Times New Roman"/>
                <a:cs typeface="Times New Roman"/>
              </a:rPr>
              <a:t>m  </a:t>
            </a:r>
            <a:r>
              <a:rPr dirty="0" sz="2400" spc="-110" i="1">
                <a:solidFill>
                  <a:srgbClr val="1E5000"/>
                </a:solidFill>
                <a:latin typeface="Times New Roman"/>
                <a:cs typeface="Times New Roman"/>
              </a:rPr>
              <a:t>bröder.”</a:t>
            </a:r>
            <a:endParaRPr sz="2400">
              <a:latin typeface="Times New Roman"/>
              <a:cs typeface="Times New Roman"/>
            </a:endParaRPr>
          </a:p>
          <a:p>
            <a:pPr marL="2237105">
              <a:lnSpc>
                <a:spcPct val="100000"/>
              </a:lnSpc>
              <a:spcBef>
                <a:spcPts val="440"/>
              </a:spcBef>
            </a:pPr>
            <a:r>
              <a:rPr dirty="0" sz="2000">
                <a:solidFill>
                  <a:srgbClr val="1E5000"/>
                </a:solidFill>
                <a:latin typeface="Cambria"/>
                <a:cs typeface="Cambria"/>
              </a:rPr>
              <a:t>–</a:t>
            </a:r>
            <a:r>
              <a:rPr dirty="0" sz="2000" spc="10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1E5000"/>
                </a:solidFill>
                <a:latin typeface="Cambria"/>
                <a:cs typeface="Cambria"/>
              </a:rPr>
              <a:t>‘Abdu’l-Bahá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46569" y="3501783"/>
            <a:ext cx="3161531" cy="28552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7249" y="525046"/>
            <a:ext cx="274157" cy="36176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7430" y="282942"/>
            <a:ext cx="3894362" cy="68974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69846" y="1083487"/>
            <a:ext cx="6855459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5"/>
              <a:t>Alla</a:t>
            </a:r>
            <a:r>
              <a:rPr dirty="0" spc="114"/>
              <a:t> </a:t>
            </a:r>
            <a:r>
              <a:rPr dirty="0" spc="-60"/>
              <a:t>relIgIoner</a:t>
            </a:r>
            <a:r>
              <a:rPr dirty="0" spc="114"/>
              <a:t> </a:t>
            </a:r>
            <a:r>
              <a:rPr dirty="0" spc="-25"/>
              <a:t>kommer</a:t>
            </a:r>
            <a:r>
              <a:rPr dirty="0" spc="114"/>
              <a:t> </a:t>
            </a:r>
            <a:r>
              <a:rPr dirty="0" spc="-25"/>
              <a:t>från</a:t>
            </a:r>
            <a:r>
              <a:rPr dirty="0" spc="114"/>
              <a:t> </a:t>
            </a:r>
            <a:r>
              <a:rPr dirty="0" spc="-165"/>
              <a:t>samma</a:t>
            </a:r>
            <a:r>
              <a:rPr dirty="0" spc="120"/>
              <a:t> </a:t>
            </a:r>
            <a:r>
              <a:rPr dirty="0" spc="-80"/>
              <a:t>gudomlIga</a:t>
            </a:r>
            <a:r>
              <a:rPr dirty="0" spc="114"/>
              <a:t> </a:t>
            </a:r>
            <a:r>
              <a:rPr dirty="0" spc="-60"/>
              <a:t>källa.</a:t>
            </a: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51951" y="1708264"/>
            <a:ext cx="5914440" cy="337381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951951" y="1708264"/>
            <a:ext cx="5915025" cy="3374390"/>
          </a:xfrm>
          <a:prstGeom prst="rect">
            <a:avLst/>
          </a:prstGeom>
          <a:ln w="29549">
            <a:solidFill>
              <a:srgbClr val="1B5D20"/>
            </a:solidFill>
          </a:ln>
        </p:spPr>
        <p:txBody>
          <a:bodyPr wrap="square" lIns="0" tIns="214629" rIns="0" bIns="0" rtlCol="0" vert="horz">
            <a:spAutoFit/>
          </a:bodyPr>
          <a:lstStyle/>
          <a:p>
            <a:pPr marL="179705" marR="645795">
              <a:lnSpc>
                <a:spcPts val="2590"/>
              </a:lnSpc>
              <a:spcBef>
                <a:spcPts val="1689"/>
              </a:spcBef>
              <a:tabLst>
                <a:tab pos="664845" algn="l"/>
                <a:tab pos="775970" algn="l"/>
                <a:tab pos="1128395" algn="l"/>
                <a:tab pos="1339850" algn="l"/>
                <a:tab pos="2259330" algn="l"/>
                <a:tab pos="2537460" algn="l"/>
                <a:tab pos="2886710" algn="l"/>
                <a:tab pos="3328035" algn="l"/>
                <a:tab pos="3724275" algn="l"/>
                <a:tab pos="3922395" algn="l"/>
                <a:tab pos="4218305" algn="l"/>
                <a:tab pos="4610100" algn="l"/>
              </a:tabLst>
            </a:pPr>
            <a:r>
              <a:rPr dirty="0" sz="2000" spc="-190">
                <a:solidFill>
                  <a:srgbClr val="1E5000"/>
                </a:solidFill>
                <a:latin typeface="Cambria"/>
                <a:cs typeface="Cambria"/>
              </a:rPr>
              <a:t>"</a:t>
            </a:r>
            <a:r>
              <a:rPr dirty="0" sz="2400" spc="-39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i="1">
                <a:solidFill>
                  <a:srgbClr val="1E5000"/>
                </a:solidFill>
                <a:latin typeface="Times New Roman"/>
                <a:cs typeface="Times New Roman"/>
              </a:rPr>
              <a:t>		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i="1">
                <a:solidFill>
                  <a:srgbClr val="1E5000"/>
                </a:solidFill>
                <a:latin typeface="Times New Roman"/>
                <a:cs typeface="Times New Roman"/>
              </a:rPr>
              <a:t>	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c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å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i="1">
                <a:solidFill>
                  <a:srgbClr val="1E5000"/>
                </a:solidFill>
                <a:latin typeface="Times New Roman"/>
                <a:cs typeface="Times New Roman"/>
              </a:rPr>
              <a:t>	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å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i="1">
                <a:solidFill>
                  <a:srgbClr val="1E5000"/>
                </a:solidFill>
                <a:latin typeface="Times New Roman"/>
                <a:cs typeface="Times New Roman"/>
              </a:rPr>
              <a:t>	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30" i="1">
                <a:solidFill>
                  <a:srgbClr val="1E5000"/>
                </a:solidFill>
                <a:latin typeface="Times New Roman"/>
                <a:cs typeface="Times New Roman"/>
              </a:rPr>
              <a:t>m</a:t>
            </a:r>
            <a:r>
              <a:rPr dirty="0" sz="2400" i="1">
                <a:solidFill>
                  <a:srgbClr val="1E5000"/>
                </a:solidFill>
                <a:latin typeface="Times New Roman"/>
                <a:cs typeface="Times New Roman"/>
              </a:rPr>
              <a:t>	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h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i="1">
                <a:solidFill>
                  <a:srgbClr val="1E5000"/>
                </a:solidFill>
                <a:latin typeface="Times New Roman"/>
                <a:cs typeface="Times New Roman"/>
              </a:rPr>
              <a:t>	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v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v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l  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om	</a:t>
            </a:r>
            <a:r>
              <a:rPr dirty="0" sz="2400" spc="30" i="1">
                <a:solidFill>
                  <a:srgbClr val="1E5000"/>
                </a:solidFill>
                <a:latin typeface="Times New Roman"/>
                <a:cs typeface="Times New Roman"/>
              </a:rPr>
              <a:t>att	</a:t>
            </a:r>
            <a:r>
              <a:rPr dirty="0" sz="2400" spc="-50" i="1">
                <a:solidFill>
                  <a:srgbClr val="1E5000"/>
                </a:solidFill>
                <a:latin typeface="Times New Roman"/>
                <a:cs typeface="Times New Roman"/>
              </a:rPr>
              <a:t>världens	</a:t>
            </a:r>
            <a:r>
              <a:rPr dirty="0" sz="2400" spc="-60" i="1">
                <a:solidFill>
                  <a:srgbClr val="1E5000"/>
                </a:solidFill>
                <a:latin typeface="Times New Roman"/>
                <a:cs typeface="Times New Roman"/>
              </a:rPr>
              <a:t>folk,	</a:t>
            </a:r>
            <a:r>
              <a:rPr dirty="0" sz="2400" spc="-30" i="1">
                <a:solidFill>
                  <a:srgbClr val="1E5000"/>
                </a:solidFill>
                <a:latin typeface="Times New Roman"/>
                <a:cs typeface="Times New Roman"/>
              </a:rPr>
              <a:t>vilken	</a:t>
            </a:r>
            <a:r>
              <a:rPr dirty="0" sz="2400" spc="-70" i="1">
                <a:solidFill>
                  <a:srgbClr val="1E5000"/>
                </a:solidFill>
                <a:latin typeface="Times New Roman"/>
                <a:cs typeface="Times New Roman"/>
              </a:rPr>
              <a:t>ras	</a:t>
            </a:r>
            <a:r>
              <a:rPr dirty="0" sz="2400" spc="-85" i="1">
                <a:solidFill>
                  <a:srgbClr val="1E5000"/>
                </a:solidFill>
                <a:latin typeface="Times New Roman"/>
                <a:cs typeface="Times New Roman"/>
              </a:rPr>
              <a:t>eller</a:t>
            </a:r>
            <a:endParaRPr sz="2400">
              <a:latin typeface="Times New Roman"/>
              <a:cs typeface="Times New Roman"/>
            </a:endParaRPr>
          </a:p>
          <a:p>
            <a:pPr marL="179705" marR="214629">
              <a:lnSpc>
                <a:spcPts val="2590"/>
              </a:lnSpc>
              <a:tabLst>
                <a:tab pos="579120" algn="l"/>
                <a:tab pos="986155" algn="l"/>
                <a:tab pos="1200150" algn="l"/>
                <a:tab pos="1603375" algn="l"/>
                <a:tab pos="1664335" algn="l"/>
                <a:tab pos="2058035" algn="l"/>
                <a:tab pos="2089150" algn="l"/>
                <a:tab pos="2464435" algn="l"/>
                <a:tab pos="2936240" algn="l"/>
                <a:tab pos="3158490" algn="l"/>
                <a:tab pos="3636010" algn="l"/>
                <a:tab pos="3940175" algn="l"/>
                <a:tab pos="4172585" algn="l"/>
                <a:tab pos="4411980" algn="l"/>
              </a:tabLst>
            </a:pP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114" i="1">
                <a:solidFill>
                  <a:srgbClr val="1E5000"/>
                </a:solidFill>
                <a:latin typeface="Times New Roman"/>
                <a:cs typeface="Times New Roman"/>
              </a:rPr>
              <a:t>g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i="1">
                <a:solidFill>
                  <a:srgbClr val="1E5000"/>
                </a:solidFill>
                <a:latin typeface="Times New Roman"/>
                <a:cs typeface="Times New Roman"/>
              </a:rPr>
              <a:t>	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i="1">
                <a:solidFill>
                  <a:srgbClr val="1E5000"/>
                </a:solidFill>
                <a:latin typeface="Times New Roman"/>
                <a:cs typeface="Times New Roman"/>
              </a:rPr>
              <a:t>		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ä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i="1">
                <a:solidFill>
                  <a:srgbClr val="1E5000"/>
                </a:solidFill>
                <a:latin typeface="Times New Roman"/>
                <a:cs typeface="Times New Roman"/>
              </a:rPr>
              <a:t>		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ll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h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ö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95" i="1">
                <a:solidFill>
                  <a:srgbClr val="1E5000"/>
                </a:solidFill>
                <a:latin typeface="Times New Roman"/>
                <a:cs typeface="Times New Roman"/>
              </a:rPr>
              <a:t>,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h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ä</a:t>
            </a:r>
            <a:r>
              <a:rPr dirty="0" sz="2400" spc="30" i="1">
                <a:solidFill>
                  <a:srgbClr val="1E5000"/>
                </a:solidFill>
                <a:latin typeface="Times New Roman"/>
                <a:cs typeface="Times New Roman"/>
              </a:rPr>
              <a:t>m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i="1">
                <a:solidFill>
                  <a:srgbClr val="1E5000"/>
                </a:solidFill>
                <a:latin typeface="Times New Roman"/>
                <a:cs typeface="Times New Roman"/>
              </a:rPr>
              <a:t>	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i="1">
                <a:solidFill>
                  <a:srgbClr val="1E5000"/>
                </a:solidFill>
                <a:latin typeface="Times New Roman"/>
                <a:cs typeface="Times New Roman"/>
              </a:rPr>
              <a:t>	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p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n  </a:t>
            </a:r>
            <a:r>
              <a:rPr dirty="0" sz="2400" spc="-10" i="1">
                <a:solidFill>
                  <a:srgbClr val="1E5000"/>
                </a:solidFill>
                <a:latin typeface="Times New Roman"/>
                <a:cs typeface="Times New Roman"/>
              </a:rPr>
              <a:t>ur	</a:t>
            </a:r>
            <a:r>
              <a:rPr dirty="0" sz="2400" spc="-50" i="1">
                <a:solidFill>
                  <a:srgbClr val="1E5000"/>
                </a:solidFill>
                <a:latin typeface="Times New Roman"/>
                <a:cs typeface="Times New Roman"/>
              </a:rPr>
              <a:t>en	</a:t>
            </a:r>
            <a:r>
              <a:rPr dirty="0" sz="2400" spc="-60" i="1">
                <a:solidFill>
                  <a:srgbClr val="1E5000"/>
                </a:solidFill>
                <a:latin typeface="Times New Roman"/>
                <a:cs typeface="Times New Roman"/>
              </a:rPr>
              <a:t>enda		</a:t>
            </a:r>
            <a:r>
              <a:rPr dirty="0" sz="2400" spc="-30" i="1">
                <a:solidFill>
                  <a:srgbClr val="1E5000"/>
                </a:solidFill>
                <a:latin typeface="Times New Roman"/>
                <a:cs typeface="Times New Roman"/>
              </a:rPr>
              <a:t>himmelsk	</a:t>
            </a:r>
            <a:r>
              <a:rPr dirty="0" sz="2400" spc="-65" i="1">
                <a:solidFill>
                  <a:srgbClr val="1E5000"/>
                </a:solidFill>
                <a:latin typeface="Times New Roman"/>
                <a:cs typeface="Times New Roman"/>
              </a:rPr>
              <a:t>källa	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och	</a:t>
            </a:r>
            <a:r>
              <a:rPr dirty="0" sz="2400" spc="-70" i="1">
                <a:solidFill>
                  <a:srgbClr val="1E5000"/>
                </a:solidFill>
                <a:latin typeface="Times New Roman"/>
                <a:cs typeface="Times New Roman"/>
              </a:rPr>
              <a:t>är </a:t>
            </a:r>
            <a:r>
              <a:rPr dirty="0" sz="2400" spc="-65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undersåtar	</a:t>
            </a:r>
            <a:r>
              <a:rPr dirty="0" sz="2400" spc="-30" i="1">
                <a:solidFill>
                  <a:srgbClr val="1E5000"/>
                </a:solidFill>
                <a:latin typeface="Times New Roman"/>
                <a:cs typeface="Times New Roman"/>
              </a:rPr>
              <a:t>till	</a:t>
            </a:r>
            <a:r>
              <a:rPr dirty="0" sz="2400" spc="-50" i="1">
                <a:solidFill>
                  <a:srgbClr val="1E5000"/>
                </a:solidFill>
                <a:latin typeface="Times New Roman"/>
                <a:cs typeface="Times New Roman"/>
              </a:rPr>
              <a:t>en	</a:t>
            </a:r>
            <a:r>
              <a:rPr dirty="0" sz="2400" spc="-60" i="1">
                <a:solidFill>
                  <a:srgbClr val="1E5000"/>
                </a:solidFill>
                <a:latin typeface="Times New Roman"/>
                <a:cs typeface="Times New Roman"/>
              </a:rPr>
              <a:t>enda	</a:t>
            </a:r>
            <a:r>
              <a:rPr dirty="0" sz="2400" spc="-145" i="1">
                <a:solidFill>
                  <a:srgbClr val="1E5000"/>
                </a:solidFill>
                <a:latin typeface="Times New Roman"/>
                <a:cs typeface="Times New Roman"/>
              </a:rPr>
              <a:t>Gud.</a:t>
            </a:r>
            <a:endParaRPr sz="2400">
              <a:latin typeface="Times New Roman"/>
              <a:cs typeface="Times New Roman"/>
            </a:endParaRPr>
          </a:p>
          <a:p>
            <a:pPr marL="179705" marR="286385">
              <a:lnSpc>
                <a:spcPts val="2590"/>
              </a:lnSpc>
              <a:spcBef>
                <a:spcPts val="800"/>
              </a:spcBef>
              <a:tabLst>
                <a:tab pos="1531620" algn="l"/>
                <a:tab pos="1855470" algn="l"/>
                <a:tab pos="2679065" algn="l"/>
                <a:tab pos="3839210" algn="l"/>
                <a:tab pos="4293870" algn="l"/>
              </a:tabLst>
            </a:pP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Skillnaden	</a:t>
            </a:r>
            <a:r>
              <a:rPr dirty="0" sz="2400" spc="-95" i="1">
                <a:solidFill>
                  <a:srgbClr val="1E5000"/>
                </a:solidFill>
                <a:latin typeface="Times New Roman"/>
                <a:cs typeface="Times New Roman"/>
              </a:rPr>
              <a:t>...	</a:t>
            </a:r>
            <a:r>
              <a:rPr dirty="0" sz="2400" spc="-30" i="1">
                <a:solidFill>
                  <a:srgbClr val="1E5000"/>
                </a:solidFill>
                <a:latin typeface="Times New Roman"/>
                <a:cs typeface="Times New Roman"/>
              </a:rPr>
              <a:t>måste	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hänföras	</a:t>
            </a:r>
            <a:r>
              <a:rPr dirty="0" sz="2400" spc="-30" i="1">
                <a:solidFill>
                  <a:srgbClr val="1E5000"/>
                </a:solidFill>
                <a:latin typeface="Times New Roman"/>
                <a:cs typeface="Times New Roman"/>
              </a:rPr>
              <a:t>till	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de </a:t>
            </a:r>
            <a:r>
              <a:rPr dirty="0" sz="2400" spc="-7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25" i="1">
                <a:solidFill>
                  <a:srgbClr val="1E5000"/>
                </a:solidFill>
                <a:latin typeface="Times New Roman"/>
                <a:cs typeface="Times New Roman"/>
              </a:rPr>
              <a:t>skiftande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25" i="1">
                <a:solidFill>
                  <a:srgbClr val="1E5000"/>
                </a:solidFill>
                <a:latin typeface="Times New Roman"/>
                <a:cs typeface="Times New Roman"/>
              </a:rPr>
              <a:t>förutsättningar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och </a:t>
            </a:r>
            <a:r>
              <a:rPr dirty="0" sz="2400" spc="-60" i="1">
                <a:solidFill>
                  <a:srgbClr val="1E5000"/>
                </a:solidFill>
                <a:latin typeface="Times New Roman"/>
                <a:cs typeface="Times New Roman"/>
              </a:rPr>
              <a:t>behov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som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70" i="1">
                <a:solidFill>
                  <a:srgbClr val="1E5000"/>
                </a:solidFill>
                <a:latin typeface="Times New Roman"/>
                <a:cs typeface="Times New Roman"/>
              </a:rPr>
              <a:t>rådde </a:t>
            </a:r>
            <a:r>
              <a:rPr dirty="0" sz="2400" spc="-585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u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å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å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u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pp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</a:t>
            </a:r>
            <a:r>
              <a:rPr dirty="0" sz="2400" spc="-60" i="1">
                <a:solidFill>
                  <a:srgbClr val="1E5000"/>
                </a:solidFill>
                <a:latin typeface="Times New Roman"/>
                <a:cs typeface="Times New Roman"/>
              </a:rPr>
              <a:t>b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e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-95" i="1">
                <a:solidFill>
                  <a:srgbClr val="1E5000"/>
                </a:solidFill>
                <a:latin typeface="Times New Roman"/>
                <a:cs typeface="Times New Roman"/>
              </a:rPr>
              <a:t>.</a:t>
            </a:r>
            <a:r>
              <a:rPr dirty="0" sz="2400" spc="-85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000" spc="-190">
                <a:solidFill>
                  <a:srgbClr val="1E5000"/>
                </a:solidFill>
                <a:latin typeface="Cambria"/>
                <a:cs typeface="Cambria"/>
              </a:rPr>
              <a:t>"</a:t>
            </a:r>
            <a:endParaRPr sz="2000">
              <a:latin typeface="Cambria"/>
              <a:cs typeface="Cambria"/>
            </a:endParaRPr>
          </a:p>
          <a:p>
            <a:pPr marL="3837304">
              <a:lnSpc>
                <a:spcPts val="2039"/>
              </a:lnSpc>
            </a:pPr>
            <a:r>
              <a:rPr dirty="0" sz="2000">
                <a:solidFill>
                  <a:srgbClr val="1E5000"/>
                </a:solidFill>
                <a:latin typeface="Cambria"/>
                <a:cs typeface="Cambria"/>
              </a:rPr>
              <a:t>–</a:t>
            </a:r>
            <a:r>
              <a:rPr dirty="0" sz="2000" spc="114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1E5000"/>
                </a:solidFill>
                <a:latin typeface="Cambria"/>
                <a:cs typeface="Cambria"/>
              </a:rPr>
              <a:t>Bahá’u’lláh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96006" y="5566765"/>
            <a:ext cx="1251913" cy="131090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77994" y="5263832"/>
            <a:ext cx="1025526" cy="153828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33579" y="5652719"/>
            <a:ext cx="1518651" cy="113898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79943" y="5712324"/>
            <a:ext cx="1642627" cy="108210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50200" y="1746643"/>
            <a:ext cx="1965742" cy="19657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6396" y="534910"/>
            <a:ext cx="265266" cy="35689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7430" y="282942"/>
            <a:ext cx="7959299" cy="68974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69846" y="1083487"/>
            <a:ext cx="794575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75"/>
              <a:t>EnlIgt</a:t>
            </a:r>
            <a:r>
              <a:rPr dirty="0" spc="114"/>
              <a:t> </a:t>
            </a:r>
            <a:r>
              <a:rPr dirty="0" spc="-60"/>
              <a:t>bahá’í-läran</a:t>
            </a:r>
            <a:r>
              <a:rPr dirty="0" spc="120"/>
              <a:t> </a:t>
            </a:r>
            <a:r>
              <a:rPr dirty="0" spc="-65"/>
              <a:t>har</a:t>
            </a:r>
            <a:r>
              <a:rPr dirty="0" spc="120"/>
              <a:t> </a:t>
            </a:r>
            <a:r>
              <a:rPr dirty="0" spc="-100"/>
              <a:t>alla</a:t>
            </a:r>
            <a:r>
              <a:rPr dirty="0" spc="120"/>
              <a:t> </a:t>
            </a:r>
            <a:r>
              <a:rPr dirty="0" spc="-95"/>
              <a:t>de</a:t>
            </a:r>
            <a:r>
              <a:rPr dirty="0" spc="120"/>
              <a:t> </a:t>
            </a:r>
            <a:r>
              <a:rPr dirty="0" spc="-75"/>
              <a:t>stora</a:t>
            </a:r>
            <a:r>
              <a:rPr dirty="0" spc="120"/>
              <a:t> </a:t>
            </a:r>
            <a:r>
              <a:rPr dirty="0" spc="-70"/>
              <a:t>relIgIonerna</a:t>
            </a:r>
            <a:r>
              <a:rPr dirty="0" spc="120"/>
              <a:t> </a:t>
            </a:r>
            <a:r>
              <a:rPr dirty="0" spc="-30"/>
              <a:t>varIt</a:t>
            </a:r>
            <a:r>
              <a:rPr dirty="0" spc="120"/>
              <a:t> </a:t>
            </a:r>
            <a:r>
              <a:rPr dirty="0" spc="-95"/>
              <a:t>stadIer</a:t>
            </a:r>
            <a:r>
              <a:rPr dirty="0" spc="120"/>
              <a:t> </a:t>
            </a:r>
            <a:r>
              <a:rPr dirty="0" spc="-90"/>
              <a:t>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69846" y="1388287"/>
            <a:ext cx="7893684" cy="407416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 marR="50165">
              <a:lnSpc>
                <a:spcPts val="2400"/>
              </a:lnSpc>
              <a:spcBef>
                <a:spcPts val="580"/>
              </a:spcBef>
            </a:pPr>
            <a:r>
              <a:rPr dirty="0" sz="2400" spc="-120">
                <a:latin typeface="Microsoft Sans Serif"/>
                <a:cs typeface="Microsoft Sans Serif"/>
              </a:rPr>
              <a:t>en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105">
                <a:latin typeface="Microsoft Sans Serif"/>
                <a:cs typeface="Microsoft Sans Serif"/>
              </a:rPr>
              <a:t>progressIv</a:t>
            </a:r>
            <a:r>
              <a:rPr dirty="0" sz="2400" spc="125">
                <a:latin typeface="Microsoft Sans Serif"/>
                <a:cs typeface="Microsoft Sans Serif"/>
              </a:rPr>
              <a:t> </a:t>
            </a:r>
            <a:r>
              <a:rPr dirty="0" sz="2400" spc="-100">
                <a:latin typeface="Microsoft Sans Serif"/>
                <a:cs typeface="Microsoft Sans Serif"/>
              </a:rPr>
              <a:t>uppenbarelse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135">
                <a:latin typeface="Microsoft Sans Serif"/>
                <a:cs typeface="Microsoft Sans Serif"/>
              </a:rPr>
              <a:t>av</a:t>
            </a:r>
            <a:r>
              <a:rPr dirty="0" sz="2400" spc="125">
                <a:latin typeface="Microsoft Sans Serif"/>
                <a:cs typeface="Microsoft Sans Serif"/>
              </a:rPr>
              <a:t> </a:t>
            </a:r>
            <a:r>
              <a:rPr dirty="0" sz="2400" spc="-120">
                <a:latin typeface="Microsoft Sans Serif"/>
                <a:cs typeface="Microsoft Sans Serif"/>
              </a:rPr>
              <a:t>en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85">
                <a:latin typeface="Microsoft Sans Serif"/>
                <a:cs typeface="Microsoft Sans Serif"/>
              </a:rPr>
              <a:t>unIversell</a:t>
            </a:r>
            <a:r>
              <a:rPr dirty="0" sz="2400" spc="125">
                <a:latin typeface="Microsoft Sans Serif"/>
                <a:cs typeface="Microsoft Sans Serif"/>
              </a:rPr>
              <a:t> </a:t>
            </a:r>
            <a:r>
              <a:rPr dirty="0" sz="2400" spc="75">
                <a:latin typeface="Microsoft Sans Serif"/>
                <a:cs typeface="Microsoft Sans Serif"/>
              </a:rPr>
              <a:t>tro,</a:t>
            </a:r>
            <a:r>
              <a:rPr dirty="0" sz="2400" spc="125">
                <a:latin typeface="Microsoft Sans Serif"/>
                <a:cs typeface="Microsoft Sans Serif"/>
              </a:rPr>
              <a:t> </a:t>
            </a:r>
            <a:r>
              <a:rPr dirty="0" sz="2400" spc="-140">
                <a:latin typeface="Microsoft Sans Serif"/>
                <a:cs typeface="Microsoft Sans Serif"/>
              </a:rPr>
              <a:t>vars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65">
                <a:latin typeface="Microsoft Sans Serif"/>
                <a:cs typeface="Microsoft Sans Serif"/>
              </a:rPr>
              <a:t>syfte</a:t>
            </a:r>
            <a:r>
              <a:rPr dirty="0" sz="2400" spc="125">
                <a:latin typeface="Microsoft Sans Serif"/>
                <a:cs typeface="Microsoft Sans Serif"/>
              </a:rPr>
              <a:t> </a:t>
            </a:r>
            <a:r>
              <a:rPr dirty="0" sz="2400" spc="-70">
                <a:latin typeface="Microsoft Sans Serif"/>
                <a:cs typeface="Microsoft Sans Serif"/>
              </a:rPr>
              <a:t>är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att</a:t>
            </a:r>
            <a:r>
              <a:rPr dirty="0" sz="2400" spc="114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föra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80">
                <a:latin typeface="Microsoft Sans Serif"/>
                <a:cs typeface="Microsoft Sans Serif"/>
              </a:rPr>
              <a:t>vIdare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120">
                <a:latin typeface="Microsoft Sans Serif"/>
                <a:cs typeface="Microsoft Sans Serif"/>
              </a:rPr>
              <a:t>en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80">
                <a:latin typeface="Microsoft Sans Serif"/>
                <a:cs typeface="Microsoft Sans Serif"/>
              </a:rPr>
              <a:t>ständIgt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70">
                <a:latin typeface="Microsoft Sans Serif"/>
                <a:cs typeface="Microsoft Sans Serif"/>
              </a:rPr>
              <a:t>framåtskrIdande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70">
                <a:latin typeface="Microsoft Sans Serif"/>
                <a:cs typeface="Microsoft Sans Serif"/>
              </a:rPr>
              <a:t>cIvIlIsatIon.</a:t>
            </a:r>
            <a:endParaRPr sz="2400">
              <a:latin typeface="Microsoft Sans Serif"/>
              <a:cs typeface="Microsoft Sans Serif"/>
            </a:endParaRPr>
          </a:p>
          <a:p>
            <a:pPr marL="12700" marR="37465">
              <a:lnSpc>
                <a:spcPts val="2400"/>
              </a:lnSpc>
              <a:spcBef>
                <a:spcPts val="2500"/>
              </a:spcBef>
            </a:pPr>
            <a:r>
              <a:rPr dirty="0" sz="2400" spc="-35">
                <a:latin typeface="Microsoft Sans Serif"/>
                <a:cs typeface="Microsoft Sans Serif"/>
              </a:rPr>
              <a:t>Det</a:t>
            </a:r>
            <a:r>
              <a:rPr dirty="0" sz="2400" spc="114">
                <a:latin typeface="Microsoft Sans Serif"/>
                <a:cs typeface="Microsoft Sans Serif"/>
              </a:rPr>
              <a:t> </a:t>
            </a:r>
            <a:r>
              <a:rPr dirty="0" sz="2400" spc="-95">
                <a:latin typeface="Microsoft Sans Serif"/>
                <a:cs typeface="Microsoft Sans Serif"/>
              </a:rPr>
              <a:t>fInns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120">
                <a:latin typeface="Microsoft Sans Serif"/>
                <a:cs typeface="Microsoft Sans Serif"/>
              </a:rPr>
              <a:t>en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85">
                <a:latin typeface="Microsoft Sans Serif"/>
                <a:cs typeface="Microsoft Sans Serif"/>
              </a:rPr>
              <a:t>andlIg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95">
                <a:latin typeface="Microsoft Sans Serif"/>
                <a:cs typeface="Microsoft Sans Serif"/>
              </a:rPr>
              <a:t>kärna</a:t>
            </a:r>
            <a:r>
              <a:rPr dirty="0" sz="2400" spc="114">
                <a:latin typeface="Microsoft Sans Serif"/>
                <a:cs typeface="Microsoft Sans Serif"/>
              </a:rPr>
              <a:t> </a:t>
            </a:r>
            <a:r>
              <a:rPr dirty="0" sz="2400" spc="-120">
                <a:latin typeface="Microsoft Sans Serif"/>
                <a:cs typeface="Microsoft Sans Serif"/>
              </a:rPr>
              <a:t>som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90">
                <a:latin typeface="Microsoft Sans Serif"/>
                <a:cs typeface="Microsoft Sans Serif"/>
              </a:rPr>
              <a:t>I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35">
                <a:latin typeface="Microsoft Sans Serif"/>
                <a:cs typeface="Microsoft Sans Serif"/>
              </a:rPr>
              <a:t>prIncIp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70">
                <a:latin typeface="Microsoft Sans Serif"/>
                <a:cs typeface="Microsoft Sans Serif"/>
              </a:rPr>
              <a:t>är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150">
                <a:latin typeface="Microsoft Sans Serif"/>
                <a:cs typeface="Microsoft Sans Serif"/>
              </a:rPr>
              <a:t>gemensam</a:t>
            </a:r>
            <a:r>
              <a:rPr dirty="0" sz="2400" spc="114">
                <a:latin typeface="Microsoft Sans Serif"/>
                <a:cs typeface="Microsoft Sans Serif"/>
              </a:rPr>
              <a:t> </a:t>
            </a:r>
            <a:r>
              <a:rPr dirty="0" sz="2400" spc="55">
                <a:latin typeface="Microsoft Sans Serif"/>
                <a:cs typeface="Microsoft Sans Serif"/>
              </a:rPr>
              <a:t>för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100">
                <a:latin typeface="Microsoft Sans Serif"/>
                <a:cs typeface="Microsoft Sans Serif"/>
              </a:rPr>
              <a:t>alla </a:t>
            </a:r>
            <a:r>
              <a:rPr dirty="0" sz="2400" spc="-620">
                <a:latin typeface="Microsoft Sans Serif"/>
                <a:cs typeface="Microsoft Sans Serif"/>
              </a:rPr>
              <a:t> </a:t>
            </a:r>
            <a:r>
              <a:rPr dirty="0" sz="2400" spc="-95">
                <a:latin typeface="Microsoft Sans Serif"/>
                <a:cs typeface="Microsoft Sans Serif"/>
              </a:rPr>
              <a:t>de</a:t>
            </a:r>
            <a:r>
              <a:rPr dirty="0" sz="2400" spc="-90">
                <a:latin typeface="Microsoft Sans Serif"/>
                <a:cs typeface="Microsoft Sans Serif"/>
              </a:rPr>
              <a:t> </a:t>
            </a:r>
            <a:r>
              <a:rPr dirty="0" sz="2400" spc="-75">
                <a:latin typeface="Microsoft Sans Serif"/>
                <a:cs typeface="Microsoft Sans Serif"/>
              </a:rPr>
              <a:t>stora </a:t>
            </a:r>
            <a:r>
              <a:rPr dirty="0" sz="2400" spc="-60">
                <a:latin typeface="Microsoft Sans Serif"/>
                <a:cs typeface="Microsoft Sans Serif"/>
              </a:rPr>
              <a:t>relIgIonerna, </a:t>
            </a:r>
            <a:r>
              <a:rPr dirty="0" sz="2400" spc="-95">
                <a:latin typeface="Microsoft Sans Serif"/>
                <a:cs typeface="Microsoft Sans Serif"/>
              </a:rPr>
              <a:t>medan</a:t>
            </a:r>
            <a:r>
              <a:rPr dirty="0" sz="2400" spc="-90">
                <a:latin typeface="Microsoft Sans Serif"/>
                <a:cs typeface="Microsoft Sans Serif"/>
              </a:rPr>
              <a:t> </a:t>
            </a:r>
            <a:r>
              <a:rPr dirty="0" sz="2400" spc="-95">
                <a:latin typeface="Microsoft Sans Serif"/>
                <a:cs typeface="Microsoft Sans Serif"/>
              </a:rPr>
              <a:t>de</a:t>
            </a:r>
            <a:r>
              <a:rPr dirty="0" sz="2400" spc="-90">
                <a:latin typeface="Microsoft Sans Serif"/>
                <a:cs typeface="Microsoft Sans Serif"/>
              </a:rPr>
              <a:t> </a:t>
            </a:r>
            <a:r>
              <a:rPr dirty="0" sz="2400" spc="-140">
                <a:latin typeface="Microsoft Sans Serif"/>
                <a:cs typeface="Microsoft Sans Serif"/>
              </a:rPr>
              <a:t>socIala</a:t>
            </a:r>
            <a:r>
              <a:rPr dirty="0" sz="2400" spc="-135">
                <a:latin typeface="Microsoft Sans Serif"/>
                <a:cs typeface="Microsoft Sans Serif"/>
              </a:rPr>
              <a:t> </a:t>
            </a:r>
            <a:r>
              <a:rPr dirty="0" sz="2400" spc="-45">
                <a:latin typeface="Microsoft Sans Serif"/>
                <a:cs typeface="Microsoft Sans Serif"/>
              </a:rPr>
              <a:t>lärorna </a:t>
            </a:r>
            <a:r>
              <a:rPr dirty="0" sz="2400" spc="-70">
                <a:latin typeface="Microsoft Sans Serif"/>
                <a:cs typeface="Microsoft Sans Serif"/>
              </a:rPr>
              <a:t>är olIka </a:t>
            </a:r>
            <a:r>
              <a:rPr dirty="0" sz="2400" spc="-65">
                <a:latin typeface="Microsoft Sans Serif"/>
                <a:cs typeface="Microsoft Sans Serif"/>
              </a:rPr>
              <a:t> </a:t>
            </a:r>
            <a:r>
              <a:rPr dirty="0" sz="2400" spc="-70">
                <a:latin typeface="Microsoft Sans Serif"/>
                <a:cs typeface="Microsoft Sans Serif"/>
              </a:rPr>
              <a:t>beroende</a:t>
            </a:r>
            <a:r>
              <a:rPr dirty="0" sz="2400" spc="-65">
                <a:latin typeface="Microsoft Sans Serif"/>
                <a:cs typeface="Microsoft Sans Serif"/>
              </a:rPr>
              <a:t> </a:t>
            </a:r>
            <a:r>
              <a:rPr dirty="0" sz="2400" spc="-114">
                <a:latin typeface="Microsoft Sans Serif"/>
                <a:cs typeface="Microsoft Sans Serif"/>
              </a:rPr>
              <a:t>på</a:t>
            </a:r>
            <a:r>
              <a:rPr dirty="0" sz="2400" spc="-110">
                <a:latin typeface="Microsoft Sans Serif"/>
                <a:cs typeface="Microsoft Sans Serif"/>
              </a:rPr>
              <a:t> </a:t>
            </a:r>
            <a:r>
              <a:rPr dirty="0" sz="2400" spc="-95">
                <a:latin typeface="Microsoft Sans Serif"/>
                <a:cs typeface="Microsoft Sans Serif"/>
              </a:rPr>
              <a:t>de</a:t>
            </a:r>
            <a:r>
              <a:rPr dirty="0" sz="2400" spc="-90">
                <a:latin typeface="Microsoft Sans Serif"/>
                <a:cs typeface="Microsoft Sans Serif"/>
              </a:rPr>
              <a:t> </a:t>
            </a:r>
            <a:r>
              <a:rPr dirty="0" sz="2400" spc="-70">
                <a:latin typeface="Microsoft Sans Serif"/>
                <a:cs typeface="Microsoft Sans Serif"/>
              </a:rPr>
              <a:t>olIka</a:t>
            </a:r>
            <a:r>
              <a:rPr dirty="0" sz="2400" spc="-65">
                <a:latin typeface="Microsoft Sans Serif"/>
                <a:cs typeface="Microsoft Sans Serif"/>
              </a:rPr>
              <a:t> </a:t>
            </a:r>
            <a:r>
              <a:rPr dirty="0" sz="2400" spc="-140">
                <a:latin typeface="Microsoft Sans Serif"/>
                <a:cs typeface="Microsoft Sans Serif"/>
              </a:rPr>
              <a:t>socIala</a:t>
            </a:r>
            <a:r>
              <a:rPr dirty="0" sz="2400" spc="-135">
                <a:latin typeface="Microsoft Sans Serif"/>
                <a:cs typeface="Microsoft Sans Serif"/>
              </a:rPr>
              <a:t> </a:t>
            </a:r>
            <a:r>
              <a:rPr dirty="0" sz="2400" spc="-45">
                <a:latin typeface="Microsoft Sans Serif"/>
                <a:cs typeface="Microsoft Sans Serif"/>
              </a:rPr>
              <a:t>förhållanden och </a:t>
            </a:r>
            <a:r>
              <a:rPr dirty="0" sz="2400" spc="-80">
                <a:latin typeface="Microsoft Sans Serif"/>
                <a:cs typeface="Microsoft Sans Serif"/>
              </a:rPr>
              <a:t>den</a:t>
            </a:r>
            <a:r>
              <a:rPr dirty="0" sz="2400" spc="-75">
                <a:latin typeface="Microsoft Sans Serif"/>
                <a:cs typeface="Microsoft Sans Serif"/>
              </a:rPr>
              <a:t> </a:t>
            </a:r>
            <a:r>
              <a:rPr dirty="0" sz="2400" spc="-55">
                <a:latin typeface="Microsoft Sans Serif"/>
                <a:cs typeface="Microsoft Sans Serif"/>
              </a:rPr>
              <a:t>ekono- </a:t>
            </a:r>
            <a:r>
              <a:rPr dirty="0" sz="2400" spc="-50">
                <a:latin typeface="Microsoft Sans Serif"/>
                <a:cs typeface="Microsoft Sans Serif"/>
              </a:rPr>
              <a:t> </a:t>
            </a:r>
            <a:r>
              <a:rPr dirty="0" sz="2400" spc="-145">
                <a:latin typeface="Microsoft Sans Serif"/>
                <a:cs typeface="Microsoft Sans Serif"/>
              </a:rPr>
              <a:t>mIska</a:t>
            </a:r>
            <a:r>
              <a:rPr dirty="0" sz="2400" spc="345">
                <a:latin typeface="Microsoft Sans Serif"/>
                <a:cs typeface="Microsoft Sans Serif"/>
              </a:rPr>
              <a:t> </a:t>
            </a:r>
            <a:r>
              <a:rPr dirty="0" sz="2400" spc="-45">
                <a:latin typeface="Microsoft Sans Serif"/>
                <a:cs typeface="Microsoft Sans Serif"/>
              </a:rPr>
              <a:t>och </a:t>
            </a:r>
            <a:r>
              <a:rPr dirty="0" sz="2400" spc="-25">
                <a:latin typeface="Microsoft Sans Serif"/>
                <a:cs typeface="Microsoft Sans Serif"/>
              </a:rPr>
              <a:t>kulturella </a:t>
            </a:r>
            <a:r>
              <a:rPr dirty="0" sz="2400" spc="-90">
                <a:latin typeface="Microsoft Sans Serif"/>
                <a:cs typeface="Microsoft Sans Serif"/>
              </a:rPr>
              <a:t>utvecklIngsnIvån</a:t>
            </a:r>
            <a:r>
              <a:rPr dirty="0" sz="2400" spc="459">
                <a:latin typeface="Microsoft Sans Serif"/>
                <a:cs typeface="Microsoft Sans Serif"/>
              </a:rPr>
              <a:t> </a:t>
            </a:r>
            <a:r>
              <a:rPr dirty="0" sz="2400" spc="-40">
                <a:latin typeface="Microsoft Sans Serif"/>
                <a:cs typeface="Microsoft Sans Serif"/>
              </a:rPr>
              <a:t>under </a:t>
            </a:r>
            <a:r>
              <a:rPr dirty="0" sz="2400" spc="-95">
                <a:latin typeface="Microsoft Sans Serif"/>
                <a:cs typeface="Microsoft Sans Serif"/>
              </a:rPr>
              <a:t>de</a:t>
            </a:r>
            <a:r>
              <a:rPr dirty="0" sz="2400" spc="445">
                <a:latin typeface="Microsoft Sans Serif"/>
                <a:cs typeface="Microsoft Sans Serif"/>
              </a:rPr>
              <a:t> </a:t>
            </a:r>
            <a:r>
              <a:rPr dirty="0" sz="2400" spc="-70">
                <a:latin typeface="Microsoft Sans Serif"/>
                <a:cs typeface="Microsoft Sans Serif"/>
              </a:rPr>
              <a:t>olIka</a:t>
            </a:r>
            <a:r>
              <a:rPr dirty="0" sz="2400" spc="500">
                <a:latin typeface="Microsoft Sans Serif"/>
                <a:cs typeface="Microsoft Sans Serif"/>
              </a:rPr>
              <a:t> </a:t>
            </a:r>
            <a:r>
              <a:rPr dirty="0" sz="2400" spc="-140">
                <a:latin typeface="Microsoft Sans Serif"/>
                <a:cs typeface="Microsoft Sans Serif"/>
              </a:rPr>
              <a:t>skeden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 spc="-90">
                <a:latin typeface="Microsoft Sans Serif"/>
                <a:cs typeface="Microsoft Sans Serif"/>
              </a:rPr>
              <a:t>I</a:t>
            </a:r>
            <a:r>
              <a:rPr dirty="0" sz="2400" spc="110">
                <a:latin typeface="Microsoft Sans Serif"/>
                <a:cs typeface="Microsoft Sans Serif"/>
              </a:rPr>
              <a:t> </a:t>
            </a:r>
            <a:r>
              <a:rPr dirty="0" sz="2400" spc="-114">
                <a:latin typeface="Microsoft Sans Serif"/>
                <a:cs typeface="Microsoft Sans Serif"/>
              </a:rPr>
              <a:t>mänsklIghetens</a:t>
            </a:r>
            <a:r>
              <a:rPr dirty="0" sz="2400" spc="114">
                <a:latin typeface="Microsoft Sans Serif"/>
                <a:cs typeface="Microsoft Sans Serif"/>
              </a:rPr>
              <a:t> </a:t>
            </a:r>
            <a:r>
              <a:rPr dirty="0" sz="2400" spc="-75">
                <a:latin typeface="Microsoft Sans Serif"/>
                <a:cs typeface="Microsoft Sans Serif"/>
              </a:rPr>
              <a:t>hIstorIa</a:t>
            </a:r>
            <a:r>
              <a:rPr dirty="0" sz="2400" spc="110">
                <a:latin typeface="Microsoft Sans Serif"/>
                <a:cs typeface="Microsoft Sans Serif"/>
              </a:rPr>
              <a:t> </a:t>
            </a:r>
            <a:r>
              <a:rPr dirty="0" sz="2400" spc="-114">
                <a:latin typeface="Microsoft Sans Serif"/>
                <a:cs typeface="Microsoft Sans Serif"/>
              </a:rPr>
              <a:t>då</a:t>
            </a:r>
            <a:r>
              <a:rPr dirty="0" sz="2400" spc="114">
                <a:latin typeface="Microsoft Sans Serif"/>
                <a:cs typeface="Microsoft Sans Serif"/>
              </a:rPr>
              <a:t> </a:t>
            </a:r>
            <a:r>
              <a:rPr dirty="0" sz="2400" spc="-70">
                <a:latin typeface="Microsoft Sans Serif"/>
                <a:cs typeface="Microsoft Sans Serif"/>
              </a:rPr>
              <a:t>relIgIonerna</a:t>
            </a:r>
            <a:r>
              <a:rPr dirty="0" sz="2400" spc="114">
                <a:latin typeface="Microsoft Sans Serif"/>
                <a:cs typeface="Microsoft Sans Serif"/>
              </a:rPr>
              <a:t> </a:t>
            </a:r>
            <a:r>
              <a:rPr dirty="0" sz="2400" spc="-90">
                <a:latin typeface="Microsoft Sans Serif"/>
                <a:cs typeface="Microsoft Sans Serif"/>
              </a:rPr>
              <a:t>uppenbarades.</a:t>
            </a:r>
            <a:endParaRPr sz="2400">
              <a:latin typeface="Microsoft Sans Serif"/>
              <a:cs typeface="Microsoft Sans Serif"/>
            </a:endParaRPr>
          </a:p>
          <a:p>
            <a:pPr marL="12700" marR="5080">
              <a:lnSpc>
                <a:spcPts val="2400"/>
              </a:lnSpc>
              <a:spcBef>
                <a:spcPts val="2500"/>
              </a:spcBef>
            </a:pPr>
            <a:r>
              <a:rPr dirty="0" sz="2400" spc="-35">
                <a:latin typeface="Microsoft Sans Serif"/>
                <a:cs typeface="Microsoft Sans Serif"/>
              </a:rPr>
              <a:t>Bahá’í-tron </a:t>
            </a:r>
            <a:r>
              <a:rPr dirty="0" sz="2400" spc="-70">
                <a:latin typeface="Microsoft Sans Serif"/>
                <a:cs typeface="Microsoft Sans Serif"/>
              </a:rPr>
              <a:t>erkänner</a:t>
            </a:r>
            <a:r>
              <a:rPr dirty="0" sz="2400" spc="-65">
                <a:latin typeface="Microsoft Sans Serif"/>
                <a:cs typeface="Microsoft Sans Serif"/>
              </a:rPr>
              <a:t> </a:t>
            </a:r>
            <a:r>
              <a:rPr dirty="0" sz="2400" spc="5">
                <a:latin typeface="Microsoft Sans Serif"/>
                <a:cs typeface="Microsoft Sans Serif"/>
              </a:rPr>
              <a:t>därför </a:t>
            </a:r>
            <a:r>
              <a:rPr dirty="0" sz="2400" spc="-20">
                <a:latin typeface="Microsoft Sans Serif"/>
                <a:cs typeface="Microsoft Sans Serif"/>
              </a:rPr>
              <a:t>det </a:t>
            </a:r>
            <a:r>
              <a:rPr dirty="0" sz="2400" spc="-80">
                <a:latin typeface="Microsoft Sans Serif"/>
                <a:cs typeface="Microsoft Sans Serif"/>
              </a:rPr>
              <a:t>gudomlIga</a:t>
            </a:r>
            <a:r>
              <a:rPr dirty="0" sz="2400" spc="-75">
                <a:latin typeface="Microsoft Sans Serif"/>
                <a:cs typeface="Microsoft Sans Serif"/>
              </a:rPr>
              <a:t> </a:t>
            </a:r>
            <a:r>
              <a:rPr dirty="0" sz="2400" spc="-60">
                <a:latin typeface="Microsoft Sans Serif"/>
                <a:cs typeface="Microsoft Sans Serif"/>
              </a:rPr>
              <a:t>ursprunget</a:t>
            </a:r>
            <a:r>
              <a:rPr dirty="0" sz="2400" spc="-55">
                <a:latin typeface="Microsoft Sans Serif"/>
                <a:cs typeface="Microsoft Sans Serif"/>
              </a:rPr>
              <a:t> </a:t>
            </a:r>
            <a:r>
              <a:rPr dirty="0" sz="2400" spc="-135">
                <a:latin typeface="Microsoft Sans Serif"/>
                <a:cs typeface="Microsoft Sans Serif"/>
              </a:rPr>
              <a:t>hos </a:t>
            </a:r>
            <a:r>
              <a:rPr dirty="0" sz="2400" spc="-130">
                <a:latin typeface="Microsoft Sans Serif"/>
                <a:cs typeface="Microsoft Sans Serif"/>
              </a:rPr>
              <a:t> </a:t>
            </a:r>
            <a:r>
              <a:rPr dirty="0" sz="2400" spc="-95">
                <a:latin typeface="Microsoft Sans Serif"/>
                <a:cs typeface="Microsoft Sans Serif"/>
              </a:rPr>
              <a:t>världens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75">
                <a:latin typeface="Microsoft Sans Serif"/>
                <a:cs typeface="Microsoft Sans Serif"/>
              </a:rPr>
              <a:t>stora</a:t>
            </a:r>
            <a:r>
              <a:rPr dirty="0" sz="2400" spc="125">
                <a:latin typeface="Microsoft Sans Serif"/>
                <a:cs typeface="Microsoft Sans Serif"/>
              </a:rPr>
              <a:t> </a:t>
            </a:r>
            <a:r>
              <a:rPr dirty="0" sz="2400" spc="-60">
                <a:latin typeface="Microsoft Sans Serif"/>
                <a:cs typeface="Microsoft Sans Serif"/>
              </a:rPr>
              <a:t>relIgIoner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45">
                <a:latin typeface="Microsoft Sans Serif"/>
                <a:cs typeface="Microsoft Sans Serif"/>
              </a:rPr>
              <a:t>och</a:t>
            </a:r>
            <a:r>
              <a:rPr dirty="0" sz="2400" spc="125">
                <a:latin typeface="Microsoft Sans Serif"/>
                <a:cs typeface="Microsoft Sans Serif"/>
              </a:rPr>
              <a:t> </a:t>
            </a:r>
            <a:r>
              <a:rPr dirty="0" sz="2400" spc="-75">
                <a:latin typeface="Microsoft Sans Serif"/>
                <a:cs typeface="Microsoft Sans Serif"/>
              </a:rPr>
              <a:t>respekterar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140">
                <a:latin typeface="Microsoft Sans Serif"/>
                <a:cs typeface="Microsoft Sans Serif"/>
              </a:rPr>
              <a:t>deras</a:t>
            </a:r>
            <a:r>
              <a:rPr dirty="0" sz="2400" spc="125">
                <a:latin typeface="Microsoft Sans Serif"/>
                <a:cs typeface="Microsoft Sans Serif"/>
              </a:rPr>
              <a:t> </a:t>
            </a:r>
            <a:r>
              <a:rPr dirty="0" sz="2400" spc="-65">
                <a:latin typeface="Microsoft Sans Serif"/>
                <a:cs typeface="Microsoft Sans Serif"/>
              </a:rPr>
              <a:t>grundare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120">
                <a:latin typeface="Microsoft Sans Serif"/>
                <a:cs typeface="Microsoft Sans Serif"/>
              </a:rPr>
              <a:t>som </a:t>
            </a:r>
            <a:r>
              <a:rPr dirty="0" sz="2400" spc="-620">
                <a:latin typeface="Microsoft Sans Serif"/>
                <a:cs typeface="Microsoft Sans Serif"/>
              </a:rPr>
              <a:t> </a:t>
            </a:r>
            <a:r>
              <a:rPr dirty="0" sz="2400" spc="-65">
                <a:latin typeface="Microsoft Sans Serif"/>
                <a:cs typeface="Microsoft Sans Serif"/>
              </a:rPr>
              <a:t>lIkvärdIga. </a:t>
            </a:r>
            <a:r>
              <a:rPr dirty="0" sz="2400" spc="-50">
                <a:latin typeface="Microsoft Sans Serif"/>
                <a:cs typeface="Microsoft Sans Serif"/>
              </a:rPr>
              <a:t>Bahá’u’lláh </a:t>
            </a:r>
            <a:r>
              <a:rPr dirty="0" sz="2400" spc="-70">
                <a:latin typeface="Microsoft Sans Serif"/>
                <a:cs typeface="Microsoft Sans Serif"/>
              </a:rPr>
              <a:t>är </a:t>
            </a:r>
            <a:r>
              <a:rPr dirty="0" sz="2400" spc="-80">
                <a:latin typeface="Microsoft Sans Serif"/>
                <a:cs typeface="Microsoft Sans Serif"/>
              </a:rPr>
              <a:t>den </a:t>
            </a:r>
            <a:r>
              <a:rPr dirty="0" sz="2400" spc="-175">
                <a:latin typeface="Microsoft Sans Serif"/>
                <a:cs typeface="Microsoft Sans Serif"/>
              </a:rPr>
              <a:t>senaste</a:t>
            </a:r>
            <a:r>
              <a:rPr dirty="0" sz="2400" spc="-170">
                <a:latin typeface="Microsoft Sans Serif"/>
                <a:cs typeface="Microsoft Sans Serif"/>
              </a:rPr>
              <a:t> </a:t>
            </a:r>
            <a:r>
              <a:rPr dirty="0" sz="2400" spc="-90">
                <a:latin typeface="Microsoft Sans Serif"/>
                <a:cs typeface="Microsoft Sans Serif"/>
              </a:rPr>
              <a:t>I</a:t>
            </a:r>
            <a:r>
              <a:rPr dirty="0" sz="2400" spc="-85">
                <a:latin typeface="Microsoft Sans Serif"/>
                <a:cs typeface="Microsoft Sans Serif"/>
              </a:rPr>
              <a:t> </a:t>
            </a:r>
            <a:r>
              <a:rPr dirty="0" sz="2400" spc="-105">
                <a:latin typeface="Microsoft Sans Serif"/>
                <a:cs typeface="Microsoft Sans Serif"/>
              </a:rPr>
              <a:t>denna</a:t>
            </a:r>
            <a:r>
              <a:rPr dirty="0" sz="2400" spc="-100">
                <a:latin typeface="Microsoft Sans Serif"/>
                <a:cs typeface="Microsoft Sans Serif"/>
              </a:rPr>
              <a:t> </a:t>
            </a:r>
            <a:r>
              <a:rPr dirty="0" sz="2400" spc="-145">
                <a:latin typeface="Microsoft Sans Serif"/>
                <a:cs typeface="Microsoft Sans Serif"/>
              </a:rPr>
              <a:t>serIe</a:t>
            </a:r>
            <a:r>
              <a:rPr dirty="0" sz="2400" spc="-140">
                <a:latin typeface="Microsoft Sans Serif"/>
                <a:cs typeface="Microsoft Sans Serif"/>
              </a:rPr>
              <a:t> </a:t>
            </a:r>
            <a:r>
              <a:rPr dirty="0" sz="2400" spc="-135">
                <a:latin typeface="Microsoft Sans Serif"/>
                <a:cs typeface="Microsoft Sans Serif"/>
              </a:rPr>
              <a:t>av </a:t>
            </a:r>
            <a:r>
              <a:rPr dirty="0" sz="2400" spc="-130">
                <a:latin typeface="Microsoft Sans Serif"/>
                <a:cs typeface="Microsoft Sans Serif"/>
              </a:rPr>
              <a:t> </a:t>
            </a:r>
            <a:r>
              <a:rPr dirty="0" sz="2400" spc="-80">
                <a:latin typeface="Microsoft Sans Serif"/>
                <a:cs typeface="Microsoft Sans Serif"/>
              </a:rPr>
              <a:t>gudomlIga</a:t>
            </a:r>
            <a:r>
              <a:rPr dirty="0" sz="2400" spc="110">
                <a:latin typeface="Microsoft Sans Serif"/>
                <a:cs typeface="Microsoft Sans Serif"/>
              </a:rPr>
              <a:t> </a:t>
            </a:r>
            <a:r>
              <a:rPr dirty="0" sz="2400" spc="-60">
                <a:latin typeface="Microsoft Sans Serif"/>
                <a:cs typeface="Microsoft Sans Serif"/>
              </a:rPr>
              <a:t>manIfestatIoner.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68840" y="5613695"/>
            <a:ext cx="5914440" cy="134566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168840" y="5613695"/>
            <a:ext cx="5915025" cy="1346200"/>
          </a:xfrm>
          <a:prstGeom prst="rect">
            <a:avLst/>
          </a:prstGeom>
          <a:ln w="29549">
            <a:solidFill>
              <a:srgbClr val="1B5D20"/>
            </a:solidFill>
          </a:ln>
        </p:spPr>
        <p:txBody>
          <a:bodyPr wrap="square" lIns="0" tIns="148590" rIns="0" bIns="0" rtlCol="0" vert="horz">
            <a:spAutoFit/>
          </a:bodyPr>
          <a:lstStyle/>
          <a:p>
            <a:pPr marL="179705" marR="318770">
              <a:lnSpc>
                <a:spcPts val="3240"/>
              </a:lnSpc>
              <a:spcBef>
                <a:spcPts val="1170"/>
              </a:spcBef>
            </a:pPr>
            <a:r>
              <a:rPr dirty="0" sz="2000" spc="-190">
                <a:solidFill>
                  <a:srgbClr val="1E5000"/>
                </a:solidFill>
                <a:latin typeface="Cambria"/>
                <a:cs typeface="Cambria"/>
              </a:rPr>
              <a:t>"</a:t>
            </a:r>
            <a:r>
              <a:rPr dirty="0" sz="2400" spc="-105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80" i="1">
                <a:solidFill>
                  <a:srgbClr val="1E5000"/>
                </a:solidFill>
                <a:latin typeface="Times New Roman"/>
                <a:cs typeface="Times New Roman"/>
              </a:rPr>
              <a:t>ll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30" i="1">
                <a:solidFill>
                  <a:srgbClr val="1E5000"/>
                </a:solidFill>
                <a:latin typeface="Times New Roman"/>
                <a:cs typeface="Times New Roman"/>
              </a:rPr>
              <a:t>m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ä</a:t>
            </a:r>
            <a:r>
              <a:rPr dirty="0" sz="2400" spc="10" i="1">
                <a:solidFill>
                  <a:srgbClr val="1E5000"/>
                </a:solidFill>
                <a:latin typeface="Times New Roman"/>
                <a:cs typeface="Times New Roman"/>
              </a:rPr>
              <a:t>nn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o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5" i="1">
                <a:solidFill>
                  <a:srgbClr val="1E5000"/>
                </a:solidFill>
                <a:latin typeface="Times New Roman"/>
                <a:cs typeface="Times New Roman"/>
              </a:rPr>
              <a:t>h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k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p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</a:t>
            </a:r>
            <a:r>
              <a:rPr dirty="0" sz="2400" spc="-75" i="1">
                <a:solidFill>
                  <a:srgbClr val="1E5000"/>
                </a:solidFill>
                <a:latin typeface="Times New Roman"/>
                <a:cs typeface="Times New Roman"/>
              </a:rPr>
              <a:t>s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f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ö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90" i="1">
                <a:solidFill>
                  <a:srgbClr val="1E5000"/>
                </a:solidFill>
                <a:latin typeface="Times New Roman"/>
                <a:cs typeface="Times New Roman"/>
              </a:rPr>
              <a:t>tt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f</a:t>
            </a:r>
            <a:r>
              <a:rPr dirty="0" sz="2400" spc="-175" i="1">
                <a:solidFill>
                  <a:srgbClr val="1E5000"/>
                </a:solidFill>
                <a:latin typeface="Times New Roman"/>
                <a:cs typeface="Times New Roman"/>
              </a:rPr>
              <a:t>ö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25" i="1">
                <a:solidFill>
                  <a:srgbClr val="1E5000"/>
                </a:solidFill>
                <a:latin typeface="Times New Roman"/>
                <a:cs typeface="Times New Roman"/>
              </a:rPr>
              <a:t>v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i</a:t>
            </a:r>
            <a:r>
              <a:rPr dirty="0" sz="2400" spc="-55" i="1">
                <a:solidFill>
                  <a:srgbClr val="1E5000"/>
                </a:solidFill>
                <a:latin typeface="Times New Roman"/>
                <a:cs typeface="Times New Roman"/>
              </a:rPr>
              <a:t>d</a:t>
            </a:r>
            <a:r>
              <a:rPr dirty="0" sz="2400" spc="-100" i="1">
                <a:solidFill>
                  <a:srgbClr val="1E5000"/>
                </a:solidFill>
                <a:latin typeface="Times New Roman"/>
                <a:cs typeface="Times New Roman"/>
              </a:rPr>
              <a:t>a</a:t>
            </a:r>
            <a:r>
              <a:rPr dirty="0" sz="2400" spc="-40" i="1">
                <a:solidFill>
                  <a:srgbClr val="1E5000"/>
                </a:solidFill>
                <a:latin typeface="Times New Roman"/>
                <a:cs typeface="Times New Roman"/>
              </a:rPr>
              <a:t>r</a:t>
            </a:r>
            <a:r>
              <a:rPr dirty="0" sz="2400" spc="-70" i="1">
                <a:solidFill>
                  <a:srgbClr val="1E5000"/>
                </a:solidFill>
                <a:latin typeface="Times New Roman"/>
                <a:cs typeface="Times New Roman"/>
              </a:rPr>
              <a:t>e  </a:t>
            </a:r>
            <a:r>
              <a:rPr dirty="0" sz="2400" spc="-50" i="1">
                <a:solidFill>
                  <a:srgbClr val="1E5000"/>
                </a:solidFill>
                <a:latin typeface="Times New Roman"/>
                <a:cs typeface="Times New Roman"/>
              </a:rPr>
              <a:t>en</a:t>
            </a:r>
            <a:r>
              <a:rPr dirty="0" sz="2400" spc="-95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25" i="1">
                <a:solidFill>
                  <a:srgbClr val="1E5000"/>
                </a:solidFill>
                <a:latin typeface="Times New Roman"/>
                <a:cs typeface="Times New Roman"/>
              </a:rPr>
              <a:t>ständigt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35" i="1">
                <a:solidFill>
                  <a:srgbClr val="1E5000"/>
                </a:solidFill>
                <a:latin typeface="Times New Roman"/>
                <a:cs typeface="Times New Roman"/>
              </a:rPr>
              <a:t>framåtskridande</a:t>
            </a:r>
            <a:r>
              <a:rPr dirty="0" sz="2400" spc="-90" i="1">
                <a:solidFill>
                  <a:srgbClr val="1E5000"/>
                </a:solidFill>
                <a:latin typeface="Times New Roman"/>
                <a:cs typeface="Times New Roman"/>
              </a:rPr>
              <a:t> </a:t>
            </a:r>
            <a:r>
              <a:rPr dirty="0" sz="2400" spc="-70" i="1">
                <a:solidFill>
                  <a:srgbClr val="1E5000"/>
                </a:solidFill>
                <a:latin typeface="Times New Roman"/>
                <a:cs typeface="Times New Roman"/>
              </a:rPr>
              <a:t>civilisation.</a:t>
            </a:r>
            <a:r>
              <a:rPr dirty="0" sz="3000" spc="-70" i="1">
                <a:solidFill>
                  <a:srgbClr val="1E5000"/>
                </a:solidFill>
                <a:latin typeface="Times New Roman"/>
                <a:cs typeface="Times New Roman"/>
              </a:rPr>
              <a:t>.</a:t>
            </a:r>
            <a:r>
              <a:rPr dirty="0" sz="2000" spc="-70">
                <a:solidFill>
                  <a:srgbClr val="1E5000"/>
                </a:solidFill>
                <a:latin typeface="Cambria"/>
                <a:cs typeface="Cambria"/>
              </a:rPr>
              <a:t>"</a:t>
            </a:r>
            <a:endParaRPr sz="2000">
              <a:latin typeface="Cambria"/>
              <a:cs typeface="Cambria"/>
            </a:endParaRPr>
          </a:p>
          <a:p>
            <a:pPr marL="3837304">
              <a:lnSpc>
                <a:spcPts val="1910"/>
              </a:lnSpc>
            </a:pPr>
            <a:r>
              <a:rPr dirty="0" sz="2000">
                <a:solidFill>
                  <a:srgbClr val="1E5000"/>
                </a:solidFill>
                <a:latin typeface="Cambria"/>
                <a:cs typeface="Cambria"/>
              </a:rPr>
              <a:t>–</a:t>
            </a:r>
            <a:r>
              <a:rPr dirty="0" sz="2000" spc="114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1E5000"/>
                </a:solidFill>
                <a:latin typeface="Cambria"/>
                <a:cs typeface="Cambria"/>
              </a:rPr>
              <a:t>Bahá’u’lláh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510" y="529077"/>
            <a:ext cx="263025" cy="35351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9695" y="269398"/>
            <a:ext cx="3992060" cy="70328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6110" y="1038400"/>
            <a:ext cx="8499776" cy="60304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620" y="536515"/>
            <a:ext cx="271998" cy="35532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7430" y="289068"/>
            <a:ext cx="4436097" cy="68361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69846" y="1078785"/>
            <a:ext cx="6861809" cy="230124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15"/>
              </a:spcBef>
            </a:pPr>
            <a:r>
              <a:rPr dirty="0" sz="2400" spc="-60">
                <a:latin typeface="Microsoft Sans Serif"/>
                <a:cs typeface="Microsoft Sans Serif"/>
              </a:rPr>
              <a:t>Bahá'í-prIncIpen</a:t>
            </a:r>
            <a:r>
              <a:rPr dirty="0" sz="2400" spc="114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om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70">
                <a:latin typeface="Microsoft Sans Serif"/>
                <a:cs typeface="Microsoft Sans Serif"/>
              </a:rPr>
              <a:t>enhet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40">
                <a:latin typeface="Microsoft Sans Serif"/>
                <a:cs typeface="Microsoft Sans Serif"/>
              </a:rPr>
              <a:t>betonar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145" b="1" i="1">
                <a:solidFill>
                  <a:srgbClr val="27FF2C"/>
                </a:solidFill>
                <a:latin typeface="Trebuchet MS"/>
                <a:cs typeface="Trebuchet MS"/>
              </a:rPr>
              <a:t>enhet</a:t>
            </a:r>
            <a:r>
              <a:rPr dirty="0" sz="2400" spc="35" b="1" i="1">
                <a:solidFill>
                  <a:srgbClr val="27FF2C"/>
                </a:solidFill>
                <a:latin typeface="Trebuchet MS"/>
                <a:cs typeface="Trebuchet MS"/>
              </a:rPr>
              <a:t> </a:t>
            </a:r>
            <a:r>
              <a:rPr dirty="0" sz="2400" spc="-90" b="1" i="1">
                <a:solidFill>
                  <a:srgbClr val="27FF2C"/>
                </a:solidFill>
                <a:latin typeface="Trebuchet MS"/>
                <a:cs typeface="Trebuchet MS"/>
              </a:rPr>
              <a:t>I</a:t>
            </a:r>
            <a:r>
              <a:rPr dirty="0" sz="2400" spc="35" b="1" i="1">
                <a:solidFill>
                  <a:srgbClr val="27FF2C"/>
                </a:solidFill>
                <a:latin typeface="Trebuchet MS"/>
                <a:cs typeface="Trebuchet MS"/>
              </a:rPr>
              <a:t> </a:t>
            </a:r>
            <a:r>
              <a:rPr dirty="0" sz="2400" spc="-170" b="1" i="1">
                <a:solidFill>
                  <a:srgbClr val="27FF2C"/>
                </a:solidFill>
                <a:latin typeface="Trebuchet MS"/>
                <a:cs typeface="Trebuchet MS"/>
              </a:rPr>
              <a:t>mångfald </a:t>
            </a:r>
            <a:r>
              <a:rPr dirty="0" sz="2400" spc="-705" b="1" i="1">
                <a:solidFill>
                  <a:srgbClr val="27FF2C"/>
                </a:solidFill>
                <a:latin typeface="Trebuchet MS"/>
                <a:cs typeface="Trebuchet MS"/>
              </a:rPr>
              <a:t> </a:t>
            </a:r>
            <a:r>
              <a:rPr dirty="0" sz="2400" spc="-40">
                <a:latin typeface="Microsoft Sans Serif"/>
                <a:cs typeface="Microsoft Sans Serif"/>
              </a:rPr>
              <a:t>vIlket</a:t>
            </a:r>
            <a:r>
              <a:rPr dirty="0" sz="2400" spc="114">
                <a:latin typeface="Microsoft Sans Serif"/>
                <a:cs typeface="Microsoft Sans Serif"/>
              </a:rPr>
              <a:t> </a:t>
            </a:r>
            <a:r>
              <a:rPr dirty="0" sz="2400" spc="-145">
                <a:latin typeface="Microsoft Sans Serif"/>
                <a:cs typeface="Microsoft Sans Serif"/>
              </a:rPr>
              <a:t>snarast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70">
                <a:latin typeface="Microsoft Sans Serif"/>
                <a:cs typeface="Microsoft Sans Serif"/>
              </a:rPr>
              <a:t>är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100">
                <a:latin typeface="Microsoft Sans Serif"/>
                <a:cs typeface="Microsoft Sans Serif"/>
              </a:rPr>
              <a:t>motsatsen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25">
                <a:latin typeface="Microsoft Sans Serif"/>
                <a:cs typeface="Microsoft Sans Serif"/>
              </a:rPr>
              <a:t>tIll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20">
                <a:latin typeface="Microsoft Sans Serif"/>
                <a:cs typeface="Microsoft Sans Serif"/>
              </a:rPr>
              <a:t>lIkformIghet.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Vad</a:t>
            </a:r>
            <a:r>
              <a:rPr dirty="0" sz="2400" spc="114">
                <a:latin typeface="Microsoft Sans Serif"/>
                <a:cs typeface="Microsoft Sans Serif"/>
              </a:rPr>
              <a:t> </a:t>
            </a:r>
            <a:r>
              <a:rPr dirty="0" sz="2400" spc="-120">
                <a:latin typeface="Microsoft Sans Serif"/>
                <a:cs typeface="Microsoft Sans Serif"/>
              </a:rPr>
              <a:t>som </a:t>
            </a:r>
            <a:r>
              <a:rPr dirty="0" sz="2400" spc="-620">
                <a:latin typeface="Microsoft Sans Serif"/>
                <a:cs typeface="Microsoft Sans Serif"/>
              </a:rPr>
              <a:t> </a:t>
            </a:r>
            <a:r>
              <a:rPr dirty="0" sz="2400" spc="-135">
                <a:latin typeface="Microsoft Sans Serif"/>
                <a:cs typeface="Microsoft Sans Serif"/>
              </a:rPr>
              <a:t>åsyftas</a:t>
            </a:r>
            <a:r>
              <a:rPr dirty="0" sz="2400" spc="-130">
                <a:latin typeface="Microsoft Sans Serif"/>
                <a:cs typeface="Microsoft Sans Serif"/>
              </a:rPr>
              <a:t> </a:t>
            </a:r>
            <a:r>
              <a:rPr dirty="0" sz="2400" spc="-70">
                <a:latin typeface="Microsoft Sans Serif"/>
                <a:cs typeface="Microsoft Sans Serif"/>
              </a:rPr>
              <a:t>är </a:t>
            </a:r>
            <a:r>
              <a:rPr dirty="0" sz="2400" spc="-120">
                <a:latin typeface="Microsoft Sans Serif"/>
                <a:cs typeface="Microsoft Sans Serif"/>
              </a:rPr>
              <a:t>en</a:t>
            </a:r>
            <a:r>
              <a:rPr dirty="0" sz="2400" spc="-114">
                <a:latin typeface="Microsoft Sans Serif"/>
                <a:cs typeface="Microsoft Sans Serif"/>
              </a:rPr>
              <a:t> </a:t>
            </a:r>
            <a:r>
              <a:rPr dirty="0" sz="2400" spc="-80">
                <a:latin typeface="Microsoft Sans Serif"/>
                <a:cs typeface="Microsoft Sans Serif"/>
              </a:rPr>
              <a:t>harmonIsk </a:t>
            </a:r>
            <a:r>
              <a:rPr dirty="0" sz="2400" spc="-120">
                <a:latin typeface="Microsoft Sans Serif"/>
                <a:cs typeface="Microsoft Sans Serif"/>
              </a:rPr>
              <a:t>samverkan</a:t>
            </a:r>
            <a:r>
              <a:rPr dirty="0" sz="2400" spc="-114">
                <a:latin typeface="Microsoft Sans Serif"/>
                <a:cs typeface="Microsoft Sans Serif"/>
              </a:rPr>
              <a:t> </a:t>
            </a:r>
            <a:r>
              <a:rPr dirty="0" sz="2400" spc="-135">
                <a:latin typeface="Microsoft Sans Serif"/>
                <a:cs typeface="Microsoft Sans Serif"/>
              </a:rPr>
              <a:t>av</a:t>
            </a:r>
            <a:r>
              <a:rPr dirty="0" sz="2400" spc="-130">
                <a:latin typeface="Microsoft Sans Serif"/>
                <a:cs typeface="Microsoft Sans Serif"/>
              </a:rPr>
              <a:t> </a:t>
            </a:r>
            <a:r>
              <a:rPr dirty="0" sz="2400" spc="-35">
                <a:latin typeface="Microsoft Sans Serif"/>
                <a:cs typeface="Microsoft Sans Serif"/>
              </a:rPr>
              <a:t>grupper </a:t>
            </a:r>
            <a:r>
              <a:rPr dirty="0" sz="2400" spc="-45">
                <a:latin typeface="Microsoft Sans Serif"/>
                <a:cs typeface="Microsoft Sans Serif"/>
              </a:rPr>
              <a:t>och </a:t>
            </a:r>
            <a:r>
              <a:rPr dirty="0" sz="2400" spc="-40">
                <a:latin typeface="Microsoft Sans Serif"/>
                <a:cs typeface="Microsoft Sans Serif"/>
              </a:rPr>
              <a:t> </a:t>
            </a:r>
            <a:r>
              <a:rPr dirty="0" sz="2400" spc="-55">
                <a:latin typeface="Microsoft Sans Serif"/>
                <a:cs typeface="Microsoft Sans Serif"/>
              </a:rPr>
              <a:t>IndIvIder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65">
                <a:latin typeface="Microsoft Sans Serif"/>
                <a:cs typeface="Microsoft Sans Serif"/>
              </a:rPr>
              <a:t>med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70">
                <a:latin typeface="Microsoft Sans Serif"/>
                <a:cs typeface="Microsoft Sans Serif"/>
              </a:rPr>
              <a:t>olIka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kulturell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45">
                <a:latin typeface="Microsoft Sans Serif"/>
                <a:cs typeface="Microsoft Sans Serif"/>
              </a:rPr>
              <a:t>och</a:t>
            </a:r>
            <a:r>
              <a:rPr dirty="0" sz="2400" spc="125">
                <a:latin typeface="Microsoft Sans Serif"/>
                <a:cs typeface="Microsoft Sans Serif"/>
              </a:rPr>
              <a:t> </a:t>
            </a:r>
            <a:r>
              <a:rPr dirty="0" sz="2400" spc="-85">
                <a:latin typeface="Microsoft Sans Serif"/>
                <a:cs typeface="Microsoft Sans Serif"/>
              </a:rPr>
              <a:t>hIstorIsk</a:t>
            </a:r>
            <a:r>
              <a:rPr dirty="0" sz="2400" spc="120">
                <a:latin typeface="Microsoft Sans Serif"/>
                <a:cs typeface="Microsoft Sans Serif"/>
              </a:rPr>
              <a:t> </a:t>
            </a:r>
            <a:r>
              <a:rPr dirty="0" sz="2400" spc="-50">
                <a:latin typeface="Microsoft Sans Serif"/>
                <a:cs typeface="Microsoft Sans Serif"/>
              </a:rPr>
              <a:t>bakgrund. </a:t>
            </a:r>
            <a:r>
              <a:rPr dirty="0" sz="2400" spc="-45">
                <a:latin typeface="Microsoft Sans Serif"/>
                <a:cs typeface="Microsoft Sans Serif"/>
              </a:rPr>
              <a:t> </a:t>
            </a:r>
            <a:r>
              <a:rPr dirty="0" sz="2400" spc="10">
                <a:latin typeface="Microsoft Sans Serif"/>
                <a:cs typeface="Microsoft Sans Serif"/>
              </a:rPr>
              <a:t>Värdet </a:t>
            </a:r>
            <a:r>
              <a:rPr dirty="0" sz="2400" spc="-135">
                <a:latin typeface="Microsoft Sans Serif"/>
                <a:cs typeface="Microsoft Sans Serif"/>
              </a:rPr>
              <a:t>av</a:t>
            </a:r>
            <a:r>
              <a:rPr dirty="0" sz="2400" spc="-130">
                <a:latin typeface="Microsoft Sans Serif"/>
                <a:cs typeface="Microsoft Sans Serif"/>
              </a:rPr>
              <a:t> </a:t>
            </a:r>
            <a:r>
              <a:rPr dirty="0" sz="2400" spc="-80">
                <a:latin typeface="Microsoft Sans Serif"/>
                <a:cs typeface="Microsoft Sans Serif"/>
              </a:rPr>
              <a:t>den </a:t>
            </a:r>
            <a:r>
              <a:rPr dirty="0" sz="2400" spc="-140">
                <a:latin typeface="Microsoft Sans Serif"/>
                <a:cs typeface="Microsoft Sans Serif"/>
              </a:rPr>
              <a:t>enskIldes</a:t>
            </a:r>
            <a:r>
              <a:rPr dirty="0" sz="2400" spc="-135">
                <a:latin typeface="Microsoft Sans Serif"/>
                <a:cs typeface="Microsoft Sans Serif"/>
              </a:rPr>
              <a:t> ansvar</a:t>
            </a:r>
            <a:r>
              <a:rPr dirty="0" sz="2400" spc="-130">
                <a:latin typeface="Microsoft Sans Serif"/>
                <a:cs typeface="Microsoft Sans Serif"/>
              </a:rPr>
              <a:t> </a:t>
            </a:r>
            <a:r>
              <a:rPr dirty="0" sz="2400" spc="-45">
                <a:latin typeface="Microsoft Sans Serif"/>
                <a:cs typeface="Microsoft Sans Serif"/>
              </a:rPr>
              <a:t>och InItIatIv </a:t>
            </a:r>
            <a:r>
              <a:rPr dirty="0" sz="2400" spc="-105">
                <a:latin typeface="Microsoft Sans Serif"/>
                <a:cs typeface="Microsoft Sans Serif"/>
              </a:rPr>
              <a:t>betonas </a:t>
            </a:r>
            <a:r>
              <a:rPr dirty="0" sz="2400" spc="-100">
                <a:latin typeface="Microsoft Sans Serif"/>
                <a:cs typeface="Microsoft Sans Serif"/>
              </a:rPr>
              <a:t> </a:t>
            </a:r>
            <a:r>
              <a:rPr dirty="0" sz="2400" spc="-30">
                <a:latin typeface="Microsoft Sans Serif"/>
                <a:cs typeface="Microsoft Sans Serif"/>
              </a:rPr>
              <a:t>starkt.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82546" y="3779998"/>
            <a:ext cx="5144782" cy="263536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882546" y="3779998"/>
            <a:ext cx="5145405" cy="2635885"/>
          </a:xfrm>
          <a:prstGeom prst="rect">
            <a:avLst/>
          </a:prstGeom>
          <a:ln w="29549">
            <a:solidFill>
              <a:srgbClr val="1B5D20"/>
            </a:solidFill>
          </a:ln>
        </p:spPr>
        <p:txBody>
          <a:bodyPr wrap="square" lIns="0" tIns="210185" rIns="0" bIns="0" rtlCol="0" vert="horz">
            <a:spAutoFit/>
          </a:bodyPr>
          <a:lstStyle/>
          <a:p>
            <a:pPr marL="179705" marR="184785">
              <a:lnSpc>
                <a:spcPts val="2160"/>
              </a:lnSpc>
              <a:spcBef>
                <a:spcPts val="1655"/>
              </a:spcBef>
            </a:pPr>
            <a:r>
              <a:rPr dirty="0" sz="2000" spc="200">
                <a:solidFill>
                  <a:srgbClr val="1E5000"/>
                </a:solidFill>
                <a:latin typeface="Cambria"/>
                <a:cs typeface="Cambria"/>
              </a:rPr>
              <a:t>”Om </a:t>
            </a:r>
            <a:r>
              <a:rPr dirty="0" sz="2000" spc="65">
                <a:solidFill>
                  <a:srgbClr val="1E5000"/>
                </a:solidFill>
                <a:latin typeface="Cambria"/>
                <a:cs typeface="Cambria"/>
              </a:rPr>
              <a:t>det </a:t>
            </a:r>
            <a:r>
              <a:rPr dirty="0" sz="2000" spc="10">
                <a:solidFill>
                  <a:srgbClr val="1E5000"/>
                </a:solidFill>
                <a:latin typeface="Cambria"/>
                <a:cs typeface="Cambria"/>
              </a:rPr>
              <a:t>inte</a:t>
            </a:r>
            <a:r>
              <a:rPr dirty="0" sz="2000" spc="1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1E5000"/>
                </a:solidFill>
                <a:latin typeface="Cambria"/>
                <a:cs typeface="Cambria"/>
              </a:rPr>
              <a:t>vore  </a:t>
            </a:r>
            <a:r>
              <a:rPr dirty="0" sz="2000">
                <a:solidFill>
                  <a:srgbClr val="1E5000"/>
                </a:solidFill>
                <a:latin typeface="Cambria"/>
                <a:cs typeface="Cambria"/>
              </a:rPr>
              <a:t>för</a:t>
            </a:r>
            <a:r>
              <a:rPr dirty="0" sz="2000" spc="44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35">
                <a:solidFill>
                  <a:srgbClr val="1E5000"/>
                </a:solidFill>
                <a:latin typeface="Cambria"/>
                <a:cs typeface="Cambria"/>
              </a:rPr>
              <a:t>kärlek</a:t>
            </a:r>
            <a:r>
              <a:rPr dirty="0" sz="2000" spc="37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65">
                <a:solidFill>
                  <a:srgbClr val="1E5000"/>
                </a:solidFill>
                <a:latin typeface="Cambria"/>
                <a:cs typeface="Cambria"/>
              </a:rPr>
              <a:t>till</a:t>
            </a:r>
            <a:r>
              <a:rPr dirty="0" sz="2000" spc="31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95">
                <a:solidFill>
                  <a:srgbClr val="1E5000"/>
                </a:solidFill>
                <a:latin typeface="Cambria"/>
                <a:cs typeface="Cambria"/>
              </a:rPr>
              <a:t>Gud </a:t>
            </a:r>
            <a:r>
              <a:rPr dirty="0" sz="2000" spc="10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10">
                <a:solidFill>
                  <a:srgbClr val="1E5000"/>
                </a:solidFill>
                <a:latin typeface="Cambria"/>
                <a:cs typeface="Cambria"/>
              </a:rPr>
              <a:t>skulle</a:t>
            </a:r>
            <a:r>
              <a:rPr dirty="0" sz="2000" spc="14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1E5000"/>
                </a:solidFill>
                <a:latin typeface="Cambria"/>
                <a:cs typeface="Cambria"/>
              </a:rPr>
              <a:t>mänsklighetens</a:t>
            </a:r>
            <a:r>
              <a:rPr dirty="0" sz="2000" spc="14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50">
                <a:solidFill>
                  <a:srgbClr val="1E5000"/>
                </a:solidFill>
                <a:latin typeface="Cambria"/>
                <a:cs typeface="Cambria"/>
              </a:rPr>
              <a:t>enhets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25">
                <a:solidFill>
                  <a:srgbClr val="1E5000"/>
                </a:solidFill>
                <a:latin typeface="Cambria"/>
                <a:cs typeface="Cambria"/>
              </a:rPr>
              <a:t>ljus</a:t>
            </a:r>
            <a:r>
              <a:rPr dirty="0" sz="2000" spc="14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50">
                <a:solidFill>
                  <a:srgbClr val="1E5000"/>
                </a:solidFill>
                <a:latin typeface="Cambria"/>
                <a:cs typeface="Cambria"/>
              </a:rPr>
              <a:t>slockna.</a:t>
            </a:r>
            <a:endParaRPr sz="2000">
              <a:latin typeface="Cambria"/>
              <a:cs typeface="Cambria"/>
            </a:endParaRPr>
          </a:p>
          <a:p>
            <a:pPr marL="179705">
              <a:lnSpc>
                <a:spcPts val="2005"/>
              </a:lnSpc>
            </a:pPr>
            <a:r>
              <a:rPr dirty="0" sz="2000" spc="180">
                <a:solidFill>
                  <a:srgbClr val="1E5000"/>
                </a:solidFill>
                <a:latin typeface="Cambria"/>
                <a:cs typeface="Cambria"/>
              </a:rPr>
              <a:t>...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225">
                <a:solidFill>
                  <a:srgbClr val="1E5000"/>
                </a:solidFill>
                <a:latin typeface="Cambria"/>
                <a:cs typeface="Cambria"/>
              </a:rPr>
              <a:t>Om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65">
                <a:solidFill>
                  <a:srgbClr val="1E5000"/>
                </a:solidFill>
                <a:latin typeface="Cambria"/>
                <a:cs typeface="Cambria"/>
              </a:rPr>
              <a:t>det</a:t>
            </a:r>
            <a:r>
              <a:rPr dirty="0" sz="2000" spc="15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1E5000"/>
                </a:solidFill>
                <a:latin typeface="Cambria"/>
                <a:cs typeface="Cambria"/>
              </a:rPr>
              <a:t>inte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1E5000"/>
                </a:solidFill>
                <a:latin typeface="Cambria"/>
                <a:cs typeface="Cambria"/>
              </a:rPr>
              <a:t>vore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1E5000"/>
                </a:solidFill>
                <a:latin typeface="Cambria"/>
                <a:cs typeface="Cambria"/>
              </a:rPr>
              <a:t>för</a:t>
            </a:r>
            <a:r>
              <a:rPr dirty="0" sz="2000" spc="15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35">
                <a:solidFill>
                  <a:srgbClr val="1E5000"/>
                </a:solidFill>
                <a:latin typeface="Cambria"/>
                <a:cs typeface="Cambria"/>
              </a:rPr>
              <a:t>kärlek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65">
                <a:solidFill>
                  <a:srgbClr val="1E5000"/>
                </a:solidFill>
                <a:latin typeface="Cambria"/>
                <a:cs typeface="Cambria"/>
              </a:rPr>
              <a:t>till</a:t>
            </a:r>
            <a:r>
              <a:rPr dirty="0" sz="2000" spc="15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95">
                <a:solidFill>
                  <a:srgbClr val="1E5000"/>
                </a:solidFill>
                <a:latin typeface="Cambria"/>
                <a:cs typeface="Cambria"/>
              </a:rPr>
              <a:t>Gud</a:t>
            </a:r>
            <a:endParaRPr sz="2000">
              <a:latin typeface="Cambria"/>
              <a:cs typeface="Cambria"/>
            </a:endParaRPr>
          </a:p>
          <a:p>
            <a:pPr marL="179705" marR="180340">
              <a:lnSpc>
                <a:spcPts val="2160"/>
              </a:lnSpc>
              <a:spcBef>
                <a:spcPts val="150"/>
              </a:spcBef>
            </a:pPr>
            <a:r>
              <a:rPr dirty="0" sz="2000" spc="-10">
                <a:solidFill>
                  <a:srgbClr val="1E5000"/>
                </a:solidFill>
                <a:latin typeface="Cambria"/>
                <a:cs typeface="Cambria"/>
              </a:rPr>
              <a:t>skulle</a:t>
            </a:r>
            <a:r>
              <a:rPr dirty="0" sz="2000" spc="-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1E5000"/>
                </a:solidFill>
                <a:latin typeface="Cambria"/>
                <a:cs typeface="Cambria"/>
              </a:rPr>
              <a:t>inte</a:t>
            </a:r>
            <a:r>
              <a:rPr dirty="0" sz="2000" spc="1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15">
                <a:solidFill>
                  <a:srgbClr val="1E5000"/>
                </a:solidFill>
                <a:latin typeface="Cambria"/>
                <a:cs typeface="Cambria"/>
              </a:rPr>
              <a:t>splittring</a:t>
            </a:r>
            <a:r>
              <a:rPr dirty="0" sz="2000" spc="-1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85">
                <a:solidFill>
                  <a:srgbClr val="1E5000"/>
                </a:solidFill>
                <a:latin typeface="Cambria"/>
                <a:cs typeface="Cambria"/>
              </a:rPr>
              <a:t>och </a:t>
            </a:r>
            <a:r>
              <a:rPr dirty="0" sz="2000" spc="45">
                <a:solidFill>
                  <a:srgbClr val="1E5000"/>
                </a:solidFill>
                <a:latin typeface="Cambria"/>
                <a:cs typeface="Cambria"/>
              </a:rPr>
              <a:t>oenighet </a:t>
            </a:r>
            <a:r>
              <a:rPr dirty="0" sz="2000" spc="5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40">
                <a:solidFill>
                  <a:srgbClr val="1E5000"/>
                </a:solidFill>
                <a:latin typeface="Cambria"/>
                <a:cs typeface="Cambria"/>
              </a:rPr>
              <a:t>omvandlas</a:t>
            </a:r>
            <a:r>
              <a:rPr dirty="0" sz="2000" spc="15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65">
                <a:solidFill>
                  <a:srgbClr val="1E5000"/>
                </a:solidFill>
                <a:latin typeface="Cambria"/>
                <a:cs typeface="Cambria"/>
              </a:rPr>
              <a:t>till</a:t>
            </a:r>
            <a:r>
              <a:rPr dirty="0" sz="2000" spc="15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1E5000"/>
                </a:solidFill>
                <a:latin typeface="Cambria"/>
                <a:cs typeface="Cambria"/>
              </a:rPr>
              <a:t>broderskap.</a:t>
            </a:r>
            <a:r>
              <a:rPr dirty="0" sz="2000" spc="15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180">
                <a:solidFill>
                  <a:srgbClr val="1E5000"/>
                </a:solidFill>
                <a:latin typeface="Cambria"/>
                <a:cs typeface="Cambria"/>
              </a:rPr>
              <a:t>...</a:t>
            </a:r>
            <a:r>
              <a:rPr dirty="0" sz="2000" spc="15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225">
                <a:solidFill>
                  <a:srgbClr val="1E5000"/>
                </a:solidFill>
                <a:latin typeface="Cambria"/>
                <a:cs typeface="Cambria"/>
              </a:rPr>
              <a:t>Om</a:t>
            </a:r>
            <a:r>
              <a:rPr dirty="0" sz="2000" spc="15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65">
                <a:solidFill>
                  <a:srgbClr val="1E5000"/>
                </a:solidFill>
                <a:latin typeface="Cambria"/>
                <a:cs typeface="Cambria"/>
              </a:rPr>
              <a:t>det</a:t>
            </a:r>
            <a:r>
              <a:rPr dirty="0" sz="2000" spc="15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1E5000"/>
                </a:solidFill>
                <a:latin typeface="Cambria"/>
                <a:cs typeface="Cambria"/>
              </a:rPr>
              <a:t>inte </a:t>
            </a:r>
            <a:r>
              <a:rPr dirty="0" sz="2000" spc="-42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1E5000"/>
                </a:solidFill>
                <a:latin typeface="Cambria"/>
                <a:cs typeface="Cambria"/>
              </a:rPr>
              <a:t>vore</a:t>
            </a:r>
            <a:r>
              <a:rPr dirty="0" sz="2000" spc="1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1E5000"/>
                </a:solidFill>
                <a:latin typeface="Cambria"/>
                <a:cs typeface="Cambria"/>
              </a:rPr>
              <a:t>för</a:t>
            </a:r>
            <a:r>
              <a:rPr dirty="0" sz="2000" spc="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35">
                <a:solidFill>
                  <a:srgbClr val="1E5000"/>
                </a:solidFill>
                <a:latin typeface="Cambria"/>
                <a:cs typeface="Cambria"/>
              </a:rPr>
              <a:t>kärlek</a:t>
            </a:r>
            <a:r>
              <a:rPr dirty="0" sz="2000" spc="-3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65">
                <a:solidFill>
                  <a:srgbClr val="1E5000"/>
                </a:solidFill>
                <a:latin typeface="Cambria"/>
                <a:cs typeface="Cambria"/>
              </a:rPr>
              <a:t>till</a:t>
            </a:r>
            <a:r>
              <a:rPr dirty="0" sz="2000" spc="-6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95">
                <a:solidFill>
                  <a:srgbClr val="1E5000"/>
                </a:solidFill>
                <a:latin typeface="Cambria"/>
                <a:cs typeface="Cambria"/>
              </a:rPr>
              <a:t>Gud </a:t>
            </a:r>
            <a:r>
              <a:rPr dirty="0" sz="2000" spc="-10">
                <a:solidFill>
                  <a:srgbClr val="1E5000"/>
                </a:solidFill>
                <a:latin typeface="Cambria"/>
                <a:cs typeface="Cambria"/>
              </a:rPr>
              <a:t>skulle</a:t>
            </a:r>
            <a:r>
              <a:rPr dirty="0" sz="2000" spc="-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1E5000"/>
                </a:solidFill>
                <a:latin typeface="Cambria"/>
                <a:cs typeface="Cambria"/>
              </a:rPr>
              <a:t>inte </a:t>
            </a:r>
            <a:r>
              <a:rPr dirty="0" sz="2000" spc="1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5">
                <a:solidFill>
                  <a:srgbClr val="1E5000"/>
                </a:solidFill>
                <a:latin typeface="Cambria"/>
                <a:cs typeface="Cambria"/>
              </a:rPr>
              <a:t>främlingen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50">
                <a:solidFill>
                  <a:srgbClr val="1E5000"/>
                </a:solidFill>
                <a:latin typeface="Cambria"/>
                <a:cs typeface="Cambria"/>
              </a:rPr>
              <a:t>bli</a:t>
            </a:r>
            <a:r>
              <a:rPr dirty="0" sz="2000" spc="15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50">
                <a:solidFill>
                  <a:srgbClr val="1E5000"/>
                </a:solidFill>
                <a:latin typeface="Cambria"/>
                <a:cs typeface="Cambria"/>
              </a:rPr>
              <a:t>en</a:t>
            </a:r>
            <a:r>
              <a:rPr dirty="0" sz="2000" spc="15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70">
                <a:solidFill>
                  <a:srgbClr val="1E5000"/>
                </a:solidFill>
                <a:latin typeface="Cambria"/>
                <a:cs typeface="Cambria"/>
              </a:rPr>
              <a:t>vän.”</a:t>
            </a:r>
            <a:endParaRPr sz="2000">
              <a:latin typeface="Cambria"/>
              <a:cs typeface="Cambria"/>
            </a:endParaRPr>
          </a:p>
          <a:p>
            <a:pPr marL="2922905">
              <a:lnSpc>
                <a:spcPct val="100000"/>
              </a:lnSpc>
              <a:spcBef>
                <a:spcPts val="520"/>
              </a:spcBef>
            </a:pPr>
            <a:r>
              <a:rPr dirty="0" sz="2000">
                <a:solidFill>
                  <a:srgbClr val="1E5000"/>
                </a:solidFill>
                <a:latin typeface="Cambria"/>
                <a:cs typeface="Cambria"/>
              </a:rPr>
              <a:t>–</a:t>
            </a:r>
            <a:r>
              <a:rPr dirty="0" sz="2000" spc="10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1E5000"/>
                </a:solidFill>
                <a:latin typeface="Cambria"/>
                <a:cs typeface="Cambria"/>
              </a:rPr>
              <a:t>‘Abdu’l-Bahá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39786" y="3140354"/>
            <a:ext cx="2468521" cy="36675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501" y="520950"/>
            <a:ext cx="268312" cy="37073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2915" y="251664"/>
            <a:ext cx="5148091" cy="72585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69846" y="1083487"/>
            <a:ext cx="7482840" cy="1153160"/>
          </a:xfrm>
          <a:prstGeom prst="rect"/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80"/>
              </a:spcBef>
            </a:pPr>
            <a:r>
              <a:rPr dirty="0" spc="-45"/>
              <a:t>Avskaffandet </a:t>
            </a:r>
            <a:r>
              <a:rPr dirty="0" spc="-135"/>
              <a:t>av</a:t>
            </a:r>
            <a:r>
              <a:rPr dirty="0" spc="-130"/>
              <a:t> </a:t>
            </a:r>
            <a:r>
              <a:rPr dirty="0"/>
              <a:t>fördomar </a:t>
            </a:r>
            <a:r>
              <a:rPr dirty="0" spc="-135"/>
              <a:t>av</a:t>
            </a:r>
            <a:r>
              <a:rPr dirty="0" spc="-130"/>
              <a:t> </a:t>
            </a:r>
            <a:r>
              <a:rPr dirty="0" spc="-100"/>
              <a:t>alla </a:t>
            </a:r>
            <a:r>
              <a:rPr dirty="0" spc="-185"/>
              <a:t>slag</a:t>
            </a:r>
            <a:r>
              <a:rPr dirty="0" spc="-180"/>
              <a:t> </a:t>
            </a:r>
            <a:r>
              <a:rPr dirty="0" spc="-190"/>
              <a:t>såsom</a:t>
            </a:r>
            <a:r>
              <a:rPr dirty="0" spc="-185"/>
              <a:t> </a:t>
            </a:r>
            <a:r>
              <a:rPr dirty="0" spc="-105"/>
              <a:t>ras, </a:t>
            </a:r>
            <a:r>
              <a:rPr dirty="0" spc="-45"/>
              <a:t>relIgIon, </a:t>
            </a:r>
            <a:r>
              <a:rPr dirty="0" spc="-625"/>
              <a:t> </a:t>
            </a:r>
            <a:r>
              <a:rPr dirty="0" spc="-30"/>
              <a:t>natIonalItet, </a:t>
            </a:r>
            <a:r>
              <a:rPr dirty="0" spc="-145"/>
              <a:t>samhällsklass.</a:t>
            </a:r>
            <a:r>
              <a:rPr dirty="0" spc="-140"/>
              <a:t> </a:t>
            </a:r>
            <a:r>
              <a:rPr dirty="0" spc="-35"/>
              <a:t>Fördomar </a:t>
            </a:r>
            <a:r>
              <a:rPr dirty="0" spc="-70"/>
              <a:t>mellan</a:t>
            </a:r>
            <a:r>
              <a:rPr dirty="0" spc="-65"/>
              <a:t> </a:t>
            </a:r>
            <a:r>
              <a:rPr dirty="0" spc="-20"/>
              <a:t>folkgrupper </a:t>
            </a:r>
            <a:r>
              <a:rPr dirty="0" spc="-15"/>
              <a:t> </a:t>
            </a:r>
            <a:r>
              <a:rPr dirty="0" spc="-65"/>
              <a:t>har</a:t>
            </a:r>
            <a:r>
              <a:rPr dirty="0" spc="110"/>
              <a:t> </a:t>
            </a:r>
            <a:r>
              <a:rPr dirty="0" spc="-30"/>
              <a:t>varIt</a:t>
            </a:r>
            <a:r>
              <a:rPr dirty="0" spc="114"/>
              <a:t> </a:t>
            </a:r>
            <a:r>
              <a:rPr dirty="0" spc="-120"/>
              <a:t>en</a:t>
            </a:r>
            <a:r>
              <a:rPr dirty="0" spc="114"/>
              <a:t> </a:t>
            </a:r>
            <a:r>
              <a:rPr dirty="0" spc="-55"/>
              <a:t>vIktIg</a:t>
            </a:r>
            <a:r>
              <a:rPr dirty="0" spc="114"/>
              <a:t> </a:t>
            </a:r>
            <a:r>
              <a:rPr dirty="0" spc="-110"/>
              <a:t>orsak</a:t>
            </a:r>
            <a:r>
              <a:rPr dirty="0" spc="114"/>
              <a:t> </a:t>
            </a:r>
            <a:r>
              <a:rPr dirty="0" spc="25"/>
              <a:t>tIll</a:t>
            </a:r>
            <a:r>
              <a:rPr dirty="0" spc="110"/>
              <a:t> </a:t>
            </a:r>
            <a:r>
              <a:rPr dirty="0" spc="-30"/>
              <a:t>krIg.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867623" y="2494205"/>
            <a:ext cx="7820025" cy="4298315"/>
            <a:chOff x="1867623" y="2494205"/>
            <a:chExt cx="7820025" cy="429831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82546" y="2509127"/>
              <a:ext cx="7790179" cy="42682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882546" y="2509127"/>
              <a:ext cx="7790180" cy="4268470"/>
            </a:xfrm>
            <a:custGeom>
              <a:avLst/>
              <a:gdLst/>
              <a:ahLst/>
              <a:cxnLst/>
              <a:rect l="l" t="t" r="r" b="b"/>
              <a:pathLst>
                <a:path w="7790180" h="4268470">
                  <a:moveTo>
                    <a:pt x="0" y="4268279"/>
                  </a:moveTo>
                  <a:lnTo>
                    <a:pt x="7790180" y="4268279"/>
                  </a:lnTo>
                  <a:lnTo>
                    <a:pt x="7790180" y="0"/>
                  </a:lnTo>
                  <a:lnTo>
                    <a:pt x="0" y="0"/>
                  </a:lnTo>
                  <a:lnTo>
                    <a:pt x="0" y="4268279"/>
                  </a:lnTo>
                  <a:close/>
                </a:path>
              </a:pathLst>
            </a:custGeom>
            <a:ln w="29549">
              <a:solidFill>
                <a:srgbClr val="1B5D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2049843" y="2672219"/>
            <a:ext cx="7435850" cy="382270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0"/>
              </a:spcBef>
            </a:pPr>
            <a:r>
              <a:rPr dirty="0" sz="2000" spc="90">
                <a:solidFill>
                  <a:srgbClr val="1E5000"/>
                </a:solidFill>
                <a:latin typeface="Cambria"/>
                <a:cs typeface="Cambria"/>
              </a:rPr>
              <a:t>”Den </a:t>
            </a:r>
            <a:r>
              <a:rPr dirty="0" sz="2000" spc="25">
                <a:solidFill>
                  <a:srgbClr val="1E5000"/>
                </a:solidFill>
                <a:latin typeface="Cambria"/>
                <a:cs typeface="Cambria"/>
              </a:rPr>
              <a:t>Välsignade </a:t>
            </a:r>
            <a:r>
              <a:rPr dirty="0" sz="2000" spc="40">
                <a:solidFill>
                  <a:srgbClr val="1E5000"/>
                </a:solidFill>
                <a:latin typeface="Cambria"/>
                <a:cs typeface="Cambria"/>
              </a:rPr>
              <a:t>skönheten </a:t>
            </a:r>
            <a:r>
              <a:rPr dirty="0" sz="2000" spc="30">
                <a:solidFill>
                  <a:srgbClr val="1E5000"/>
                </a:solidFill>
                <a:latin typeface="Cambria"/>
                <a:cs typeface="Cambria"/>
              </a:rPr>
              <a:t>säger </a:t>
            </a:r>
            <a:r>
              <a:rPr dirty="0" sz="2000" spc="75">
                <a:solidFill>
                  <a:srgbClr val="1E5000"/>
                </a:solidFill>
                <a:latin typeface="Cambria"/>
                <a:cs typeface="Cambria"/>
              </a:rPr>
              <a:t>’Ni </a:t>
            </a:r>
            <a:r>
              <a:rPr dirty="0" sz="2000" spc="-40">
                <a:solidFill>
                  <a:srgbClr val="1E5000"/>
                </a:solidFill>
                <a:latin typeface="Cambria"/>
                <a:cs typeface="Cambria"/>
              </a:rPr>
              <a:t>är</a:t>
            </a:r>
            <a:r>
              <a:rPr dirty="0" sz="2000" spc="-3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15">
                <a:solidFill>
                  <a:srgbClr val="1E5000"/>
                </a:solidFill>
                <a:latin typeface="Cambria"/>
                <a:cs typeface="Cambria"/>
              </a:rPr>
              <a:t>alla</a:t>
            </a:r>
            <a:r>
              <a:rPr dirty="0" sz="2000" spc="-1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15">
                <a:solidFill>
                  <a:srgbClr val="1E5000"/>
                </a:solidFill>
                <a:latin typeface="Cambria"/>
                <a:cs typeface="Cambria"/>
              </a:rPr>
              <a:t>frukterna</a:t>
            </a:r>
            <a:r>
              <a:rPr dirty="0" sz="2000" spc="-1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75">
                <a:solidFill>
                  <a:srgbClr val="1E5000"/>
                </a:solidFill>
                <a:latin typeface="Cambria"/>
                <a:cs typeface="Cambria"/>
              </a:rPr>
              <a:t>på </a:t>
            </a:r>
            <a:r>
              <a:rPr dirty="0" sz="2000" spc="40">
                <a:solidFill>
                  <a:srgbClr val="1E5000"/>
                </a:solidFill>
                <a:latin typeface="Cambria"/>
                <a:cs typeface="Cambria"/>
              </a:rPr>
              <a:t>ett </a:t>
            </a:r>
            <a:r>
              <a:rPr dirty="0" sz="2000">
                <a:solidFill>
                  <a:srgbClr val="1E5000"/>
                </a:solidFill>
                <a:latin typeface="Cambria"/>
                <a:cs typeface="Cambria"/>
              </a:rPr>
              <a:t>träd </a:t>
            </a:r>
            <a:r>
              <a:rPr dirty="0" sz="2000" spc="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85">
                <a:solidFill>
                  <a:srgbClr val="1E5000"/>
                </a:solidFill>
                <a:latin typeface="Cambria"/>
                <a:cs typeface="Cambria"/>
              </a:rPr>
              <a:t>och</a:t>
            </a:r>
            <a:r>
              <a:rPr dirty="0" sz="2000" spc="15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1E5000"/>
                </a:solidFill>
                <a:latin typeface="Cambria"/>
                <a:cs typeface="Cambria"/>
              </a:rPr>
              <a:t>löven</a:t>
            </a:r>
            <a:r>
              <a:rPr dirty="0" sz="2000" spc="15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75">
                <a:solidFill>
                  <a:srgbClr val="1E5000"/>
                </a:solidFill>
                <a:latin typeface="Cambria"/>
                <a:cs typeface="Cambria"/>
              </a:rPr>
              <a:t>på</a:t>
            </a:r>
            <a:r>
              <a:rPr dirty="0" sz="2000" spc="15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50">
                <a:solidFill>
                  <a:srgbClr val="1E5000"/>
                </a:solidFill>
                <a:latin typeface="Cambria"/>
                <a:cs typeface="Cambria"/>
              </a:rPr>
              <a:t>en</a:t>
            </a:r>
            <a:r>
              <a:rPr dirty="0" sz="2000" spc="15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60">
                <a:solidFill>
                  <a:srgbClr val="1E5000"/>
                </a:solidFill>
                <a:latin typeface="Cambria"/>
                <a:cs typeface="Cambria"/>
              </a:rPr>
              <a:t>gren.’</a:t>
            </a:r>
            <a:r>
              <a:rPr dirty="0" sz="2000" spc="15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75">
                <a:solidFill>
                  <a:srgbClr val="1E5000"/>
                </a:solidFill>
                <a:latin typeface="Cambria"/>
                <a:cs typeface="Cambria"/>
              </a:rPr>
              <a:t>Han</a:t>
            </a:r>
            <a:r>
              <a:rPr dirty="0" sz="2000" spc="15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25">
                <a:solidFill>
                  <a:srgbClr val="1E5000"/>
                </a:solidFill>
                <a:latin typeface="Cambria"/>
                <a:cs typeface="Cambria"/>
              </a:rPr>
              <a:t>har</a:t>
            </a:r>
            <a:r>
              <a:rPr dirty="0" sz="2000" spc="15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55">
                <a:solidFill>
                  <a:srgbClr val="1E5000"/>
                </a:solidFill>
                <a:latin typeface="Cambria"/>
                <a:cs typeface="Cambria"/>
              </a:rPr>
              <a:t>således</a:t>
            </a:r>
            <a:r>
              <a:rPr dirty="0" sz="2000" spc="15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30">
                <a:solidFill>
                  <a:srgbClr val="1E5000"/>
                </a:solidFill>
                <a:latin typeface="Cambria"/>
                <a:cs typeface="Cambria"/>
              </a:rPr>
              <a:t>liknat</a:t>
            </a:r>
            <a:r>
              <a:rPr dirty="0" sz="2000" spc="15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60">
                <a:solidFill>
                  <a:srgbClr val="1E5000"/>
                </a:solidFill>
                <a:latin typeface="Cambria"/>
                <a:cs typeface="Cambria"/>
              </a:rPr>
              <a:t>den</a:t>
            </a:r>
            <a:r>
              <a:rPr dirty="0" sz="2000" spc="15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25">
                <a:solidFill>
                  <a:srgbClr val="1E5000"/>
                </a:solidFill>
                <a:latin typeface="Cambria"/>
                <a:cs typeface="Cambria"/>
              </a:rPr>
              <a:t>här</a:t>
            </a:r>
            <a:r>
              <a:rPr dirty="0" sz="2000" spc="15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5">
                <a:solidFill>
                  <a:srgbClr val="1E5000"/>
                </a:solidFill>
                <a:latin typeface="Cambria"/>
                <a:cs typeface="Cambria"/>
              </a:rPr>
              <a:t>världen</a:t>
            </a:r>
            <a:r>
              <a:rPr dirty="0" sz="2000" spc="15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15">
                <a:solidFill>
                  <a:srgbClr val="1E5000"/>
                </a:solidFill>
                <a:latin typeface="Cambria"/>
                <a:cs typeface="Cambria"/>
              </a:rPr>
              <a:t>vid </a:t>
            </a:r>
            <a:r>
              <a:rPr dirty="0" sz="2000" spc="-42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40">
                <a:solidFill>
                  <a:srgbClr val="1E5000"/>
                </a:solidFill>
                <a:latin typeface="Cambria"/>
                <a:cs typeface="Cambria"/>
              </a:rPr>
              <a:t>ett </a:t>
            </a:r>
            <a:r>
              <a:rPr dirty="0" sz="2000" spc="65">
                <a:solidFill>
                  <a:srgbClr val="1E5000"/>
                </a:solidFill>
                <a:latin typeface="Cambria"/>
                <a:cs typeface="Cambria"/>
              </a:rPr>
              <a:t>enda </a:t>
            </a:r>
            <a:r>
              <a:rPr dirty="0" sz="2000">
                <a:solidFill>
                  <a:srgbClr val="1E5000"/>
                </a:solidFill>
                <a:latin typeface="Cambria"/>
                <a:cs typeface="Cambria"/>
              </a:rPr>
              <a:t>träd</a:t>
            </a:r>
            <a:r>
              <a:rPr dirty="0" sz="2000" spc="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85">
                <a:solidFill>
                  <a:srgbClr val="1E5000"/>
                </a:solidFill>
                <a:latin typeface="Cambria"/>
                <a:cs typeface="Cambria"/>
              </a:rPr>
              <a:t>och </a:t>
            </a:r>
            <a:r>
              <a:rPr dirty="0" sz="2000" spc="-15">
                <a:solidFill>
                  <a:srgbClr val="1E5000"/>
                </a:solidFill>
                <a:latin typeface="Cambria"/>
                <a:cs typeface="Cambria"/>
              </a:rPr>
              <a:t>alla</a:t>
            </a:r>
            <a:r>
              <a:rPr dirty="0" sz="2000" spc="-1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80">
                <a:solidFill>
                  <a:srgbClr val="1E5000"/>
                </a:solidFill>
                <a:latin typeface="Cambria"/>
                <a:cs typeface="Cambria"/>
              </a:rPr>
              <a:t>dess </a:t>
            </a:r>
            <a:r>
              <a:rPr dirty="0" sz="2000" spc="-5">
                <a:solidFill>
                  <a:srgbClr val="1E5000"/>
                </a:solidFill>
                <a:latin typeface="Cambria"/>
                <a:cs typeface="Cambria"/>
              </a:rPr>
              <a:t>folk</a:t>
            </a:r>
            <a:r>
              <a:rPr dirty="0" sz="200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15">
                <a:solidFill>
                  <a:srgbClr val="1E5000"/>
                </a:solidFill>
                <a:latin typeface="Cambria"/>
                <a:cs typeface="Cambria"/>
              </a:rPr>
              <a:t>vid</a:t>
            </a:r>
            <a:r>
              <a:rPr dirty="0" sz="2000" spc="-1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80">
                <a:solidFill>
                  <a:srgbClr val="1E5000"/>
                </a:solidFill>
                <a:latin typeface="Cambria"/>
                <a:cs typeface="Cambria"/>
              </a:rPr>
              <a:t>dess </a:t>
            </a:r>
            <a:r>
              <a:rPr dirty="0" sz="2000" spc="50">
                <a:solidFill>
                  <a:srgbClr val="1E5000"/>
                </a:solidFill>
                <a:latin typeface="Cambria"/>
                <a:cs typeface="Cambria"/>
              </a:rPr>
              <a:t>blad, </a:t>
            </a:r>
            <a:r>
              <a:rPr dirty="0" sz="2000" spc="35">
                <a:solidFill>
                  <a:srgbClr val="1E5000"/>
                </a:solidFill>
                <a:latin typeface="Cambria"/>
                <a:cs typeface="Cambria"/>
              </a:rPr>
              <a:t>blommor </a:t>
            </a:r>
            <a:r>
              <a:rPr dirty="0" sz="2000" spc="85">
                <a:solidFill>
                  <a:srgbClr val="1E5000"/>
                </a:solidFill>
                <a:latin typeface="Cambria"/>
                <a:cs typeface="Cambria"/>
              </a:rPr>
              <a:t>och </a:t>
            </a:r>
            <a:r>
              <a:rPr dirty="0" sz="2000" spc="9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30">
                <a:solidFill>
                  <a:srgbClr val="1E5000"/>
                </a:solidFill>
                <a:latin typeface="Cambria"/>
                <a:cs typeface="Cambria"/>
              </a:rPr>
              <a:t>frukter.</a:t>
            </a:r>
            <a:r>
              <a:rPr dirty="0" sz="2000" spc="-2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75">
                <a:solidFill>
                  <a:srgbClr val="1E5000"/>
                </a:solidFill>
                <a:latin typeface="Cambria"/>
                <a:cs typeface="Cambria"/>
              </a:rPr>
              <a:t>Det </a:t>
            </a:r>
            <a:r>
              <a:rPr dirty="0" sz="2000" spc="-40">
                <a:solidFill>
                  <a:srgbClr val="1E5000"/>
                </a:solidFill>
                <a:latin typeface="Cambria"/>
                <a:cs typeface="Cambria"/>
              </a:rPr>
              <a:t>är</a:t>
            </a:r>
            <a:r>
              <a:rPr dirty="0" sz="2000" spc="-3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1E5000"/>
                </a:solidFill>
                <a:latin typeface="Cambria"/>
                <a:cs typeface="Cambria"/>
              </a:rPr>
              <a:t>nödvändigt </a:t>
            </a:r>
            <a:r>
              <a:rPr dirty="0" sz="2000">
                <a:solidFill>
                  <a:srgbClr val="1E5000"/>
                </a:solidFill>
                <a:latin typeface="Cambria"/>
                <a:cs typeface="Cambria"/>
              </a:rPr>
              <a:t>för</a:t>
            </a:r>
            <a:r>
              <a:rPr dirty="0" sz="2000" spc="44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1E5000"/>
                </a:solidFill>
                <a:latin typeface="Cambria"/>
                <a:cs typeface="Cambria"/>
              </a:rPr>
              <a:t>grenen att </a:t>
            </a:r>
            <a:r>
              <a:rPr dirty="0" sz="2000" spc="20">
                <a:solidFill>
                  <a:srgbClr val="1E5000"/>
                </a:solidFill>
                <a:latin typeface="Cambria"/>
                <a:cs typeface="Cambria"/>
              </a:rPr>
              <a:t>blomstra </a:t>
            </a:r>
            <a:r>
              <a:rPr dirty="0" sz="2000" spc="85">
                <a:solidFill>
                  <a:srgbClr val="1E5000"/>
                </a:solidFill>
                <a:latin typeface="Cambria"/>
                <a:cs typeface="Cambria"/>
              </a:rPr>
              <a:t>och </a:t>
            </a:r>
            <a:r>
              <a:rPr dirty="0" sz="2000">
                <a:solidFill>
                  <a:srgbClr val="1E5000"/>
                </a:solidFill>
                <a:latin typeface="Cambria"/>
                <a:cs typeface="Cambria"/>
              </a:rPr>
              <a:t>för</a:t>
            </a:r>
            <a:r>
              <a:rPr dirty="0" sz="2000" spc="44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1E5000"/>
                </a:solidFill>
                <a:latin typeface="Cambria"/>
                <a:cs typeface="Cambria"/>
              </a:rPr>
              <a:t>blad </a:t>
            </a:r>
            <a:r>
              <a:rPr dirty="0" sz="2000" spc="2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85">
                <a:solidFill>
                  <a:srgbClr val="1E5000"/>
                </a:solidFill>
                <a:latin typeface="Cambria"/>
                <a:cs typeface="Cambria"/>
              </a:rPr>
              <a:t>och </a:t>
            </a:r>
            <a:r>
              <a:rPr dirty="0" sz="2000" spc="-35">
                <a:solidFill>
                  <a:srgbClr val="1E5000"/>
                </a:solidFill>
                <a:latin typeface="Cambria"/>
                <a:cs typeface="Cambria"/>
              </a:rPr>
              <a:t>frukt</a:t>
            </a:r>
            <a:r>
              <a:rPr dirty="0" sz="2000" spc="-3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1E5000"/>
                </a:solidFill>
                <a:latin typeface="Cambria"/>
                <a:cs typeface="Cambria"/>
              </a:rPr>
              <a:t>att </a:t>
            </a:r>
            <a:r>
              <a:rPr dirty="0" sz="2000" spc="45">
                <a:solidFill>
                  <a:srgbClr val="1E5000"/>
                </a:solidFill>
                <a:latin typeface="Cambria"/>
                <a:cs typeface="Cambria"/>
              </a:rPr>
              <a:t>få </a:t>
            </a:r>
            <a:r>
              <a:rPr dirty="0" sz="2000" spc="55">
                <a:solidFill>
                  <a:srgbClr val="1E5000"/>
                </a:solidFill>
                <a:latin typeface="Cambria"/>
                <a:cs typeface="Cambria"/>
              </a:rPr>
              <a:t>frodas, </a:t>
            </a:r>
            <a:r>
              <a:rPr dirty="0" sz="2000" spc="495">
                <a:solidFill>
                  <a:srgbClr val="1E5000"/>
                </a:solidFill>
                <a:latin typeface="Cambria"/>
                <a:cs typeface="Cambria"/>
              </a:rPr>
              <a:t>… </a:t>
            </a:r>
            <a:r>
              <a:rPr dirty="0" sz="2000" spc="-40">
                <a:solidFill>
                  <a:srgbClr val="1E5000"/>
                </a:solidFill>
                <a:latin typeface="Cambria"/>
                <a:cs typeface="Cambria"/>
              </a:rPr>
              <a:t>är</a:t>
            </a:r>
            <a:r>
              <a:rPr dirty="0" sz="2000" spc="-3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50">
                <a:solidFill>
                  <a:srgbClr val="1E5000"/>
                </a:solidFill>
                <a:latin typeface="Cambria"/>
                <a:cs typeface="Cambria"/>
              </a:rPr>
              <a:t>beroende </a:t>
            </a:r>
            <a:r>
              <a:rPr dirty="0" sz="2000" spc="10">
                <a:solidFill>
                  <a:srgbClr val="1E5000"/>
                </a:solidFill>
                <a:latin typeface="Cambria"/>
                <a:cs typeface="Cambria"/>
              </a:rPr>
              <a:t>av</a:t>
            </a:r>
            <a:r>
              <a:rPr dirty="0" sz="2000" spc="1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1E5000"/>
                </a:solidFill>
                <a:latin typeface="Cambria"/>
                <a:cs typeface="Cambria"/>
              </a:rPr>
              <a:t>förbindelse </a:t>
            </a:r>
            <a:r>
              <a:rPr dirty="0" sz="2000" spc="15">
                <a:solidFill>
                  <a:srgbClr val="1E5000"/>
                </a:solidFill>
                <a:latin typeface="Cambria"/>
                <a:cs typeface="Cambria"/>
              </a:rPr>
              <a:t>mellan</a:t>
            </a:r>
            <a:r>
              <a:rPr dirty="0" sz="2000" spc="2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15">
                <a:solidFill>
                  <a:srgbClr val="1E5000"/>
                </a:solidFill>
                <a:latin typeface="Cambria"/>
                <a:cs typeface="Cambria"/>
              </a:rPr>
              <a:t>alla </a:t>
            </a:r>
            <a:r>
              <a:rPr dirty="0" sz="2000" spc="-43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1E5000"/>
                </a:solidFill>
                <a:latin typeface="Cambria"/>
                <a:cs typeface="Cambria"/>
              </a:rPr>
              <a:t>delar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1E5000"/>
                </a:solidFill>
                <a:latin typeface="Cambria"/>
                <a:cs typeface="Cambria"/>
              </a:rPr>
              <a:t>av</a:t>
            </a:r>
            <a:r>
              <a:rPr dirty="0" sz="2000" spc="15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1E5000"/>
                </a:solidFill>
                <a:latin typeface="Cambria"/>
                <a:cs typeface="Cambria"/>
              </a:rPr>
              <a:t>världsträdet.</a:t>
            </a:r>
            <a:endParaRPr sz="2000">
              <a:latin typeface="Cambria"/>
              <a:cs typeface="Cambria"/>
            </a:endParaRPr>
          </a:p>
          <a:p>
            <a:pPr marL="12700" marR="1512570">
              <a:lnSpc>
                <a:spcPts val="2160"/>
              </a:lnSpc>
              <a:spcBef>
                <a:spcPts val="790"/>
              </a:spcBef>
            </a:pPr>
            <a:r>
              <a:rPr dirty="0" sz="2000" spc="-60">
                <a:solidFill>
                  <a:srgbClr val="1E5000"/>
                </a:solidFill>
                <a:latin typeface="Cambria"/>
                <a:cs typeface="Cambria"/>
              </a:rPr>
              <a:t>Av</a:t>
            </a:r>
            <a:r>
              <a:rPr dirty="0" sz="2000" spc="15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50">
                <a:solidFill>
                  <a:srgbClr val="1E5000"/>
                </a:solidFill>
                <a:latin typeface="Cambria"/>
                <a:cs typeface="Cambria"/>
              </a:rPr>
              <a:t>denna</a:t>
            </a:r>
            <a:r>
              <a:rPr dirty="0" sz="2000" spc="15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1E5000"/>
                </a:solidFill>
                <a:latin typeface="Cambria"/>
                <a:cs typeface="Cambria"/>
              </a:rPr>
              <a:t>anledning</a:t>
            </a:r>
            <a:r>
              <a:rPr dirty="0" sz="2000" spc="15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70">
                <a:solidFill>
                  <a:srgbClr val="1E5000"/>
                </a:solidFill>
                <a:latin typeface="Cambria"/>
                <a:cs typeface="Cambria"/>
              </a:rPr>
              <a:t>måste</a:t>
            </a:r>
            <a:r>
              <a:rPr dirty="0" sz="2000" spc="15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15">
                <a:solidFill>
                  <a:srgbClr val="1E5000"/>
                </a:solidFill>
                <a:latin typeface="Cambria"/>
                <a:cs typeface="Cambria"/>
              </a:rPr>
              <a:t>alla</a:t>
            </a:r>
            <a:r>
              <a:rPr dirty="0" sz="2000" spc="15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5">
                <a:solidFill>
                  <a:srgbClr val="1E5000"/>
                </a:solidFill>
                <a:latin typeface="Cambria"/>
                <a:cs typeface="Cambria"/>
              </a:rPr>
              <a:t>människor</a:t>
            </a:r>
            <a:r>
              <a:rPr dirty="0" sz="2000" spc="15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100">
                <a:solidFill>
                  <a:srgbClr val="1E5000"/>
                </a:solidFill>
                <a:latin typeface="Cambria"/>
                <a:cs typeface="Cambria"/>
              </a:rPr>
              <a:t>med</a:t>
            </a:r>
            <a:r>
              <a:rPr dirty="0" sz="2000" spc="15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25">
                <a:solidFill>
                  <a:srgbClr val="1E5000"/>
                </a:solidFill>
                <a:latin typeface="Cambria"/>
                <a:cs typeface="Cambria"/>
              </a:rPr>
              <a:t>kraft </a:t>
            </a:r>
            <a:r>
              <a:rPr dirty="0" sz="2000" spc="-42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45">
                <a:solidFill>
                  <a:srgbClr val="1E5000"/>
                </a:solidFill>
                <a:latin typeface="Cambria"/>
                <a:cs typeface="Cambria"/>
              </a:rPr>
              <a:t>stödja </a:t>
            </a:r>
            <a:r>
              <a:rPr dirty="0" sz="2000" spc="-10">
                <a:solidFill>
                  <a:srgbClr val="1E5000"/>
                </a:solidFill>
                <a:latin typeface="Cambria"/>
                <a:cs typeface="Cambria"/>
              </a:rPr>
              <a:t>varandra</a:t>
            </a:r>
            <a:r>
              <a:rPr dirty="0" sz="2000" spc="-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85">
                <a:solidFill>
                  <a:srgbClr val="1E5000"/>
                </a:solidFill>
                <a:latin typeface="Cambria"/>
                <a:cs typeface="Cambria"/>
              </a:rPr>
              <a:t>och </a:t>
            </a:r>
            <a:r>
              <a:rPr dirty="0" sz="2000" spc="495">
                <a:solidFill>
                  <a:srgbClr val="1E5000"/>
                </a:solidFill>
                <a:latin typeface="Cambria"/>
                <a:cs typeface="Cambria"/>
              </a:rPr>
              <a:t>… </a:t>
            </a:r>
            <a:r>
              <a:rPr dirty="0" sz="2000" spc="15">
                <a:solidFill>
                  <a:srgbClr val="1E5000"/>
                </a:solidFill>
                <a:latin typeface="Cambria"/>
                <a:cs typeface="Cambria"/>
              </a:rPr>
              <a:t>ej </a:t>
            </a:r>
            <a:r>
              <a:rPr dirty="0" sz="2000" spc="5">
                <a:solidFill>
                  <a:srgbClr val="1E5000"/>
                </a:solidFill>
                <a:latin typeface="Cambria"/>
                <a:cs typeface="Cambria"/>
              </a:rPr>
              <a:t>betrakta</a:t>
            </a:r>
            <a:r>
              <a:rPr dirty="0" sz="2000" spc="1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55">
                <a:solidFill>
                  <a:srgbClr val="1E5000"/>
                </a:solidFill>
                <a:latin typeface="Cambria"/>
                <a:cs typeface="Cambria"/>
              </a:rPr>
              <a:t>någon </a:t>
            </a:r>
            <a:r>
              <a:rPr dirty="0" sz="2000" spc="100">
                <a:solidFill>
                  <a:srgbClr val="1E5000"/>
                </a:solidFill>
                <a:latin typeface="Cambria"/>
                <a:cs typeface="Cambria"/>
              </a:rPr>
              <a:t>som </a:t>
            </a:r>
            <a:r>
              <a:rPr dirty="0" sz="2000" spc="-5">
                <a:solidFill>
                  <a:srgbClr val="1E5000"/>
                </a:solidFill>
                <a:latin typeface="Cambria"/>
                <a:cs typeface="Cambria"/>
              </a:rPr>
              <a:t>sin </a:t>
            </a:r>
            <a:r>
              <a:rPr dirty="0" sz="200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40">
                <a:solidFill>
                  <a:srgbClr val="1E5000"/>
                </a:solidFill>
                <a:latin typeface="Cambria"/>
                <a:cs typeface="Cambria"/>
              </a:rPr>
              <a:t>fiende </a:t>
            </a:r>
            <a:r>
              <a:rPr dirty="0" sz="2000" spc="-25">
                <a:solidFill>
                  <a:srgbClr val="1E5000"/>
                </a:solidFill>
                <a:latin typeface="Cambria"/>
                <a:cs typeface="Cambria"/>
              </a:rPr>
              <a:t>eller</a:t>
            </a:r>
            <a:r>
              <a:rPr dirty="0" sz="2000" spc="-2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100">
                <a:solidFill>
                  <a:srgbClr val="1E5000"/>
                </a:solidFill>
                <a:latin typeface="Cambria"/>
                <a:cs typeface="Cambria"/>
              </a:rPr>
              <a:t>som </a:t>
            </a:r>
            <a:r>
              <a:rPr dirty="0" sz="2000" spc="10">
                <a:solidFill>
                  <a:srgbClr val="1E5000"/>
                </a:solidFill>
                <a:latin typeface="Cambria"/>
                <a:cs typeface="Cambria"/>
              </a:rPr>
              <a:t>illasinnad,</a:t>
            </a:r>
            <a:r>
              <a:rPr dirty="0" sz="2000" spc="1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1E5000"/>
                </a:solidFill>
                <a:latin typeface="Cambria"/>
                <a:cs typeface="Cambria"/>
              </a:rPr>
              <a:t>utan </a:t>
            </a:r>
            <a:r>
              <a:rPr dirty="0" sz="2000" spc="10">
                <a:solidFill>
                  <a:srgbClr val="1E5000"/>
                </a:solidFill>
                <a:latin typeface="Cambria"/>
                <a:cs typeface="Cambria"/>
              </a:rPr>
              <a:t>tänka</a:t>
            </a:r>
            <a:r>
              <a:rPr dirty="0" sz="2000" spc="1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75">
                <a:solidFill>
                  <a:srgbClr val="1E5000"/>
                </a:solidFill>
                <a:latin typeface="Cambria"/>
                <a:cs typeface="Cambria"/>
              </a:rPr>
              <a:t>på </a:t>
            </a:r>
            <a:r>
              <a:rPr dirty="0" sz="2000" spc="25">
                <a:solidFill>
                  <a:srgbClr val="1E5000"/>
                </a:solidFill>
                <a:latin typeface="Cambria"/>
                <a:cs typeface="Cambria"/>
              </a:rPr>
              <a:t>hela </a:t>
            </a:r>
            <a:r>
              <a:rPr dirty="0" sz="2000" spc="3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1E5000"/>
                </a:solidFill>
                <a:latin typeface="Cambria"/>
                <a:cs typeface="Cambria"/>
              </a:rPr>
              <a:t>mänskligheten </a:t>
            </a:r>
            <a:r>
              <a:rPr dirty="0" sz="2000" spc="100">
                <a:solidFill>
                  <a:srgbClr val="1E5000"/>
                </a:solidFill>
                <a:latin typeface="Cambria"/>
                <a:cs typeface="Cambria"/>
              </a:rPr>
              <a:t>som </a:t>
            </a:r>
            <a:r>
              <a:rPr dirty="0" sz="2000" spc="10">
                <a:solidFill>
                  <a:srgbClr val="1E5000"/>
                </a:solidFill>
                <a:latin typeface="Cambria"/>
                <a:cs typeface="Cambria"/>
              </a:rPr>
              <a:t>sina</a:t>
            </a:r>
            <a:r>
              <a:rPr dirty="0" sz="2000" spc="1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5">
                <a:solidFill>
                  <a:srgbClr val="1E5000"/>
                </a:solidFill>
                <a:latin typeface="Cambria"/>
                <a:cs typeface="Cambria"/>
              </a:rPr>
              <a:t>vänner,</a:t>
            </a:r>
            <a:r>
              <a:rPr dirty="0" sz="200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85">
                <a:solidFill>
                  <a:srgbClr val="1E5000"/>
                </a:solidFill>
                <a:latin typeface="Cambria"/>
                <a:cs typeface="Cambria"/>
              </a:rPr>
              <a:t>se </a:t>
            </a:r>
            <a:r>
              <a:rPr dirty="0" sz="2000" spc="5">
                <a:solidFill>
                  <a:srgbClr val="1E5000"/>
                </a:solidFill>
                <a:latin typeface="Cambria"/>
                <a:cs typeface="Cambria"/>
              </a:rPr>
              <a:t>främlingen</a:t>
            </a:r>
            <a:r>
              <a:rPr dirty="0" sz="2000" spc="1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100">
                <a:solidFill>
                  <a:srgbClr val="1E5000"/>
                </a:solidFill>
                <a:latin typeface="Cambria"/>
                <a:cs typeface="Cambria"/>
              </a:rPr>
              <a:t>som </a:t>
            </a:r>
            <a:r>
              <a:rPr dirty="0" sz="2000" spc="-43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50">
                <a:solidFill>
                  <a:srgbClr val="1E5000"/>
                </a:solidFill>
                <a:latin typeface="Cambria"/>
                <a:cs typeface="Cambria"/>
              </a:rPr>
              <a:t>en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5">
                <a:solidFill>
                  <a:srgbClr val="1E5000"/>
                </a:solidFill>
                <a:latin typeface="Cambria"/>
                <a:cs typeface="Cambria"/>
              </a:rPr>
              <a:t>nära</a:t>
            </a:r>
            <a:r>
              <a:rPr dirty="0" sz="2000" spc="15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50">
                <a:solidFill>
                  <a:srgbClr val="1E5000"/>
                </a:solidFill>
                <a:latin typeface="Cambria"/>
                <a:cs typeface="Cambria"/>
              </a:rPr>
              <a:t>vän,</a:t>
            </a:r>
            <a:r>
              <a:rPr dirty="0" sz="2000" spc="15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60">
                <a:solidFill>
                  <a:srgbClr val="1E5000"/>
                </a:solidFill>
                <a:latin typeface="Cambria"/>
                <a:cs typeface="Cambria"/>
              </a:rPr>
              <a:t>den</a:t>
            </a:r>
            <a:r>
              <a:rPr dirty="0" sz="2000" spc="15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45">
                <a:solidFill>
                  <a:srgbClr val="1E5000"/>
                </a:solidFill>
                <a:latin typeface="Cambria"/>
                <a:cs typeface="Cambria"/>
              </a:rPr>
              <a:t>obekante</a:t>
            </a:r>
            <a:r>
              <a:rPr dirty="0" sz="2000" spc="15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100">
                <a:solidFill>
                  <a:srgbClr val="1E5000"/>
                </a:solidFill>
                <a:latin typeface="Cambria"/>
                <a:cs typeface="Cambria"/>
              </a:rPr>
              <a:t>som</a:t>
            </a:r>
            <a:r>
              <a:rPr dirty="0" sz="2000" spc="15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50">
                <a:solidFill>
                  <a:srgbClr val="1E5000"/>
                </a:solidFill>
                <a:latin typeface="Cambria"/>
                <a:cs typeface="Cambria"/>
              </a:rPr>
              <a:t>en</a:t>
            </a:r>
            <a:r>
              <a:rPr dirty="0" sz="2000" spc="15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1E5000"/>
                </a:solidFill>
                <a:latin typeface="Cambria"/>
                <a:cs typeface="Cambria"/>
              </a:rPr>
              <a:t>kamrat,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5">
                <a:solidFill>
                  <a:srgbClr val="1E5000"/>
                </a:solidFill>
                <a:latin typeface="Cambria"/>
                <a:cs typeface="Cambria"/>
              </a:rPr>
              <a:t>avhålla </a:t>
            </a:r>
            <a:r>
              <a:rPr dirty="0" sz="200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1E5000"/>
                </a:solidFill>
                <a:latin typeface="Cambria"/>
                <a:cs typeface="Cambria"/>
              </a:rPr>
              <a:t>sig</a:t>
            </a:r>
            <a:r>
              <a:rPr dirty="0" sz="2000" spc="15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15">
                <a:solidFill>
                  <a:srgbClr val="1E5000"/>
                </a:solidFill>
                <a:latin typeface="Cambria"/>
                <a:cs typeface="Cambria"/>
              </a:rPr>
              <a:t>från</a:t>
            </a:r>
            <a:r>
              <a:rPr dirty="0" sz="2000" spc="15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1E5000"/>
                </a:solidFill>
                <a:latin typeface="Cambria"/>
                <a:cs typeface="Cambria"/>
              </a:rPr>
              <a:t>fördomar</a:t>
            </a:r>
            <a:r>
              <a:rPr dirty="0" sz="2000" spc="15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85">
                <a:solidFill>
                  <a:srgbClr val="1E5000"/>
                </a:solidFill>
                <a:latin typeface="Cambria"/>
                <a:cs typeface="Cambria"/>
              </a:rPr>
              <a:t>och</a:t>
            </a:r>
            <a:r>
              <a:rPr dirty="0" sz="2000" spc="15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1E5000"/>
                </a:solidFill>
                <a:latin typeface="Cambria"/>
                <a:cs typeface="Cambria"/>
              </a:rPr>
              <a:t>ej</a:t>
            </a:r>
            <a:r>
              <a:rPr dirty="0" sz="2000" spc="15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1E5000"/>
                </a:solidFill>
                <a:latin typeface="Cambria"/>
                <a:cs typeface="Cambria"/>
              </a:rPr>
              <a:t>draga</a:t>
            </a:r>
            <a:r>
              <a:rPr dirty="0" sz="2000" spc="15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1E5000"/>
                </a:solidFill>
                <a:latin typeface="Cambria"/>
                <a:cs typeface="Cambria"/>
              </a:rPr>
              <a:t>några</a:t>
            </a:r>
            <a:r>
              <a:rPr dirty="0" sz="2000" spc="15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1E5000"/>
                </a:solidFill>
                <a:latin typeface="Cambria"/>
                <a:cs typeface="Cambria"/>
              </a:rPr>
              <a:t>gränser.”</a:t>
            </a:r>
            <a:endParaRPr sz="2000">
              <a:latin typeface="Cambria"/>
              <a:cs typeface="Cambria"/>
            </a:endParaRPr>
          </a:p>
          <a:p>
            <a:pPr marL="3212465">
              <a:lnSpc>
                <a:spcPct val="100000"/>
              </a:lnSpc>
              <a:spcBef>
                <a:spcPts val="520"/>
              </a:spcBef>
            </a:pPr>
            <a:r>
              <a:rPr dirty="0" sz="2000">
                <a:solidFill>
                  <a:srgbClr val="1E5000"/>
                </a:solidFill>
                <a:latin typeface="Cambria"/>
                <a:cs typeface="Cambria"/>
              </a:rPr>
              <a:t>–</a:t>
            </a:r>
            <a:r>
              <a:rPr dirty="0" sz="2000" spc="10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1E5000"/>
                </a:solidFill>
                <a:latin typeface="Cambria"/>
                <a:cs typeface="Cambria"/>
              </a:rPr>
              <a:t>‘Abdu’l-Bahá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70091" y="4117047"/>
            <a:ext cx="2122560" cy="29383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0922" y="520082"/>
            <a:ext cx="269860" cy="3597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9695" y="251661"/>
            <a:ext cx="6806183" cy="75616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69846" y="1083487"/>
            <a:ext cx="6150610" cy="1534160"/>
          </a:xfrm>
          <a:prstGeom prst="rect"/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80"/>
              </a:spcBef>
            </a:pPr>
            <a:r>
              <a:rPr dirty="0" spc="-80"/>
              <a:t>IndIvIdens </a:t>
            </a:r>
            <a:r>
              <a:rPr dirty="0" spc="-135"/>
              <a:t>ansvar</a:t>
            </a:r>
            <a:r>
              <a:rPr dirty="0" spc="-130"/>
              <a:t> </a:t>
            </a:r>
            <a:r>
              <a:rPr dirty="0" spc="55"/>
              <a:t>för </a:t>
            </a:r>
            <a:r>
              <a:rPr dirty="0" spc="10"/>
              <a:t>att </a:t>
            </a:r>
            <a:r>
              <a:rPr dirty="0" spc="-114"/>
              <a:t>själv</a:t>
            </a:r>
            <a:r>
              <a:rPr dirty="0" spc="-110"/>
              <a:t> </a:t>
            </a:r>
            <a:r>
              <a:rPr dirty="0" spc="-160"/>
              <a:t>söka</a:t>
            </a:r>
            <a:r>
              <a:rPr dirty="0" spc="-155"/>
              <a:t> </a:t>
            </a:r>
            <a:r>
              <a:rPr dirty="0" spc="-114"/>
              <a:t>sannIngen. </a:t>
            </a:r>
            <a:r>
              <a:rPr dirty="0" spc="-110"/>
              <a:t> </a:t>
            </a:r>
            <a:r>
              <a:rPr dirty="0" spc="-65"/>
              <a:t>BlInd</a:t>
            </a:r>
            <a:r>
              <a:rPr dirty="0" spc="110"/>
              <a:t> </a:t>
            </a:r>
            <a:r>
              <a:rPr dirty="0" spc="-20"/>
              <a:t>auktorItetstro</a:t>
            </a:r>
            <a:r>
              <a:rPr dirty="0" spc="114"/>
              <a:t> </a:t>
            </a:r>
            <a:r>
              <a:rPr dirty="0" spc="-65"/>
              <a:t>har</a:t>
            </a:r>
            <a:r>
              <a:rPr dirty="0" spc="114"/>
              <a:t> </a:t>
            </a:r>
            <a:r>
              <a:rPr dirty="0" spc="-30"/>
              <a:t>varIt</a:t>
            </a:r>
            <a:r>
              <a:rPr dirty="0" spc="114"/>
              <a:t> </a:t>
            </a:r>
            <a:r>
              <a:rPr dirty="0" spc="-120"/>
              <a:t>en</a:t>
            </a:r>
            <a:r>
              <a:rPr dirty="0" spc="114"/>
              <a:t> </a:t>
            </a:r>
            <a:r>
              <a:rPr dirty="0" spc="-55"/>
              <a:t>vIktIg</a:t>
            </a:r>
            <a:r>
              <a:rPr dirty="0" spc="114"/>
              <a:t> </a:t>
            </a:r>
            <a:r>
              <a:rPr dirty="0" spc="-110"/>
              <a:t>orsak</a:t>
            </a:r>
            <a:r>
              <a:rPr dirty="0" spc="114"/>
              <a:t> </a:t>
            </a:r>
            <a:r>
              <a:rPr dirty="0" spc="25"/>
              <a:t>tIll </a:t>
            </a:r>
            <a:r>
              <a:rPr dirty="0" spc="-620"/>
              <a:t> </a:t>
            </a:r>
            <a:r>
              <a:rPr dirty="0" spc="10"/>
              <a:t>att</a:t>
            </a:r>
            <a:r>
              <a:rPr dirty="0" spc="120"/>
              <a:t> </a:t>
            </a:r>
            <a:r>
              <a:rPr dirty="0"/>
              <a:t>fördomar</a:t>
            </a:r>
            <a:r>
              <a:rPr dirty="0" spc="125"/>
              <a:t> </a:t>
            </a:r>
            <a:r>
              <a:rPr dirty="0" spc="-15"/>
              <a:t>fortsätter</a:t>
            </a:r>
            <a:r>
              <a:rPr dirty="0" spc="120"/>
              <a:t> </a:t>
            </a:r>
            <a:r>
              <a:rPr dirty="0" spc="10"/>
              <a:t>att</a:t>
            </a:r>
            <a:r>
              <a:rPr dirty="0" spc="125"/>
              <a:t> </a:t>
            </a:r>
            <a:r>
              <a:rPr dirty="0" spc="-114"/>
              <a:t>fInnas</a:t>
            </a:r>
            <a:r>
              <a:rPr dirty="0" spc="120"/>
              <a:t> </a:t>
            </a:r>
            <a:r>
              <a:rPr dirty="0" spc="35"/>
              <a:t>tIll.</a:t>
            </a:r>
            <a:r>
              <a:rPr dirty="0" spc="125"/>
              <a:t> </a:t>
            </a:r>
            <a:r>
              <a:rPr dirty="0" spc="-140"/>
              <a:t>RelIgIös </a:t>
            </a:r>
            <a:r>
              <a:rPr dirty="0" spc="-135"/>
              <a:t> </a:t>
            </a:r>
            <a:r>
              <a:rPr dirty="0" spc="-20"/>
              <a:t>tIllhörIghet</a:t>
            </a:r>
            <a:r>
              <a:rPr dirty="0" spc="110"/>
              <a:t> </a:t>
            </a:r>
            <a:r>
              <a:rPr dirty="0" spc="-130"/>
              <a:t>måste</a:t>
            </a:r>
            <a:r>
              <a:rPr dirty="0" spc="114"/>
              <a:t> </a:t>
            </a:r>
            <a:r>
              <a:rPr dirty="0" spc="-190"/>
              <a:t>baseras</a:t>
            </a:r>
            <a:r>
              <a:rPr dirty="0" spc="110"/>
              <a:t> </a:t>
            </a:r>
            <a:r>
              <a:rPr dirty="0" spc="-114"/>
              <a:t>på</a:t>
            </a:r>
            <a:r>
              <a:rPr dirty="0" spc="114"/>
              <a:t> </a:t>
            </a:r>
            <a:r>
              <a:rPr dirty="0" spc="-95"/>
              <a:t>IndIvIdens</a:t>
            </a:r>
            <a:r>
              <a:rPr dirty="0" spc="114"/>
              <a:t> </a:t>
            </a:r>
            <a:r>
              <a:rPr dirty="0" spc="-35"/>
              <a:t>frIa</a:t>
            </a:r>
            <a:r>
              <a:rPr dirty="0" spc="110"/>
              <a:t> </a:t>
            </a:r>
            <a:r>
              <a:rPr dirty="0" spc="-40"/>
              <a:t>val.</a:t>
            </a: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82546" y="2931862"/>
            <a:ext cx="4094302" cy="401866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882546" y="2931862"/>
            <a:ext cx="4094479" cy="4018915"/>
          </a:xfrm>
          <a:prstGeom prst="rect">
            <a:avLst/>
          </a:prstGeom>
          <a:ln w="29549">
            <a:solidFill>
              <a:srgbClr val="1B5D20"/>
            </a:solidFill>
          </a:ln>
        </p:spPr>
        <p:txBody>
          <a:bodyPr wrap="square" lIns="0" tIns="210185" rIns="0" bIns="0" rtlCol="0" vert="horz">
            <a:spAutoFit/>
          </a:bodyPr>
          <a:lstStyle/>
          <a:p>
            <a:pPr marL="179705" marR="224154">
              <a:lnSpc>
                <a:spcPts val="2160"/>
              </a:lnSpc>
              <a:spcBef>
                <a:spcPts val="1655"/>
              </a:spcBef>
            </a:pPr>
            <a:r>
              <a:rPr dirty="0" sz="2000" spc="10">
                <a:solidFill>
                  <a:srgbClr val="1E5000"/>
                </a:solidFill>
                <a:latin typeface="Cambria"/>
                <a:cs typeface="Cambria"/>
              </a:rPr>
              <a:t>”Av</a:t>
            </a:r>
            <a:r>
              <a:rPr dirty="0" sz="2000" spc="14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70">
                <a:solidFill>
                  <a:srgbClr val="1E5000"/>
                </a:solidFill>
                <a:latin typeface="Cambria"/>
                <a:cs typeface="Cambria"/>
              </a:rPr>
              <a:t>Hans</a:t>
            </a:r>
            <a:r>
              <a:rPr dirty="0" sz="2000" spc="14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1E5000"/>
                </a:solidFill>
                <a:latin typeface="Cambria"/>
                <a:cs typeface="Cambria"/>
              </a:rPr>
              <a:t>mäktiga</a:t>
            </a:r>
            <a:r>
              <a:rPr dirty="0" sz="2000" spc="14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1E5000"/>
                </a:solidFill>
                <a:latin typeface="Cambria"/>
                <a:cs typeface="Cambria"/>
              </a:rPr>
              <a:t>Penna</a:t>
            </a:r>
            <a:r>
              <a:rPr dirty="0" sz="2000" spc="14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25">
                <a:solidFill>
                  <a:srgbClr val="1E5000"/>
                </a:solidFill>
                <a:latin typeface="Cambria"/>
                <a:cs typeface="Cambria"/>
              </a:rPr>
              <a:t>har</a:t>
            </a:r>
            <a:r>
              <a:rPr dirty="0" sz="2000" spc="14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65">
                <a:solidFill>
                  <a:srgbClr val="1E5000"/>
                </a:solidFill>
                <a:latin typeface="Cambria"/>
                <a:cs typeface="Cambria"/>
              </a:rPr>
              <a:t>det </a:t>
            </a:r>
            <a:r>
              <a:rPr dirty="0" sz="2000" spc="-42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1E5000"/>
                </a:solidFill>
                <a:latin typeface="Cambria"/>
                <a:cs typeface="Cambria"/>
              </a:rPr>
              <a:t>utfärdats </a:t>
            </a:r>
            <a:r>
              <a:rPr dirty="0" sz="2000" spc="-10">
                <a:solidFill>
                  <a:srgbClr val="1E5000"/>
                </a:solidFill>
                <a:latin typeface="Cambria"/>
                <a:cs typeface="Cambria"/>
              </a:rPr>
              <a:t>olika</a:t>
            </a:r>
            <a:r>
              <a:rPr dirty="0" sz="2000" spc="42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1E5000"/>
                </a:solidFill>
                <a:latin typeface="Cambria"/>
                <a:cs typeface="Cambria"/>
              </a:rPr>
              <a:t>grundsatser </a:t>
            </a:r>
            <a:r>
              <a:rPr dirty="0" sz="2000">
                <a:solidFill>
                  <a:srgbClr val="1E5000"/>
                </a:solidFill>
                <a:latin typeface="Cambria"/>
                <a:cs typeface="Cambria"/>
              </a:rPr>
              <a:t>för </a:t>
            </a:r>
            <a:r>
              <a:rPr dirty="0" sz="2000" spc="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1E5000"/>
                </a:solidFill>
                <a:latin typeface="Cambria"/>
                <a:cs typeface="Cambria"/>
              </a:rPr>
              <a:t>att </a:t>
            </a:r>
            <a:r>
              <a:rPr dirty="0" sz="2000" spc="-5">
                <a:solidFill>
                  <a:srgbClr val="1E5000"/>
                </a:solidFill>
                <a:latin typeface="Cambria"/>
                <a:cs typeface="Cambria"/>
              </a:rPr>
              <a:t>förhindra</a:t>
            </a:r>
            <a:r>
              <a:rPr dirty="0" sz="2000" spc="43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55">
                <a:solidFill>
                  <a:srgbClr val="1E5000"/>
                </a:solidFill>
                <a:latin typeface="Cambria"/>
                <a:cs typeface="Cambria"/>
              </a:rPr>
              <a:t>krig</a:t>
            </a:r>
            <a:r>
              <a:rPr dirty="0" sz="2000" spc="33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180">
                <a:solidFill>
                  <a:srgbClr val="1E5000"/>
                </a:solidFill>
                <a:latin typeface="Cambria"/>
                <a:cs typeface="Cambria"/>
              </a:rPr>
              <a:t>... </a:t>
            </a:r>
            <a:r>
              <a:rPr dirty="0" sz="2000" spc="70">
                <a:solidFill>
                  <a:srgbClr val="1E5000"/>
                </a:solidFill>
                <a:latin typeface="Cambria"/>
                <a:cs typeface="Cambria"/>
              </a:rPr>
              <a:t>Den </a:t>
            </a:r>
            <a:r>
              <a:rPr dirty="0" sz="2000" spc="25">
                <a:solidFill>
                  <a:srgbClr val="1E5000"/>
                </a:solidFill>
                <a:latin typeface="Cambria"/>
                <a:cs typeface="Cambria"/>
              </a:rPr>
              <a:t>första </a:t>
            </a:r>
            <a:r>
              <a:rPr dirty="0" sz="2000" spc="3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40">
                <a:solidFill>
                  <a:srgbClr val="1E5000"/>
                </a:solidFill>
                <a:latin typeface="Cambria"/>
                <a:cs typeface="Cambria"/>
              </a:rPr>
              <a:t>är</a:t>
            </a:r>
            <a:r>
              <a:rPr dirty="0" sz="2000" spc="-3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60">
                <a:solidFill>
                  <a:srgbClr val="1E5000"/>
                </a:solidFill>
                <a:latin typeface="Cambria"/>
                <a:cs typeface="Cambria"/>
              </a:rPr>
              <a:t>oberoende </a:t>
            </a:r>
            <a:r>
              <a:rPr dirty="0" sz="2000" spc="50">
                <a:solidFill>
                  <a:srgbClr val="1E5000"/>
                </a:solidFill>
                <a:latin typeface="Cambria"/>
                <a:cs typeface="Cambria"/>
              </a:rPr>
              <a:t>sökande </a:t>
            </a:r>
            <a:r>
              <a:rPr dirty="0" sz="2000" spc="20">
                <a:solidFill>
                  <a:srgbClr val="1E5000"/>
                </a:solidFill>
                <a:latin typeface="Cambria"/>
                <a:cs typeface="Cambria"/>
              </a:rPr>
              <a:t>efter </a:t>
            </a:r>
            <a:r>
              <a:rPr dirty="0" sz="2000" spc="2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1E5000"/>
                </a:solidFill>
                <a:latin typeface="Cambria"/>
                <a:cs typeface="Cambria"/>
              </a:rPr>
              <a:t>sanning, </a:t>
            </a:r>
            <a:r>
              <a:rPr dirty="0" sz="2000" spc="-15">
                <a:solidFill>
                  <a:srgbClr val="1E5000"/>
                </a:solidFill>
                <a:latin typeface="Cambria"/>
                <a:cs typeface="Cambria"/>
              </a:rPr>
              <a:t>ty</a:t>
            </a:r>
            <a:r>
              <a:rPr dirty="0" sz="2000" spc="-1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30">
                <a:solidFill>
                  <a:srgbClr val="1E5000"/>
                </a:solidFill>
                <a:latin typeface="Cambria"/>
                <a:cs typeface="Cambria"/>
              </a:rPr>
              <a:t>blint</a:t>
            </a:r>
            <a:r>
              <a:rPr dirty="0" sz="2000" spc="-2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1E5000"/>
                </a:solidFill>
                <a:latin typeface="Cambria"/>
                <a:cs typeface="Cambria"/>
              </a:rPr>
              <a:t>efterhärmande </a:t>
            </a:r>
            <a:r>
              <a:rPr dirty="0" sz="2000" spc="3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1E5000"/>
                </a:solidFill>
                <a:latin typeface="Cambria"/>
                <a:cs typeface="Cambria"/>
              </a:rPr>
              <a:t>av</a:t>
            </a:r>
            <a:r>
              <a:rPr dirty="0" sz="2000" spc="1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65">
                <a:solidFill>
                  <a:srgbClr val="1E5000"/>
                </a:solidFill>
                <a:latin typeface="Cambria"/>
                <a:cs typeface="Cambria"/>
              </a:rPr>
              <a:t>det </a:t>
            </a:r>
            <a:r>
              <a:rPr dirty="0" sz="2000">
                <a:solidFill>
                  <a:srgbClr val="1E5000"/>
                </a:solidFill>
                <a:latin typeface="Cambria"/>
                <a:cs typeface="Cambria"/>
              </a:rPr>
              <a:t>förflutna</a:t>
            </a:r>
            <a:r>
              <a:rPr dirty="0" sz="2000" spc="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30">
                <a:solidFill>
                  <a:srgbClr val="1E5000"/>
                </a:solidFill>
                <a:latin typeface="Cambria"/>
                <a:cs typeface="Cambria"/>
              </a:rPr>
              <a:t>hindrar </a:t>
            </a:r>
            <a:r>
              <a:rPr dirty="0" sz="2000" spc="-2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35">
                <a:solidFill>
                  <a:srgbClr val="1E5000"/>
                </a:solidFill>
                <a:latin typeface="Cambria"/>
                <a:cs typeface="Cambria"/>
              </a:rPr>
              <a:t>förståndet</a:t>
            </a:r>
            <a:r>
              <a:rPr dirty="0" sz="2000" spc="14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15">
                <a:solidFill>
                  <a:srgbClr val="1E5000"/>
                </a:solidFill>
                <a:latin typeface="Cambria"/>
                <a:cs typeface="Cambria"/>
              </a:rPr>
              <a:t>från</a:t>
            </a:r>
            <a:r>
              <a:rPr dirty="0" sz="2000" spc="14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1E5000"/>
                </a:solidFill>
                <a:latin typeface="Cambria"/>
                <a:cs typeface="Cambria"/>
              </a:rPr>
              <a:t>att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35">
                <a:solidFill>
                  <a:srgbClr val="1E5000"/>
                </a:solidFill>
                <a:latin typeface="Cambria"/>
                <a:cs typeface="Cambria"/>
              </a:rPr>
              <a:t>utvecklas.</a:t>
            </a:r>
            <a:endParaRPr sz="2000">
              <a:latin typeface="Cambria"/>
              <a:cs typeface="Cambria"/>
            </a:endParaRPr>
          </a:p>
          <a:p>
            <a:pPr marL="179705">
              <a:lnSpc>
                <a:spcPts val="1995"/>
              </a:lnSpc>
            </a:pPr>
            <a:r>
              <a:rPr dirty="0" sz="2000" spc="114">
                <a:solidFill>
                  <a:srgbClr val="1E5000"/>
                </a:solidFill>
                <a:latin typeface="Cambria"/>
                <a:cs typeface="Cambria"/>
              </a:rPr>
              <a:t>Men</a:t>
            </a:r>
            <a:r>
              <a:rPr dirty="0" sz="2000" spc="14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30">
                <a:solidFill>
                  <a:srgbClr val="1E5000"/>
                </a:solidFill>
                <a:latin typeface="Cambria"/>
                <a:cs typeface="Cambria"/>
              </a:rPr>
              <a:t>när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20">
                <a:solidFill>
                  <a:srgbClr val="1E5000"/>
                </a:solidFill>
                <a:latin typeface="Cambria"/>
                <a:cs typeface="Cambria"/>
              </a:rPr>
              <a:t>varje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10">
                <a:solidFill>
                  <a:srgbClr val="1E5000"/>
                </a:solidFill>
                <a:latin typeface="Cambria"/>
                <a:cs typeface="Cambria"/>
              </a:rPr>
              <a:t>själ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1E5000"/>
                </a:solidFill>
                <a:latin typeface="Cambria"/>
                <a:cs typeface="Cambria"/>
              </a:rPr>
              <a:t>efterforskar</a:t>
            </a:r>
            <a:endParaRPr sz="2000">
              <a:latin typeface="Cambria"/>
              <a:cs typeface="Cambria"/>
            </a:endParaRPr>
          </a:p>
          <a:p>
            <a:pPr marL="179705" marR="175260">
              <a:lnSpc>
                <a:spcPts val="2160"/>
              </a:lnSpc>
              <a:spcBef>
                <a:spcPts val="150"/>
              </a:spcBef>
            </a:pPr>
            <a:r>
              <a:rPr dirty="0" sz="2000" spc="25">
                <a:solidFill>
                  <a:srgbClr val="1E5000"/>
                </a:solidFill>
                <a:latin typeface="Cambria"/>
                <a:cs typeface="Cambria"/>
              </a:rPr>
              <a:t>sanningen</a:t>
            </a:r>
            <a:r>
              <a:rPr dirty="0" sz="2000" spc="14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40">
                <a:solidFill>
                  <a:srgbClr val="1E5000"/>
                </a:solidFill>
                <a:latin typeface="Cambria"/>
                <a:cs typeface="Cambria"/>
              </a:rPr>
              <a:t>kommer</a:t>
            </a:r>
            <a:r>
              <a:rPr dirty="0" sz="2000" spc="14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1E5000"/>
                </a:solidFill>
                <a:latin typeface="Cambria"/>
                <a:cs typeface="Cambria"/>
              </a:rPr>
              <a:t>samhället</a:t>
            </a:r>
            <a:r>
              <a:rPr dirty="0" sz="2000" spc="14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1E5000"/>
                </a:solidFill>
                <a:latin typeface="Cambria"/>
                <a:cs typeface="Cambria"/>
              </a:rPr>
              <a:t>att </a:t>
            </a:r>
            <a:r>
              <a:rPr dirty="0" sz="2000" spc="-42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5">
                <a:solidFill>
                  <a:srgbClr val="1E5000"/>
                </a:solidFill>
                <a:latin typeface="Cambria"/>
                <a:cs typeface="Cambria"/>
              </a:rPr>
              <a:t>befrias</a:t>
            </a:r>
            <a:r>
              <a:rPr dirty="0" sz="2000" spc="1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15">
                <a:solidFill>
                  <a:srgbClr val="1E5000"/>
                </a:solidFill>
                <a:latin typeface="Cambria"/>
                <a:cs typeface="Cambria"/>
              </a:rPr>
              <a:t>från</a:t>
            </a:r>
            <a:r>
              <a:rPr dirty="0" sz="2000" spc="-1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65">
                <a:solidFill>
                  <a:srgbClr val="1E5000"/>
                </a:solidFill>
                <a:latin typeface="Cambria"/>
                <a:cs typeface="Cambria"/>
              </a:rPr>
              <a:t>det </a:t>
            </a:r>
            <a:r>
              <a:rPr dirty="0" sz="2000" spc="-5">
                <a:solidFill>
                  <a:srgbClr val="1E5000"/>
                </a:solidFill>
                <a:latin typeface="Cambria"/>
                <a:cs typeface="Cambria"/>
              </a:rPr>
              <a:t>mörker</a:t>
            </a:r>
            <a:r>
              <a:rPr dirty="0" sz="200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100">
                <a:solidFill>
                  <a:srgbClr val="1E5000"/>
                </a:solidFill>
                <a:latin typeface="Cambria"/>
                <a:cs typeface="Cambria"/>
              </a:rPr>
              <a:t>som </a:t>
            </a:r>
            <a:r>
              <a:rPr dirty="0" sz="2000" spc="-40">
                <a:solidFill>
                  <a:srgbClr val="1E5000"/>
                </a:solidFill>
                <a:latin typeface="Cambria"/>
                <a:cs typeface="Cambria"/>
              </a:rPr>
              <a:t>är </a:t>
            </a:r>
            <a:r>
              <a:rPr dirty="0" sz="2000" spc="-3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65">
                <a:solidFill>
                  <a:srgbClr val="1E5000"/>
                </a:solidFill>
                <a:latin typeface="Cambria"/>
                <a:cs typeface="Cambria"/>
              </a:rPr>
              <a:t>det </a:t>
            </a:r>
            <a:r>
              <a:rPr dirty="0" sz="2000" spc="35">
                <a:solidFill>
                  <a:srgbClr val="1E5000"/>
                </a:solidFill>
                <a:latin typeface="Cambria"/>
                <a:cs typeface="Cambria"/>
              </a:rPr>
              <a:t>ständiga  </a:t>
            </a:r>
            <a:r>
              <a:rPr dirty="0" sz="2000" spc="45">
                <a:solidFill>
                  <a:srgbClr val="1E5000"/>
                </a:solidFill>
                <a:latin typeface="Cambria"/>
                <a:cs typeface="Cambria"/>
              </a:rPr>
              <a:t>upprepandet  </a:t>
            </a:r>
            <a:r>
              <a:rPr dirty="0" sz="2000" spc="10">
                <a:solidFill>
                  <a:srgbClr val="1E5000"/>
                </a:solidFill>
                <a:latin typeface="Cambria"/>
                <a:cs typeface="Cambria"/>
              </a:rPr>
              <a:t>av </a:t>
            </a:r>
            <a:r>
              <a:rPr dirty="0" sz="2000" spc="1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65">
                <a:solidFill>
                  <a:srgbClr val="1E5000"/>
                </a:solidFill>
                <a:latin typeface="Cambria"/>
                <a:cs typeface="Cambria"/>
              </a:rPr>
              <a:t>det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1E5000"/>
                </a:solidFill>
                <a:latin typeface="Cambria"/>
                <a:cs typeface="Cambria"/>
              </a:rPr>
              <a:t>förflutna.”</a:t>
            </a:r>
            <a:endParaRPr sz="2000">
              <a:latin typeface="Cambria"/>
              <a:cs typeface="Cambria"/>
            </a:endParaRPr>
          </a:p>
          <a:p>
            <a:pPr marL="1551305">
              <a:lnSpc>
                <a:spcPts val="2120"/>
              </a:lnSpc>
            </a:pPr>
            <a:r>
              <a:rPr dirty="0" sz="2000">
                <a:solidFill>
                  <a:srgbClr val="1E5000"/>
                </a:solidFill>
                <a:latin typeface="Cambria"/>
                <a:cs typeface="Cambria"/>
              </a:rPr>
              <a:t>–</a:t>
            </a:r>
            <a:r>
              <a:rPr dirty="0" sz="2000" spc="10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1E5000"/>
                </a:solidFill>
                <a:latin typeface="Cambria"/>
                <a:cs typeface="Cambria"/>
              </a:rPr>
              <a:t>‘Abdu’l-Bahá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30245" y="2794816"/>
            <a:ext cx="3986650" cy="438756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208" y="524825"/>
            <a:ext cx="262219" cy="3669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7430" y="282942"/>
            <a:ext cx="7507852" cy="68974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15451" y="1270698"/>
            <a:ext cx="6866255" cy="1153160"/>
          </a:xfrm>
          <a:prstGeom prst="rect"/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80"/>
              </a:spcBef>
            </a:pPr>
            <a:r>
              <a:rPr dirty="0" spc="-105"/>
              <a:t>RelIgIonen</a:t>
            </a:r>
            <a:r>
              <a:rPr dirty="0" spc="-100"/>
              <a:t> </a:t>
            </a:r>
            <a:r>
              <a:rPr dirty="0" spc="-114"/>
              <a:t>skall</a:t>
            </a:r>
            <a:r>
              <a:rPr dirty="0" spc="-110"/>
              <a:t> </a:t>
            </a:r>
            <a:r>
              <a:rPr dirty="0" spc="-105"/>
              <a:t>vara</a:t>
            </a:r>
            <a:r>
              <a:rPr dirty="0" spc="-100"/>
              <a:t> </a:t>
            </a:r>
            <a:r>
              <a:rPr dirty="0" spc="-120"/>
              <a:t>en</a:t>
            </a:r>
            <a:r>
              <a:rPr dirty="0" spc="-114"/>
              <a:t> </a:t>
            </a:r>
            <a:r>
              <a:rPr dirty="0" spc="-90"/>
              <a:t>källa</a:t>
            </a:r>
            <a:r>
              <a:rPr dirty="0" spc="-85"/>
              <a:t> </a:t>
            </a:r>
            <a:r>
              <a:rPr dirty="0" spc="25"/>
              <a:t>tIll </a:t>
            </a:r>
            <a:r>
              <a:rPr dirty="0" spc="-65"/>
              <a:t>kärlek </a:t>
            </a:r>
            <a:r>
              <a:rPr dirty="0" spc="-45"/>
              <a:t>och </a:t>
            </a:r>
            <a:r>
              <a:rPr dirty="0" spc="-65"/>
              <a:t>enIghet. </a:t>
            </a:r>
            <a:r>
              <a:rPr dirty="0" spc="-625"/>
              <a:t> </a:t>
            </a:r>
            <a:r>
              <a:rPr dirty="0" spc="110"/>
              <a:t>Om</a:t>
            </a:r>
            <a:r>
              <a:rPr dirty="0" spc="114"/>
              <a:t> </a:t>
            </a:r>
            <a:r>
              <a:rPr dirty="0" spc="-60"/>
              <a:t>relIgIon</a:t>
            </a:r>
            <a:r>
              <a:rPr dirty="0" spc="114"/>
              <a:t> </a:t>
            </a:r>
            <a:r>
              <a:rPr dirty="0" spc="-70"/>
              <a:t>är</a:t>
            </a:r>
            <a:r>
              <a:rPr dirty="0" spc="114"/>
              <a:t> </a:t>
            </a:r>
            <a:r>
              <a:rPr dirty="0" spc="-110"/>
              <a:t>orsak</a:t>
            </a:r>
            <a:r>
              <a:rPr dirty="0" spc="114"/>
              <a:t> </a:t>
            </a:r>
            <a:r>
              <a:rPr dirty="0" spc="25"/>
              <a:t>tIll</a:t>
            </a:r>
            <a:r>
              <a:rPr dirty="0" spc="120"/>
              <a:t> </a:t>
            </a:r>
            <a:r>
              <a:rPr dirty="0" spc="-60"/>
              <a:t>krIg</a:t>
            </a:r>
            <a:r>
              <a:rPr dirty="0" spc="114"/>
              <a:t> </a:t>
            </a:r>
            <a:r>
              <a:rPr dirty="0" spc="-70"/>
              <a:t>är</a:t>
            </a:r>
            <a:r>
              <a:rPr dirty="0" spc="114"/>
              <a:t> </a:t>
            </a:r>
            <a:r>
              <a:rPr dirty="0" spc="-20"/>
              <a:t>det</a:t>
            </a:r>
            <a:r>
              <a:rPr dirty="0" spc="114"/>
              <a:t> </a:t>
            </a:r>
            <a:r>
              <a:rPr dirty="0" spc="-20"/>
              <a:t>bättre</a:t>
            </a:r>
            <a:r>
              <a:rPr dirty="0" spc="120"/>
              <a:t> </a:t>
            </a:r>
            <a:r>
              <a:rPr dirty="0" spc="10"/>
              <a:t>att</a:t>
            </a:r>
            <a:r>
              <a:rPr dirty="0" spc="114"/>
              <a:t> </a:t>
            </a:r>
            <a:r>
              <a:rPr dirty="0" spc="-50"/>
              <a:t>Inte</a:t>
            </a:r>
            <a:r>
              <a:rPr dirty="0" spc="114"/>
              <a:t> </a:t>
            </a:r>
            <a:r>
              <a:rPr dirty="0" spc="-135"/>
              <a:t>ha </a:t>
            </a:r>
            <a:r>
              <a:rPr dirty="0" spc="-620"/>
              <a:t> </a:t>
            </a:r>
            <a:r>
              <a:rPr dirty="0" spc="-105"/>
              <a:t>någon</a:t>
            </a:r>
            <a:r>
              <a:rPr dirty="0" spc="110"/>
              <a:t> </a:t>
            </a:r>
            <a:r>
              <a:rPr dirty="0" spc="-60"/>
              <a:t>relIgIon</a:t>
            </a:r>
            <a:r>
              <a:rPr dirty="0" spc="114"/>
              <a:t> </a:t>
            </a:r>
            <a:r>
              <a:rPr dirty="0" spc="-90"/>
              <a:t>alls.</a:t>
            </a: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28151" y="2923171"/>
            <a:ext cx="4093463" cy="314500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028151" y="2923171"/>
            <a:ext cx="4093845" cy="3145155"/>
          </a:xfrm>
          <a:prstGeom prst="rect">
            <a:avLst/>
          </a:prstGeom>
          <a:ln w="29549">
            <a:solidFill>
              <a:srgbClr val="1B5D20"/>
            </a:solidFill>
          </a:ln>
        </p:spPr>
        <p:txBody>
          <a:bodyPr wrap="square" lIns="0" tIns="210185" rIns="0" bIns="0" rtlCol="0" vert="horz">
            <a:spAutoFit/>
          </a:bodyPr>
          <a:lstStyle/>
          <a:p>
            <a:pPr marL="179705" marR="207010">
              <a:lnSpc>
                <a:spcPts val="2160"/>
              </a:lnSpc>
              <a:spcBef>
                <a:spcPts val="1655"/>
              </a:spcBef>
            </a:pPr>
            <a:r>
              <a:rPr dirty="0" sz="2000" spc="110">
                <a:solidFill>
                  <a:srgbClr val="1E5000"/>
                </a:solidFill>
                <a:latin typeface="Cambria"/>
                <a:cs typeface="Cambria"/>
              </a:rPr>
              <a:t>”’Umgås </a:t>
            </a:r>
            <a:r>
              <a:rPr dirty="0" sz="2000" spc="100">
                <a:solidFill>
                  <a:srgbClr val="1E5000"/>
                </a:solidFill>
                <a:latin typeface="Cambria"/>
                <a:cs typeface="Cambria"/>
              </a:rPr>
              <a:t>med </a:t>
            </a:r>
            <a:r>
              <a:rPr dirty="0" sz="2000" spc="-15">
                <a:solidFill>
                  <a:srgbClr val="1E5000"/>
                </a:solidFill>
                <a:latin typeface="Cambria"/>
                <a:cs typeface="Cambria"/>
              </a:rPr>
              <a:t>alla</a:t>
            </a:r>
            <a:r>
              <a:rPr dirty="0" sz="2000" spc="-1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5">
                <a:solidFill>
                  <a:srgbClr val="1E5000"/>
                </a:solidFill>
                <a:latin typeface="Cambria"/>
                <a:cs typeface="Cambria"/>
              </a:rPr>
              <a:t>religioners </a:t>
            </a:r>
            <a:r>
              <a:rPr dirty="0" sz="200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1E5000"/>
                </a:solidFill>
                <a:latin typeface="Cambria"/>
                <a:cs typeface="Cambria"/>
              </a:rPr>
              <a:t>efterföljare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80">
                <a:solidFill>
                  <a:srgbClr val="1E5000"/>
                </a:solidFill>
                <a:latin typeface="Cambria"/>
                <a:cs typeface="Cambria"/>
              </a:rPr>
              <a:t>i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50">
                <a:solidFill>
                  <a:srgbClr val="1E5000"/>
                </a:solidFill>
                <a:latin typeface="Cambria"/>
                <a:cs typeface="Cambria"/>
              </a:rPr>
              <a:t>en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50">
                <a:solidFill>
                  <a:srgbClr val="1E5000"/>
                </a:solidFill>
                <a:latin typeface="Cambria"/>
                <a:cs typeface="Cambria"/>
              </a:rPr>
              <a:t>anda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1E5000"/>
                </a:solidFill>
                <a:latin typeface="Cambria"/>
                <a:cs typeface="Cambria"/>
              </a:rPr>
              <a:t>av</a:t>
            </a:r>
            <a:r>
              <a:rPr dirty="0" sz="2000" spc="15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1E5000"/>
                </a:solidFill>
                <a:latin typeface="Cambria"/>
                <a:cs typeface="Cambria"/>
              </a:rPr>
              <a:t>vänskap </a:t>
            </a:r>
            <a:r>
              <a:rPr dirty="0" sz="2000" spc="-43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85">
                <a:solidFill>
                  <a:srgbClr val="1E5000"/>
                </a:solidFill>
                <a:latin typeface="Cambria"/>
                <a:cs typeface="Cambria"/>
              </a:rPr>
              <a:t>och </a:t>
            </a:r>
            <a:r>
              <a:rPr dirty="0" sz="2000" spc="65">
                <a:solidFill>
                  <a:srgbClr val="1E5000"/>
                </a:solidFill>
                <a:latin typeface="Cambria"/>
                <a:cs typeface="Cambria"/>
              </a:rPr>
              <a:t>gemenskap!’ </a:t>
            </a:r>
            <a:r>
              <a:rPr dirty="0" sz="2000">
                <a:solidFill>
                  <a:srgbClr val="1E5000"/>
                </a:solidFill>
                <a:latin typeface="Cambria"/>
                <a:cs typeface="Cambria"/>
              </a:rPr>
              <a:t>Vadhelst</a:t>
            </a:r>
            <a:r>
              <a:rPr dirty="0" sz="2000" spc="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100">
                <a:solidFill>
                  <a:srgbClr val="1E5000"/>
                </a:solidFill>
                <a:latin typeface="Cambria"/>
                <a:cs typeface="Cambria"/>
              </a:rPr>
              <a:t>som </a:t>
            </a:r>
            <a:r>
              <a:rPr dirty="0" sz="2000" spc="10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1E5000"/>
                </a:solidFill>
                <a:latin typeface="Cambria"/>
                <a:cs typeface="Cambria"/>
              </a:rPr>
              <a:t>fått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1E5000"/>
                </a:solidFill>
                <a:latin typeface="Cambria"/>
                <a:cs typeface="Cambria"/>
              </a:rPr>
              <a:t>människobarnen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1E5000"/>
                </a:solidFill>
                <a:latin typeface="Cambria"/>
                <a:cs typeface="Cambria"/>
              </a:rPr>
              <a:t>att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5">
                <a:solidFill>
                  <a:srgbClr val="1E5000"/>
                </a:solidFill>
                <a:latin typeface="Cambria"/>
                <a:cs typeface="Cambria"/>
              </a:rPr>
              <a:t>undvika </a:t>
            </a:r>
            <a:r>
              <a:rPr dirty="0" sz="2000" spc="-42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10">
                <a:solidFill>
                  <a:srgbClr val="1E5000"/>
                </a:solidFill>
                <a:latin typeface="Cambria"/>
                <a:cs typeface="Cambria"/>
              </a:rPr>
              <a:t>varandra</a:t>
            </a:r>
            <a:r>
              <a:rPr dirty="0" sz="2000" spc="-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85">
                <a:solidFill>
                  <a:srgbClr val="1E5000"/>
                </a:solidFill>
                <a:latin typeface="Cambria"/>
                <a:cs typeface="Cambria"/>
              </a:rPr>
              <a:t>och </a:t>
            </a:r>
            <a:r>
              <a:rPr dirty="0" sz="2000" spc="15">
                <a:solidFill>
                  <a:srgbClr val="1E5000"/>
                </a:solidFill>
                <a:latin typeface="Cambria"/>
                <a:cs typeface="Cambria"/>
              </a:rPr>
              <a:t>orsakat </a:t>
            </a:r>
            <a:r>
              <a:rPr dirty="0" sz="2000">
                <a:solidFill>
                  <a:srgbClr val="1E5000"/>
                </a:solidFill>
                <a:latin typeface="Cambria"/>
                <a:cs typeface="Cambria"/>
              </a:rPr>
              <a:t>tvedräkt </a:t>
            </a:r>
            <a:r>
              <a:rPr dirty="0" sz="2000" spc="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85">
                <a:solidFill>
                  <a:srgbClr val="1E5000"/>
                </a:solidFill>
                <a:latin typeface="Cambria"/>
                <a:cs typeface="Cambria"/>
              </a:rPr>
              <a:t>och </a:t>
            </a:r>
            <a:r>
              <a:rPr dirty="0" sz="2000" spc="-15">
                <a:solidFill>
                  <a:srgbClr val="1E5000"/>
                </a:solidFill>
                <a:latin typeface="Cambria"/>
                <a:cs typeface="Cambria"/>
              </a:rPr>
              <a:t>splittring</a:t>
            </a:r>
            <a:r>
              <a:rPr dirty="0" sz="2000" spc="-1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1E5000"/>
                </a:solidFill>
                <a:latin typeface="Cambria"/>
                <a:cs typeface="Cambria"/>
              </a:rPr>
              <a:t>bland </a:t>
            </a:r>
            <a:r>
              <a:rPr dirty="0" sz="2000" spc="120">
                <a:solidFill>
                  <a:srgbClr val="1E5000"/>
                </a:solidFill>
                <a:latin typeface="Cambria"/>
                <a:cs typeface="Cambria"/>
              </a:rPr>
              <a:t>dem, </a:t>
            </a:r>
            <a:r>
              <a:rPr dirty="0" sz="2000" spc="-25">
                <a:solidFill>
                  <a:srgbClr val="1E5000"/>
                </a:solidFill>
                <a:latin typeface="Cambria"/>
                <a:cs typeface="Cambria"/>
              </a:rPr>
              <a:t>har </a:t>
            </a:r>
            <a:r>
              <a:rPr dirty="0" sz="2000" spc="-2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85">
                <a:solidFill>
                  <a:srgbClr val="1E5000"/>
                </a:solidFill>
                <a:latin typeface="Cambria"/>
                <a:cs typeface="Cambria"/>
              </a:rPr>
              <a:t>genom</a:t>
            </a:r>
            <a:r>
              <a:rPr dirty="0" sz="2000" spc="14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35">
                <a:solidFill>
                  <a:srgbClr val="1E5000"/>
                </a:solidFill>
                <a:latin typeface="Cambria"/>
                <a:cs typeface="Cambria"/>
              </a:rPr>
              <a:t>uppenbarandet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1E5000"/>
                </a:solidFill>
                <a:latin typeface="Cambria"/>
                <a:cs typeface="Cambria"/>
              </a:rPr>
              <a:t>av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75">
                <a:solidFill>
                  <a:srgbClr val="1E5000"/>
                </a:solidFill>
                <a:latin typeface="Cambria"/>
                <a:cs typeface="Cambria"/>
              </a:rPr>
              <a:t>dessa </a:t>
            </a:r>
            <a:r>
              <a:rPr dirty="0" sz="2000" spc="-42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1E5000"/>
                </a:solidFill>
                <a:latin typeface="Cambria"/>
                <a:cs typeface="Cambria"/>
              </a:rPr>
              <a:t>ord</a:t>
            </a:r>
            <a:r>
              <a:rPr dirty="0" sz="2000" spc="13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10">
                <a:solidFill>
                  <a:srgbClr val="1E5000"/>
                </a:solidFill>
                <a:latin typeface="Cambria"/>
                <a:cs typeface="Cambria"/>
              </a:rPr>
              <a:t>tillintetgjorts</a:t>
            </a:r>
            <a:r>
              <a:rPr dirty="0" sz="2000" spc="13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85">
                <a:solidFill>
                  <a:srgbClr val="1E5000"/>
                </a:solidFill>
                <a:latin typeface="Cambria"/>
                <a:cs typeface="Cambria"/>
              </a:rPr>
              <a:t>och</a:t>
            </a:r>
            <a:r>
              <a:rPr dirty="0" sz="2000" spc="13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50">
                <a:solidFill>
                  <a:srgbClr val="1E5000"/>
                </a:solidFill>
                <a:latin typeface="Cambria"/>
                <a:cs typeface="Cambria"/>
              </a:rPr>
              <a:t>utplånats.”</a:t>
            </a:r>
            <a:endParaRPr sz="2000">
              <a:latin typeface="Cambria"/>
              <a:cs typeface="Cambria"/>
            </a:endParaRPr>
          </a:p>
          <a:p>
            <a:pPr marL="2008505">
              <a:lnSpc>
                <a:spcPct val="100000"/>
              </a:lnSpc>
              <a:spcBef>
                <a:spcPts val="1875"/>
              </a:spcBef>
            </a:pPr>
            <a:r>
              <a:rPr dirty="0" sz="2000">
                <a:solidFill>
                  <a:srgbClr val="1E5000"/>
                </a:solidFill>
                <a:latin typeface="Cambria"/>
                <a:cs typeface="Cambria"/>
              </a:rPr>
              <a:t>–</a:t>
            </a:r>
            <a:r>
              <a:rPr dirty="0" sz="2000" spc="114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1E5000"/>
                </a:solidFill>
                <a:latin typeface="Cambria"/>
                <a:cs typeface="Cambria"/>
              </a:rPr>
              <a:t>Bahá’u’lláh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03099" y="3009414"/>
            <a:ext cx="4041105" cy="28289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3270" y="524905"/>
            <a:ext cx="267952" cy="3685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5173" y="250696"/>
            <a:ext cx="7692951" cy="72198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69846" y="1083487"/>
            <a:ext cx="7832090" cy="1915160"/>
          </a:xfrm>
          <a:prstGeom prst="rect"/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80"/>
              </a:spcBef>
              <a:tabLst>
                <a:tab pos="6474460" algn="l"/>
              </a:tabLst>
            </a:pPr>
            <a:r>
              <a:rPr dirty="0" spc="-35"/>
              <a:t>Det </a:t>
            </a:r>
            <a:r>
              <a:rPr dirty="0" spc="-95"/>
              <a:t>fInns</a:t>
            </a:r>
            <a:r>
              <a:rPr dirty="0" spc="-90"/>
              <a:t> </a:t>
            </a:r>
            <a:r>
              <a:rPr dirty="0" spc="-110"/>
              <a:t>Ingen</a:t>
            </a:r>
            <a:r>
              <a:rPr dirty="0" spc="-105"/>
              <a:t> </a:t>
            </a:r>
            <a:r>
              <a:rPr dirty="0" spc="-50"/>
              <a:t>motsättnIng </a:t>
            </a:r>
            <a:r>
              <a:rPr dirty="0" spc="-70"/>
              <a:t>mellan </a:t>
            </a:r>
            <a:r>
              <a:rPr dirty="0" spc="-170"/>
              <a:t>sann</a:t>
            </a:r>
            <a:r>
              <a:rPr dirty="0" spc="-165"/>
              <a:t> </a:t>
            </a:r>
            <a:r>
              <a:rPr dirty="0" spc="-60"/>
              <a:t>relIgIon </a:t>
            </a:r>
            <a:r>
              <a:rPr dirty="0" spc="-45"/>
              <a:t>och </a:t>
            </a:r>
            <a:r>
              <a:rPr dirty="0" spc="-40"/>
              <a:t> </a:t>
            </a:r>
            <a:r>
              <a:rPr dirty="0" spc="-90"/>
              <a:t>vetenskap.</a:t>
            </a:r>
            <a:r>
              <a:rPr dirty="0" spc="114"/>
              <a:t> </a:t>
            </a:r>
            <a:r>
              <a:rPr dirty="0" spc="-105"/>
              <a:t>VIdskepelse</a:t>
            </a:r>
            <a:r>
              <a:rPr dirty="0" spc="114"/>
              <a:t> </a:t>
            </a:r>
            <a:r>
              <a:rPr dirty="0" spc="-45"/>
              <a:t>och</a:t>
            </a:r>
            <a:r>
              <a:rPr dirty="0" spc="120"/>
              <a:t> </a:t>
            </a:r>
            <a:r>
              <a:rPr dirty="0" spc="-80"/>
              <a:t>dogmatIsm</a:t>
            </a:r>
            <a:r>
              <a:rPr dirty="0" spc="114"/>
              <a:t> </a:t>
            </a:r>
            <a:r>
              <a:rPr dirty="0" spc="-120"/>
              <a:t>som</a:t>
            </a:r>
            <a:r>
              <a:rPr dirty="0" spc="114"/>
              <a:t> </a:t>
            </a:r>
            <a:r>
              <a:rPr dirty="0" spc="-50"/>
              <a:t>Inte</a:t>
            </a:r>
            <a:r>
              <a:rPr dirty="0" spc="120"/>
              <a:t> </a:t>
            </a:r>
            <a:r>
              <a:rPr dirty="0" spc="-70"/>
              <a:t>är</a:t>
            </a:r>
            <a:r>
              <a:rPr dirty="0" spc="114"/>
              <a:t> </a:t>
            </a:r>
            <a:r>
              <a:rPr dirty="0" spc="-20"/>
              <a:t>förenlIgt </a:t>
            </a:r>
            <a:r>
              <a:rPr dirty="0" spc="-620"/>
              <a:t> </a:t>
            </a:r>
            <a:r>
              <a:rPr dirty="0" spc="-65"/>
              <a:t>med</a:t>
            </a:r>
            <a:r>
              <a:rPr dirty="0" spc="125"/>
              <a:t> </a:t>
            </a:r>
            <a:r>
              <a:rPr dirty="0" spc="-85"/>
              <a:t>vetenskaplIgt</a:t>
            </a:r>
            <a:r>
              <a:rPr dirty="0" spc="125"/>
              <a:t> </a:t>
            </a:r>
            <a:r>
              <a:rPr dirty="0" spc="-80"/>
              <a:t>tänkande</a:t>
            </a:r>
            <a:r>
              <a:rPr dirty="0" spc="125"/>
              <a:t> </a:t>
            </a:r>
            <a:r>
              <a:rPr dirty="0" spc="-110"/>
              <a:t>kan</a:t>
            </a:r>
            <a:r>
              <a:rPr dirty="0" spc="125"/>
              <a:t> </a:t>
            </a:r>
            <a:r>
              <a:rPr dirty="0" spc="-50"/>
              <a:t>Inte</a:t>
            </a:r>
            <a:r>
              <a:rPr dirty="0" spc="125"/>
              <a:t> </a:t>
            </a:r>
            <a:r>
              <a:rPr dirty="0" spc="-95"/>
              <a:t>accepteras.	</a:t>
            </a:r>
            <a:r>
              <a:rPr dirty="0" spc="305"/>
              <a:t>Å </a:t>
            </a:r>
            <a:r>
              <a:rPr dirty="0" spc="-85"/>
              <a:t>andra </a:t>
            </a:r>
            <a:r>
              <a:rPr dirty="0" spc="-80"/>
              <a:t> </a:t>
            </a:r>
            <a:r>
              <a:rPr dirty="0" spc="-145"/>
              <a:t>sIdan</a:t>
            </a:r>
            <a:r>
              <a:rPr dirty="0" spc="-140"/>
              <a:t> </a:t>
            </a:r>
            <a:r>
              <a:rPr dirty="0" spc="-130"/>
              <a:t>måste</a:t>
            </a:r>
            <a:r>
              <a:rPr dirty="0" spc="-125"/>
              <a:t> </a:t>
            </a:r>
            <a:r>
              <a:rPr dirty="0" spc="-130"/>
              <a:t>även</a:t>
            </a:r>
            <a:r>
              <a:rPr dirty="0" spc="-125"/>
              <a:t> </a:t>
            </a:r>
            <a:r>
              <a:rPr dirty="0" spc="-110"/>
              <a:t>vetenskapen </a:t>
            </a:r>
            <a:r>
              <a:rPr dirty="0" spc="-270"/>
              <a:t>se</a:t>
            </a:r>
            <a:r>
              <a:rPr dirty="0" spc="-265"/>
              <a:t> </a:t>
            </a:r>
            <a:r>
              <a:rPr dirty="0" spc="-180"/>
              <a:t>sIna</a:t>
            </a:r>
            <a:r>
              <a:rPr dirty="0" spc="-175"/>
              <a:t> </a:t>
            </a:r>
            <a:r>
              <a:rPr dirty="0" spc="-100"/>
              <a:t>begränsnIngar, </a:t>
            </a:r>
            <a:r>
              <a:rPr dirty="0" spc="10"/>
              <a:t>att </a:t>
            </a:r>
            <a:r>
              <a:rPr dirty="0" spc="-20"/>
              <a:t>det </a:t>
            </a:r>
            <a:r>
              <a:rPr dirty="0" spc="-625"/>
              <a:t> </a:t>
            </a:r>
            <a:r>
              <a:rPr dirty="0" spc="-95"/>
              <a:t>fInns</a:t>
            </a:r>
            <a:r>
              <a:rPr dirty="0" spc="114"/>
              <a:t> </a:t>
            </a:r>
            <a:r>
              <a:rPr dirty="0" spc="-80"/>
              <a:t>vIktIga</a:t>
            </a:r>
            <a:r>
              <a:rPr dirty="0" spc="110"/>
              <a:t> </a:t>
            </a:r>
            <a:r>
              <a:rPr dirty="0" spc="-25"/>
              <a:t>frågor</a:t>
            </a:r>
            <a:r>
              <a:rPr dirty="0" spc="114"/>
              <a:t> </a:t>
            </a:r>
            <a:r>
              <a:rPr dirty="0" spc="-120"/>
              <a:t>som</a:t>
            </a:r>
            <a:r>
              <a:rPr dirty="0" spc="114"/>
              <a:t> </a:t>
            </a:r>
            <a:r>
              <a:rPr dirty="0" spc="-80"/>
              <a:t>den</a:t>
            </a:r>
            <a:r>
              <a:rPr dirty="0" spc="114"/>
              <a:t> </a:t>
            </a:r>
            <a:r>
              <a:rPr dirty="0" spc="-50"/>
              <a:t>Inte</a:t>
            </a:r>
            <a:r>
              <a:rPr dirty="0" spc="114"/>
              <a:t> </a:t>
            </a:r>
            <a:r>
              <a:rPr dirty="0" spc="-110"/>
              <a:t>kan</a:t>
            </a:r>
            <a:r>
              <a:rPr dirty="0" spc="114"/>
              <a:t> </a:t>
            </a:r>
            <a:r>
              <a:rPr dirty="0" spc="-185"/>
              <a:t>ge</a:t>
            </a:r>
            <a:r>
              <a:rPr dirty="0" spc="114"/>
              <a:t> </a:t>
            </a:r>
            <a:r>
              <a:rPr dirty="0" spc="-140"/>
              <a:t>svar</a:t>
            </a:r>
            <a:r>
              <a:rPr dirty="0" spc="114"/>
              <a:t> </a:t>
            </a:r>
            <a:r>
              <a:rPr dirty="0" spc="-45"/>
              <a:t>på.</a:t>
            </a: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82546" y="3464495"/>
            <a:ext cx="4785817" cy="322080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882546" y="3464495"/>
            <a:ext cx="4785995" cy="3221355"/>
          </a:xfrm>
          <a:prstGeom prst="rect">
            <a:avLst/>
          </a:prstGeom>
          <a:ln w="29549">
            <a:solidFill>
              <a:srgbClr val="1B5D20"/>
            </a:solidFill>
          </a:ln>
        </p:spPr>
        <p:txBody>
          <a:bodyPr wrap="square" lIns="0" tIns="210185" rIns="0" bIns="0" rtlCol="0" vert="horz">
            <a:spAutoFit/>
          </a:bodyPr>
          <a:lstStyle/>
          <a:p>
            <a:pPr marL="179705" marR="218440">
              <a:lnSpc>
                <a:spcPts val="2160"/>
              </a:lnSpc>
              <a:spcBef>
                <a:spcPts val="1655"/>
              </a:spcBef>
            </a:pPr>
            <a:r>
              <a:rPr dirty="0" sz="2000" spc="75">
                <a:solidFill>
                  <a:srgbClr val="1E5000"/>
                </a:solidFill>
                <a:latin typeface="Cambria"/>
                <a:cs typeface="Cambria"/>
              </a:rPr>
              <a:t>”...vetenskap </a:t>
            </a:r>
            <a:r>
              <a:rPr dirty="0" sz="2000" spc="85">
                <a:solidFill>
                  <a:srgbClr val="1E5000"/>
                </a:solidFill>
                <a:latin typeface="Cambria"/>
                <a:cs typeface="Cambria"/>
              </a:rPr>
              <a:t>och </a:t>
            </a:r>
            <a:r>
              <a:rPr dirty="0" sz="2000" spc="-10">
                <a:solidFill>
                  <a:srgbClr val="1E5000"/>
                </a:solidFill>
                <a:latin typeface="Cambria"/>
                <a:cs typeface="Cambria"/>
              </a:rPr>
              <a:t>religion</a:t>
            </a:r>
            <a:r>
              <a:rPr dirty="0" sz="2000" spc="-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40">
                <a:solidFill>
                  <a:srgbClr val="1E5000"/>
                </a:solidFill>
                <a:latin typeface="Cambria"/>
                <a:cs typeface="Cambria"/>
              </a:rPr>
              <a:t>är</a:t>
            </a:r>
            <a:r>
              <a:rPr dirty="0" sz="2000" spc="-3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1E5000"/>
                </a:solidFill>
                <a:latin typeface="Cambria"/>
                <a:cs typeface="Cambria"/>
              </a:rPr>
              <a:t>två </a:t>
            </a:r>
            <a:r>
              <a:rPr dirty="0" sz="2000" spc="1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35">
                <a:solidFill>
                  <a:srgbClr val="1E5000"/>
                </a:solidFill>
                <a:latin typeface="Cambria"/>
                <a:cs typeface="Cambria"/>
              </a:rPr>
              <a:t>kompletterande </a:t>
            </a:r>
            <a:r>
              <a:rPr dirty="0" sz="2000" spc="50">
                <a:solidFill>
                  <a:srgbClr val="1E5000"/>
                </a:solidFill>
                <a:latin typeface="Cambria"/>
                <a:cs typeface="Cambria"/>
              </a:rPr>
              <a:t>system </a:t>
            </a:r>
            <a:r>
              <a:rPr dirty="0" sz="2000" spc="10">
                <a:solidFill>
                  <a:srgbClr val="1E5000"/>
                </a:solidFill>
                <a:latin typeface="Cambria"/>
                <a:cs typeface="Cambria"/>
              </a:rPr>
              <a:t>av</a:t>
            </a:r>
            <a:r>
              <a:rPr dirty="0" sz="2000" spc="1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1E5000"/>
                </a:solidFill>
                <a:latin typeface="Cambria"/>
                <a:cs typeface="Cambria"/>
              </a:rPr>
              <a:t>kunskap </a:t>
            </a:r>
            <a:r>
              <a:rPr dirty="0" sz="2000" spc="1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85">
                <a:solidFill>
                  <a:srgbClr val="1E5000"/>
                </a:solidFill>
                <a:latin typeface="Cambria"/>
                <a:cs typeface="Cambria"/>
              </a:rPr>
              <a:t>och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5">
                <a:solidFill>
                  <a:srgbClr val="1E5000"/>
                </a:solidFill>
                <a:latin typeface="Cambria"/>
                <a:cs typeface="Cambria"/>
              </a:rPr>
              <a:t>praxis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85">
                <a:solidFill>
                  <a:srgbClr val="1E5000"/>
                </a:solidFill>
                <a:latin typeface="Cambria"/>
                <a:cs typeface="Cambria"/>
              </a:rPr>
              <a:t>genom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45">
                <a:solidFill>
                  <a:srgbClr val="1E5000"/>
                </a:solidFill>
                <a:latin typeface="Cambria"/>
                <a:cs typeface="Cambria"/>
              </a:rPr>
              <a:t>vilka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15">
                <a:solidFill>
                  <a:srgbClr val="1E5000"/>
                </a:solidFill>
                <a:latin typeface="Cambria"/>
                <a:cs typeface="Cambria"/>
              </a:rPr>
              <a:t>människan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5">
                <a:solidFill>
                  <a:srgbClr val="1E5000"/>
                </a:solidFill>
                <a:latin typeface="Cambria"/>
                <a:cs typeface="Cambria"/>
              </a:rPr>
              <a:t>kan </a:t>
            </a:r>
            <a:r>
              <a:rPr dirty="0" sz="2000" spc="-42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1E5000"/>
                </a:solidFill>
                <a:latin typeface="Cambria"/>
                <a:cs typeface="Cambria"/>
              </a:rPr>
              <a:t>förstå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60">
                <a:solidFill>
                  <a:srgbClr val="1E5000"/>
                </a:solidFill>
                <a:latin typeface="Cambria"/>
                <a:cs typeface="Cambria"/>
              </a:rPr>
              <a:t>den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50">
                <a:solidFill>
                  <a:srgbClr val="1E5000"/>
                </a:solidFill>
                <a:latin typeface="Cambria"/>
                <a:cs typeface="Cambria"/>
              </a:rPr>
              <a:t>omgivande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5">
                <a:solidFill>
                  <a:srgbClr val="1E5000"/>
                </a:solidFill>
                <a:latin typeface="Cambria"/>
                <a:cs typeface="Cambria"/>
              </a:rPr>
              <a:t>världen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85">
                <a:solidFill>
                  <a:srgbClr val="1E5000"/>
                </a:solidFill>
                <a:latin typeface="Cambria"/>
                <a:cs typeface="Cambria"/>
              </a:rPr>
              <a:t>och </a:t>
            </a:r>
            <a:r>
              <a:rPr dirty="0" sz="2000" spc="9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85">
                <a:solidFill>
                  <a:srgbClr val="1E5000"/>
                </a:solidFill>
                <a:latin typeface="Cambria"/>
                <a:cs typeface="Cambria"/>
              </a:rPr>
              <a:t>genom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30">
                <a:solidFill>
                  <a:srgbClr val="1E5000"/>
                </a:solidFill>
                <a:latin typeface="Cambria"/>
                <a:cs typeface="Cambria"/>
              </a:rPr>
              <a:t>vilken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10">
                <a:solidFill>
                  <a:srgbClr val="1E5000"/>
                </a:solidFill>
                <a:latin typeface="Cambria"/>
                <a:cs typeface="Cambria"/>
              </a:rPr>
              <a:t>civilisationer</a:t>
            </a:r>
            <a:r>
              <a:rPr dirty="0" sz="2000" spc="15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1E5000"/>
                </a:solidFill>
                <a:latin typeface="Cambria"/>
                <a:cs typeface="Cambria"/>
              </a:rPr>
              <a:t>utvecklas;</a:t>
            </a:r>
            <a:endParaRPr sz="2000">
              <a:latin typeface="Cambria"/>
              <a:cs typeface="Cambria"/>
            </a:endParaRPr>
          </a:p>
          <a:p>
            <a:pPr marL="179705">
              <a:lnSpc>
                <a:spcPts val="2000"/>
              </a:lnSpc>
            </a:pPr>
            <a:r>
              <a:rPr dirty="0" sz="2000" spc="45">
                <a:solidFill>
                  <a:srgbClr val="1E5000"/>
                </a:solidFill>
                <a:latin typeface="Cambria"/>
                <a:cs typeface="Cambria"/>
              </a:rPr>
              <a:t>…religion</a:t>
            </a:r>
            <a:r>
              <a:rPr dirty="0" sz="2000" spc="14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1E5000"/>
                </a:solidFill>
                <a:latin typeface="Cambria"/>
                <a:cs typeface="Cambria"/>
              </a:rPr>
              <a:t>utan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35">
                <a:solidFill>
                  <a:srgbClr val="1E5000"/>
                </a:solidFill>
                <a:latin typeface="Cambria"/>
                <a:cs typeface="Cambria"/>
              </a:rPr>
              <a:t>vetenskap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1E5000"/>
                </a:solidFill>
                <a:latin typeface="Cambria"/>
                <a:cs typeface="Cambria"/>
              </a:rPr>
              <a:t>snart</a:t>
            </a:r>
            <a:r>
              <a:rPr dirty="0" sz="2000" spc="14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45">
                <a:solidFill>
                  <a:srgbClr val="1E5000"/>
                </a:solidFill>
                <a:latin typeface="Cambria"/>
                <a:cs typeface="Cambria"/>
              </a:rPr>
              <a:t>urartar</a:t>
            </a:r>
            <a:endParaRPr sz="2000">
              <a:latin typeface="Cambria"/>
              <a:cs typeface="Cambria"/>
            </a:endParaRPr>
          </a:p>
          <a:p>
            <a:pPr marL="179705" marR="247015">
              <a:lnSpc>
                <a:spcPts val="2160"/>
              </a:lnSpc>
              <a:spcBef>
                <a:spcPts val="150"/>
              </a:spcBef>
            </a:pPr>
            <a:r>
              <a:rPr dirty="0" sz="2000" spc="-80">
                <a:solidFill>
                  <a:srgbClr val="1E5000"/>
                </a:solidFill>
                <a:latin typeface="Cambria"/>
                <a:cs typeface="Cambria"/>
              </a:rPr>
              <a:t>i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30">
                <a:solidFill>
                  <a:srgbClr val="1E5000"/>
                </a:solidFill>
                <a:latin typeface="Cambria"/>
                <a:cs typeface="Cambria"/>
              </a:rPr>
              <a:t>vidskepelse</a:t>
            </a:r>
            <a:r>
              <a:rPr dirty="0" sz="2000" spc="15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85">
                <a:solidFill>
                  <a:srgbClr val="1E5000"/>
                </a:solidFill>
                <a:latin typeface="Cambria"/>
                <a:cs typeface="Cambria"/>
              </a:rPr>
              <a:t>och</a:t>
            </a:r>
            <a:r>
              <a:rPr dirty="0" sz="2000" spc="15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45">
                <a:solidFill>
                  <a:srgbClr val="1E5000"/>
                </a:solidFill>
                <a:latin typeface="Cambria"/>
                <a:cs typeface="Cambria"/>
              </a:rPr>
              <a:t>fanatism,</a:t>
            </a:r>
            <a:r>
              <a:rPr dirty="0" sz="2000" spc="15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70">
                <a:solidFill>
                  <a:srgbClr val="1E5000"/>
                </a:solidFill>
                <a:latin typeface="Cambria"/>
                <a:cs typeface="Cambria"/>
              </a:rPr>
              <a:t>medan </a:t>
            </a:r>
            <a:r>
              <a:rPr dirty="0" sz="2000" spc="7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35">
                <a:solidFill>
                  <a:srgbClr val="1E5000"/>
                </a:solidFill>
                <a:latin typeface="Cambria"/>
                <a:cs typeface="Cambria"/>
              </a:rPr>
              <a:t>vetenskap</a:t>
            </a:r>
            <a:r>
              <a:rPr dirty="0" sz="2000" spc="13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20">
                <a:solidFill>
                  <a:srgbClr val="1E5000"/>
                </a:solidFill>
                <a:latin typeface="Cambria"/>
                <a:cs typeface="Cambria"/>
              </a:rPr>
              <a:t>utan</a:t>
            </a:r>
            <a:r>
              <a:rPr dirty="0" sz="2000" spc="14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10">
                <a:solidFill>
                  <a:srgbClr val="1E5000"/>
                </a:solidFill>
                <a:latin typeface="Cambria"/>
                <a:cs typeface="Cambria"/>
              </a:rPr>
              <a:t>religion</a:t>
            </a:r>
            <a:r>
              <a:rPr dirty="0" sz="2000" spc="14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75">
                <a:solidFill>
                  <a:srgbClr val="1E5000"/>
                </a:solidFill>
                <a:latin typeface="Cambria"/>
                <a:cs typeface="Cambria"/>
              </a:rPr>
              <a:t>blir</a:t>
            </a:r>
            <a:r>
              <a:rPr dirty="0" sz="2000" spc="14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40">
                <a:solidFill>
                  <a:srgbClr val="1E5000"/>
                </a:solidFill>
                <a:latin typeface="Cambria"/>
                <a:cs typeface="Cambria"/>
              </a:rPr>
              <a:t>ett</a:t>
            </a:r>
            <a:r>
              <a:rPr dirty="0" sz="2000" spc="14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15">
                <a:solidFill>
                  <a:srgbClr val="1E5000"/>
                </a:solidFill>
                <a:latin typeface="Cambria"/>
                <a:cs typeface="Cambria"/>
              </a:rPr>
              <a:t>verktyg </a:t>
            </a:r>
            <a:r>
              <a:rPr dirty="0" sz="2000" spc="-42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1E5000"/>
                </a:solidFill>
                <a:latin typeface="Cambria"/>
                <a:cs typeface="Cambria"/>
              </a:rPr>
              <a:t>för</a:t>
            </a:r>
            <a:r>
              <a:rPr dirty="0" sz="2000" spc="145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-40">
                <a:solidFill>
                  <a:srgbClr val="1E5000"/>
                </a:solidFill>
                <a:latin typeface="Cambria"/>
                <a:cs typeface="Cambria"/>
              </a:rPr>
              <a:t>rå</a:t>
            </a:r>
            <a:r>
              <a:rPr dirty="0" sz="2000" spc="15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35">
                <a:solidFill>
                  <a:srgbClr val="1E5000"/>
                </a:solidFill>
                <a:latin typeface="Cambria"/>
                <a:cs typeface="Cambria"/>
              </a:rPr>
              <a:t>materialism.”</a:t>
            </a:r>
            <a:endParaRPr sz="2000">
              <a:latin typeface="Cambria"/>
              <a:cs typeface="Cambria"/>
            </a:endParaRPr>
          </a:p>
          <a:p>
            <a:pPr marL="1094105">
              <a:lnSpc>
                <a:spcPct val="100000"/>
              </a:lnSpc>
              <a:spcBef>
                <a:spcPts val="525"/>
              </a:spcBef>
            </a:pPr>
            <a:r>
              <a:rPr dirty="0" sz="2000" spc="5">
                <a:solidFill>
                  <a:srgbClr val="1E5000"/>
                </a:solidFill>
                <a:latin typeface="Cambria"/>
                <a:cs typeface="Cambria"/>
              </a:rPr>
              <a:t>Universella</a:t>
            </a:r>
            <a:r>
              <a:rPr dirty="0" sz="2000" spc="13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10">
                <a:solidFill>
                  <a:srgbClr val="1E5000"/>
                </a:solidFill>
                <a:latin typeface="Cambria"/>
                <a:cs typeface="Cambria"/>
              </a:rPr>
              <a:t>Rättvisans</a:t>
            </a:r>
            <a:r>
              <a:rPr dirty="0" sz="2000" spc="130">
                <a:solidFill>
                  <a:srgbClr val="1E5000"/>
                </a:solidFill>
                <a:latin typeface="Cambria"/>
                <a:cs typeface="Cambria"/>
              </a:rPr>
              <a:t> </a:t>
            </a:r>
            <a:r>
              <a:rPr dirty="0" sz="2000" spc="80">
                <a:solidFill>
                  <a:srgbClr val="1E5000"/>
                </a:solidFill>
                <a:latin typeface="Cambria"/>
                <a:cs typeface="Cambria"/>
              </a:rPr>
              <a:t>Hus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91029" y="3397986"/>
            <a:ext cx="3353828" cy="33538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Örjan Widegren</dc:creator>
  <dc:title>A4 Powerpoint</dc:title>
  <dcterms:created xsi:type="dcterms:W3CDTF">2021-06-05T13:53:57Z</dcterms:created>
  <dcterms:modified xsi:type="dcterms:W3CDTF">2021-06-05T13:53:57Z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2021-06-02T00:00:00Z</vt:filetime>
  </property>
  <property fmtid="{D5CDD505-2E9C-101B-9397-08002B2CF9AE}" pid="3" name="Creator">
    <vt:lpwstr>Serif Affinity Publisher 1.9.2</vt:lpwstr>
  </property>
  <property fmtid="{D5CDD505-2E9C-101B-9397-08002B2CF9AE}" pid="4" name="LastSaved">
    <vt:filetime>2021-06-05T00:00:00Z</vt:filetime>
  </property>
</Properties>
</file>