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0104100" cy="15081250"/>
  <p:notesSz cx="20104100" cy="150812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53" d="100"/>
          <a:sy n="53" d="100"/>
        </p:scale>
        <p:origin x="1536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675187"/>
            <a:ext cx="17088486" cy="3167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8445500"/>
            <a:ext cx="14072870" cy="37703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7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3468687"/>
            <a:ext cx="8745284" cy="995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3468687"/>
            <a:ext cx="8745284" cy="995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098590" cy="15073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022144" y="1144584"/>
            <a:ext cx="12059785" cy="1212584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20099020" cy="15074265"/>
          </a:xfrm>
          <a:custGeom>
            <a:avLst/>
            <a:gdLst/>
            <a:ahLst/>
            <a:cxnLst/>
            <a:rect l="l" t="t" r="r" b="b"/>
            <a:pathLst>
              <a:path w="20099020" h="15074265">
                <a:moveTo>
                  <a:pt x="0" y="15073942"/>
                </a:moveTo>
                <a:lnTo>
                  <a:pt x="20098590" y="15073942"/>
                </a:lnTo>
                <a:lnTo>
                  <a:pt x="20098590" y="0"/>
                </a:lnTo>
                <a:lnTo>
                  <a:pt x="0" y="0"/>
                </a:lnTo>
                <a:lnTo>
                  <a:pt x="0" y="15073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20098590" cy="15073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26540" y="2990192"/>
            <a:ext cx="8518525" cy="7186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26540" y="2990192"/>
            <a:ext cx="8518525" cy="7186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4025563"/>
            <a:ext cx="6433312" cy="754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4025563"/>
            <a:ext cx="4623943" cy="754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4025563"/>
            <a:ext cx="4623943" cy="754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0622" y="5977586"/>
            <a:ext cx="4896738" cy="7355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37555" y="5939258"/>
            <a:ext cx="11504296" cy="5248835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4860" y="2894412"/>
            <a:ext cx="16350615" cy="255841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080">
              <a:lnSpc>
                <a:spcPct val="94600"/>
              </a:lnSpc>
              <a:spcBef>
                <a:spcPts val="465"/>
              </a:spcBef>
            </a:pPr>
            <a:r>
              <a:rPr spc="-45" dirty="0"/>
              <a:t>Vid World's </a:t>
            </a:r>
            <a:r>
              <a:rPr spc="-35" dirty="0"/>
              <a:t>Parliament </a:t>
            </a:r>
            <a:r>
              <a:rPr spc="-10" dirty="0"/>
              <a:t>of </a:t>
            </a:r>
            <a:r>
              <a:rPr spc="-30" dirty="0"/>
              <a:t>Religions, </a:t>
            </a:r>
            <a:r>
              <a:rPr spc="-10" dirty="0"/>
              <a:t>Chicago, 1893  </a:t>
            </a:r>
            <a:r>
              <a:rPr lang="sv-SE" spc="-10" dirty="0"/>
              <a:t>n</a:t>
            </a:r>
            <a:r>
              <a:rPr spc="-10" dirty="0" err="1"/>
              <a:t>ämndes</a:t>
            </a:r>
            <a:r>
              <a:rPr spc="-10" dirty="0"/>
              <a:t> bahá’í-trons grundare för första gången  </a:t>
            </a:r>
            <a:r>
              <a:rPr spc="-50" dirty="0"/>
              <a:t>offentligt </a:t>
            </a:r>
            <a:r>
              <a:rPr spc="-5" dirty="0"/>
              <a:t>I</a:t>
            </a:r>
            <a:r>
              <a:rPr spc="45" dirty="0"/>
              <a:t> </a:t>
            </a:r>
            <a:r>
              <a:rPr spc="-10" dirty="0"/>
              <a:t>Väst.</a:t>
            </a:r>
          </a:p>
        </p:txBody>
      </p:sp>
      <p:sp>
        <p:nvSpPr>
          <p:cNvPr id="5" name="object 5"/>
          <p:cNvSpPr/>
          <p:nvPr/>
        </p:nvSpPr>
        <p:spPr>
          <a:xfrm>
            <a:off x="1043991" y="1144584"/>
            <a:ext cx="12059785" cy="121258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44403" y="6970130"/>
            <a:ext cx="10559696" cy="810794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9718" y="2760304"/>
            <a:ext cx="15931515" cy="10915015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>
              <a:lnSpc>
                <a:spcPts val="5980"/>
              </a:lnSpc>
              <a:spcBef>
                <a:spcPts val="1055"/>
              </a:spcBef>
              <a:tabLst>
                <a:tab pos="8006080" algn="l"/>
              </a:tabLst>
            </a:pPr>
            <a:r>
              <a:rPr sz="5750" spc="-10" dirty="0">
                <a:latin typeface="Trebuchet MS"/>
                <a:cs typeface="Trebuchet MS"/>
              </a:rPr>
              <a:t>För att få detta program att fungera behövs eld-  </a:t>
            </a:r>
            <a:r>
              <a:rPr sz="5750" spc="-5" dirty="0">
                <a:latin typeface="Trebuchet MS"/>
                <a:cs typeface="Trebuchet MS"/>
              </a:rPr>
              <a:t>själar </a:t>
            </a:r>
            <a:r>
              <a:rPr sz="5750" spc="-10" dirty="0">
                <a:latin typeface="Trebuchet MS"/>
                <a:cs typeface="Trebuchet MS"/>
              </a:rPr>
              <a:t>som kan leda barnklasser och ta hand om  </a:t>
            </a:r>
            <a:r>
              <a:rPr sz="5750" spc="-65" dirty="0">
                <a:latin typeface="Trebuchet MS"/>
                <a:cs typeface="Trebuchet MS"/>
              </a:rPr>
              <a:t>juniorgrupper. </a:t>
            </a:r>
            <a:r>
              <a:rPr sz="5750" spc="-10" dirty="0">
                <a:latin typeface="Trebuchet MS"/>
                <a:cs typeface="Trebuchet MS"/>
              </a:rPr>
              <a:t>Detta har också lösts inom ramen  för</a:t>
            </a:r>
            <a:r>
              <a:rPr sz="5750" spc="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programmet</a:t>
            </a:r>
            <a:r>
              <a:rPr sz="5750" spc="1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genom	en </a:t>
            </a:r>
            <a:r>
              <a:rPr sz="5750" spc="-5" dirty="0">
                <a:latin typeface="Trebuchet MS"/>
                <a:cs typeface="Trebuchet MS"/>
              </a:rPr>
              <a:t>serie</a:t>
            </a:r>
            <a:r>
              <a:rPr sz="5750" dirty="0">
                <a:latin typeface="Trebuchet MS"/>
                <a:cs typeface="Trebuchet MS"/>
              </a:rPr>
              <a:t> </a:t>
            </a:r>
            <a:r>
              <a:rPr sz="5750" spc="-65" dirty="0">
                <a:latin typeface="Trebuchet MS"/>
                <a:cs typeface="Trebuchet MS"/>
              </a:rPr>
              <a:t>studiecirklar.</a:t>
            </a:r>
            <a:endParaRPr sz="5750">
              <a:latin typeface="Trebuchet MS"/>
              <a:cs typeface="Trebuchet MS"/>
            </a:endParaRPr>
          </a:p>
          <a:p>
            <a:pPr marL="12700" marR="1633220">
              <a:lnSpc>
                <a:spcPts val="5980"/>
              </a:lnSpc>
              <a:spcBef>
                <a:spcPts val="10"/>
              </a:spcBef>
              <a:tabLst>
                <a:tab pos="2141220" algn="l"/>
              </a:tabLst>
            </a:pPr>
            <a:r>
              <a:rPr sz="5750" spc="-10" dirty="0">
                <a:latin typeface="Trebuchet MS"/>
                <a:cs typeface="Trebuchet MS"/>
              </a:rPr>
              <a:t>Såväl	studiecirklarna, juniorgrupperna som  barnklasserna välkomnar alla</a:t>
            </a:r>
            <a:r>
              <a:rPr sz="5750" spc="5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intresserade.</a:t>
            </a:r>
            <a:endParaRPr sz="5750">
              <a:latin typeface="Trebuchet MS"/>
              <a:cs typeface="Trebuchet MS"/>
            </a:endParaRPr>
          </a:p>
          <a:p>
            <a:pPr marL="12700" marR="8465820">
              <a:lnSpc>
                <a:spcPts val="5980"/>
              </a:lnSpc>
              <a:spcBef>
                <a:spcPts val="1090"/>
              </a:spcBef>
            </a:pPr>
            <a:r>
              <a:rPr sz="5750" spc="-10" dirty="0">
                <a:latin typeface="Trebuchet MS"/>
                <a:cs typeface="Trebuchet MS"/>
              </a:rPr>
              <a:t>Den första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serien av  studiecirklar heter  </a:t>
            </a:r>
            <a:r>
              <a:rPr sz="5750" spc="-55" dirty="0">
                <a:latin typeface="Trebuchet MS"/>
                <a:cs typeface="Trebuchet MS"/>
              </a:rPr>
              <a:t>”Reflektioner </a:t>
            </a:r>
            <a:r>
              <a:rPr sz="5750" spc="-10" dirty="0">
                <a:latin typeface="Trebuchet MS"/>
                <a:cs typeface="Trebuchet MS"/>
              </a:rPr>
              <a:t>över  själens liv” och kan  vara intressant för alla  som </a:t>
            </a:r>
            <a:r>
              <a:rPr sz="5750" spc="-5" dirty="0">
                <a:latin typeface="Trebuchet MS"/>
                <a:cs typeface="Trebuchet MS"/>
              </a:rPr>
              <a:t>är </a:t>
            </a:r>
            <a:r>
              <a:rPr sz="5750" spc="-10" dirty="0">
                <a:latin typeface="Trebuchet MS"/>
                <a:cs typeface="Trebuchet MS"/>
              </a:rPr>
              <a:t>intresserade av  existensiella </a:t>
            </a:r>
            <a:r>
              <a:rPr sz="5750" spc="-125" dirty="0">
                <a:latin typeface="Trebuchet MS"/>
                <a:cs typeface="Trebuchet MS"/>
              </a:rPr>
              <a:t>frågor,</a:t>
            </a:r>
            <a:endParaRPr sz="5750">
              <a:latin typeface="Trebuchet MS"/>
              <a:cs typeface="Trebuchet MS"/>
            </a:endParaRPr>
          </a:p>
          <a:p>
            <a:pPr marL="12700">
              <a:lnSpc>
                <a:spcPts val="5945"/>
              </a:lnSpc>
            </a:pPr>
            <a:r>
              <a:rPr sz="5750" spc="-10" dirty="0">
                <a:latin typeface="Trebuchet MS"/>
                <a:cs typeface="Trebuchet MS"/>
              </a:rPr>
              <a:t>oavsett religiös</a:t>
            </a:r>
            <a:r>
              <a:rPr sz="575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bakgrund.</a:t>
            </a:r>
            <a:endParaRPr sz="57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2261" y="1163618"/>
            <a:ext cx="6824576" cy="95800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01213" y="6313890"/>
            <a:ext cx="9302886" cy="757021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7473" y="1160118"/>
            <a:ext cx="9681509" cy="118265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9718" y="2663065"/>
            <a:ext cx="18340705" cy="1084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28625">
              <a:lnSpc>
                <a:spcPct val="111000"/>
              </a:lnSpc>
              <a:spcBef>
                <a:spcPts val="100"/>
              </a:spcBef>
            </a:pPr>
            <a:r>
              <a:rPr sz="5750" spc="-10" dirty="0">
                <a:latin typeface="Trebuchet MS"/>
                <a:cs typeface="Trebuchet MS"/>
              </a:rPr>
              <a:t>En viktig aspekt av dessa globala ansträngningar </a:t>
            </a:r>
            <a:r>
              <a:rPr sz="5750" spc="-5" dirty="0">
                <a:latin typeface="Trebuchet MS"/>
                <a:cs typeface="Trebuchet MS"/>
              </a:rPr>
              <a:t>är  </a:t>
            </a:r>
            <a:r>
              <a:rPr sz="5750" spc="-10" dirty="0">
                <a:latin typeface="Trebuchet MS"/>
                <a:cs typeface="Trebuchet MS"/>
              </a:rPr>
              <a:t>andlig gemenskap. Därför anordnar bahá’íer över hela  världen </a:t>
            </a:r>
            <a:r>
              <a:rPr sz="5750" spc="-65" dirty="0">
                <a:latin typeface="Trebuchet MS"/>
                <a:cs typeface="Trebuchet MS"/>
              </a:rPr>
              <a:t>träffar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sina hem </a:t>
            </a:r>
            <a:r>
              <a:rPr sz="5750" spc="-5" dirty="0">
                <a:latin typeface="Trebuchet MS"/>
                <a:cs typeface="Trebuchet MS"/>
              </a:rPr>
              <a:t>till </a:t>
            </a:r>
            <a:r>
              <a:rPr sz="5750" spc="-10" dirty="0">
                <a:latin typeface="Trebuchet MS"/>
                <a:cs typeface="Trebuchet MS"/>
              </a:rPr>
              <a:t>vilka de bjuder in vänner  och bekanta med olika religiös</a:t>
            </a:r>
            <a:r>
              <a:rPr sz="5750" spc="3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bakgrund.</a:t>
            </a:r>
            <a:endParaRPr sz="5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400">
              <a:latin typeface="Times New Roman"/>
              <a:cs typeface="Times New Roman"/>
            </a:endParaRPr>
          </a:p>
          <a:p>
            <a:pPr marL="59055" marR="8949055">
              <a:lnSpc>
                <a:spcPts val="5980"/>
              </a:lnSpc>
            </a:pPr>
            <a:r>
              <a:rPr sz="5750" i="1" spc="-10" dirty="0">
                <a:latin typeface="Trebuchet MS"/>
                <a:cs typeface="Trebuchet MS"/>
              </a:rPr>
              <a:t>”Umgås med alla religioners  anhängare </a:t>
            </a:r>
            <a:r>
              <a:rPr sz="5750" i="1" spc="-5" dirty="0">
                <a:latin typeface="Trebuchet MS"/>
                <a:cs typeface="Trebuchet MS"/>
              </a:rPr>
              <a:t>i </a:t>
            </a:r>
            <a:r>
              <a:rPr sz="5750" i="1" spc="-10" dirty="0">
                <a:latin typeface="Trebuchet MS"/>
                <a:cs typeface="Trebuchet MS"/>
              </a:rPr>
              <a:t>en anda av  vänskaplighet och  gemenskap!”</a:t>
            </a:r>
            <a:endParaRPr sz="5750">
              <a:latin typeface="Trebuchet MS"/>
              <a:cs typeface="Trebuchet MS"/>
            </a:endParaRPr>
          </a:p>
          <a:p>
            <a:pPr marL="3705225">
              <a:lnSpc>
                <a:spcPct val="100000"/>
              </a:lnSpc>
              <a:spcBef>
                <a:spcPts val="130"/>
              </a:spcBef>
            </a:pPr>
            <a:r>
              <a:rPr sz="5750" i="1" spc="-10" dirty="0">
                <a:latin typeface="Trebuchet MS"/>
                <a:cs typeface="Trebuchet MS"/>
              </a:rPr>
              <a:t>–</a:t>
            </a:r>
            <a:r>
              <a:rPr sz="5750" i="1" spc="-5" dirty="0">
                <a:latin typeface="Trebuchet MS"/>
                <a:cs typeface="Trebuchet MS"/>
              </a:rPr>
              <a:t> </a:t>
            </a:r>
            <a:r>
              <a:rPr sz="5750" i="1" spc="-10" dirty="0">
                <a:latin typeface="Trebuchet MS"/>
                <a:cs typeface="Trebuchet MS"/>
              </a:rPr>
              <a:t>Bahá’u’lláh</a:t>
            </a:r>
            <a:endParaRPr sz="5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300">
              <a:latin typeface="Times New Roman"/>
              <a:cs typeface="Times New Roman"/>
            </a:endParaRPr>
          </a:p>
          <a:p>
            <a:pPr marL="10349865">
              <a:lnSpc>
                <a:spcPct val="100000"/>
              </a:lnSpc>
            </a:pPr>
            <a:r>
              <a:rPr sz="4600" spc="-10" dirty="0">
                <a:latin typeface="Arial"/>
                <a:cs typeface="Arial"/>
              </a:rPr>
              <a:t>Andlig </a:t>
            </a:r>
            <a:r>
              <a:rPr sz="4600" spc="-5" dirty="0">
                <a:latin typeface="Arial"/>
                <a:cs typeface="Arial"/>
              </a:rPr>
              <a:t>sammankomst i</a:t>
            </a:r>
            <a:r>
              <a:rPr sz="4600" spc="-35" dirty="0">
                <a:latin typeface="Arial"/>
                <a:cs typeface="Arial"/>
              </a:rPr>
              <a:t> </a:t>
            </a:r>
            <a:r>
              <a:rPr sz="4600" spc="-10" dirty="0">
                <a:latin typeface="Arial"/>
                <a:cs typeface="Arial"/>
              </a:rPr>
              <a:t>London</a:t>
            </a:r>
            <a:endParaRPr sz="4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71706" y="1216699"/>
            <a:ext cx="10132393" cy="1386137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9718" y="2760304"/>
            <a:ext cx="9875520" cy="5459095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>
              <a:lnSpc>
                <a:spcPts val="5980"/>
              </a:lnSpc>
              <a:spcBef>
                <a:spcPts val="1055"/>
              </a:spcBef>
            </a:pPr>
            <a:r>
              <a:rPr sz="5750" spc="-30" dirty="0">
                <a:latin typeface="Trebuchet MS"/>
                <a:cs typeface="Trebuchet MS"/>
              </a:rPr>
              <a:t>Avslutningsvis </a:t>
            </a:r>
            <a:r>
              <a:rPr sz="5750" spc="-10" dirty="0">
                <a:latin typeface="Trebuchet MS"/>
                <a:cs typeface="Trebuchet MS"/>
              </a:rPr>
              <a:t>kan vara av  intresse att nämna att bahá’í-  templen alla </a:t>
            </a:r>
            <a:r>
              <a:rPr sz="5750" spc="-5" dirty="0">
                <a:latin typeface="Trebuchet MS"/>
                <a:cs typeface="Trebuchet MS"/>
              </a:rPr>
              <a:t>är </a:t>
            </a:r>
            <a:r>
              <a:rPr sz="5750" spc="-10" dirty="0">
                <a:latin typeface="Trebuchet MS"/>
                <a:cs typeface="Trebuchet MS"/>
              </a:rPr>
              <a:t>utformade </a:t>
            </a:r>
            <a:r>
              <a:rPr sz="5750" spc="-5" dirty="0">
                <a:latin typeface="Trebuchet MS"/>
                <a:cs typeface="Trebuchet MS"/>
              </a:rPr>
              <a:t>så  </a:t>
            </a:r>
            <a:r>
              <a:rPr sz="5750" spc="-10" dirty="0">
                <a:latin typeface="Trebuchet MS"/>
                <a:cs typeface="Trebuchet MS"/>
              </a:rPr>
              <a:t>att de har nio portar som  inbjuder alla oavsett religiös  bakgrund att be och meditera  </a:t>
            </a:r>
            <a:r>
              <a:rPr sz="5750" spc="-200" dirty="0">
                <a:latin typeface="Trebuchet MS"/>
                <a:cs typeface="Trebuchet MS"/>
              </a:rPr>
              <a:t>där.</a:t>
            </a:r>
            <a:endParaRPr sz="57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4046" y="1164579"/>
            <a:ext cx="7339151" cy="116803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3908" y="8479761"/>
            <a:ext cx="9008557" cy="626271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3991" y="1144584"/>
            <a:ext cx="12059785" cy="121258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4860" y="2894412"/>
            <a:ext cx="7054850" cy="901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/>
              <a:t>Mänsklighetens</a:t>
            </a:r>
            <a:r>
              <a:rPr spc="-35" dirty="0"/>
              <a:t> </a:t>
            </a:r>
            <a:r>
              <a:rPr spc="-10" dirty="0"/>
              <a:t>enhet</a:t>
            </a:r>
          </a:p>
        </p:txBody>
      </p:sp>
      <p:sp>
        <p:nvSpPr>
          <p:cNvPr id="3" name="object 3"/>
          <p:cNvSpPr/>
          <p:nvPr/>
        </p:nvSpPr>
        <p:spPr>
          <a:xfrm>
            <a:off x="1043991" y="1144584"/>
            <a:ext cx="12059785" cy="121258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4860" y="2894412"/>
            <a:ext cx="6545580" cy="10279096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1306195">
              <a:lnSpc>
                <a:spcPts val="5980"/>
              </a:lnSpc>
              <a:spcBef>
                <a:spcPts val="1055"/>
              </a:spcBef>
            </a:pP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Norge har</a:t>
            </a:r>
            <a:r>
              <a:rPr sz="5750" spc="-5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man  kommit långt </a:t>
            </a:r>
            <a:r>
              <a:rPr sz="5750" spc="-5" dirty="0">
                <a:latin typeface="Trebuchet MS"/>
                <a:cs typeface="Trebuchet MS"/>
              </a:rPr>
              <a:t>i  </a:t>
            </a:r>
            <a:r>
              <a:rPr sz="5750" spc="-10" dirty="0">
                <a:latin typeface="Trebuchet MS"/>
                <a:cs typeface="Trebuchet MS"/>
              </a:rPr>
              <a:t>arbetet med  religionsdialog.</a:t>
            </a:r>
            <a:endParaRPr sz="5750" dirty="0">
              <a:latin typeface="Trebuchet MS"/>
              <a:cs typeface="Trebuchet MS"/>
            </a:endParaRPr>
          </a:p>
          <a:p>
            <a:pPr marL="12700" marR="1045210">
              <a:lnSpc>
                <a:spcPts val="5980"/>
              </a:lnSpc>
              <a:spcBef>
                <a:spcPts val="10"/>
              </a:spcBef>
            </a:pPr>
            <a:r>
              <a:rPr sz="5750" spc="-10" dirty="0">
                <a:latin typeface="Trebuchet MS"/>
                <a:cs typeface="Trebuchet MS"/>
              </a:rPr>
              <a:t>Ordföranden </a:t>
            </a:r>
            <a:r>
              <a:rPr sz="5750" spc="-5" dirty="0">
                <a:latin typeface="Trebuchet MS"/>
                <a:cs typeface="Trebuchet MS"/>
              </a:rPr>
              <a:t>i  </a:t>
            </a:r>
            <a:r>
              <a:rPr sz="5750" spc="-10" dirty="0">
                <a:latin typeface="Trebuchet MS"/>
                <a:cs typeface="Trebuchet MS"/>
              </a:rPr>
              <a:t>Sama</a:t>
            </a:r>
            <a:r>
              <a:rPr sz="5750" spc="-5" dirty="0">
                <a:latin typeface="Trebuchet MS"/>
                <a:cs typeface="Trebuchet MS"/>
              </a:rPr>
              <a:t>r</a:t>
            </a:r>
            <a:r>
              <a:rPr sz="5750" spc="-10" dirty="0">
                <a:latin typeface="Trebuchet MS"/>
                <a:cs typeface="Trebuchet MS"/>
              </a:rPr>
              <a:t>be</a:t>
            </a:r>
            <a:r>
              <a:rPr sz="5750" spc="-5" dirty="0">
                <a:latin typeface="Trebuchet MS"/>
                <a:cs typeface="Trebuchet MS"/>
              </a:rPr>
              <a:t>i</a:t>
            </a:r>
            <a:r>
              <a:rPr sz="5750" spc="-10" dirty="0">
                <a:latin typeface="Trebuchet MS"/>
                <a:cs typeface="Trebuchet MS"/>
              </a:rPr>
              <a:t>d</a:t>
            </a:r>
            <a:r>
              <a:rPr sz="5750" spc="-5" dirty="0">
                <a:latin typeface="Trebuchet MS"/>
                <a:cs typeface="Trebuchet MS"/>
              </a:rPr>
              <a:t>sr</a:t>
            </a:r>
            <a:r>
              <a:rPr sz="5750" spc="-10" dirty="0">
                <a:latin typeface="Trebuchet MS"/>
                <a:cs typeface="Trebuchet MS"/>
              </a:rPr>
              <a:t>åde</a:t>
            </a:r>
            <a:r>
              <a:rPr sz="5750" spc="-5" dirty="0">
                <a:latin typeface="Trebuchet MS"/>
                <a:cs typeface="Trebuchet MS"/>
              </a:rPr>
              <a:t>t  </a:t>
            </a:r>
            <a:r>
              <a:rPr sz="5750" spc="-10" dirty="0">
                <a:latin typeface="Trebuchet MS"/>
                <a:cs typeface="Trebuchet MS"/>
              </a:rPr>
              <a:t>for tros- og  livssynssamfunn  (grundat</a:t>
            </a:r>
            <a:r>
              <a:rPr sz="5750" spc="-2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1996),</a:t>
            </a:r>
            <a:endParaRPr sz="5750" dirty="0">
              <a:latin typeface="Trebuchet MS"/>
              <a:cs typeface="Trebuchet MS"/>
            </a:endParaRPr>
          </a:p>
          <a:p>
            <a:pPr marL="12700" marR="5080">
              <a:lnSpc>
                <a:spcPts val="5980"/>
              </a:lnSpc>
              <a:spcBef>
                <a:spcPts val="1095"/>
              </a:spcBef>
            </a:pPr>
            <a:r>
              <a:rPr sz="5750" spc="-10" dirty="0">
                <a:latin typeface="Trebuchet MS"/>
                <a:cs typeface="Trebuchet MS"/>
              </a:rPr>
              <a:t>Britt Strandlie  Thoresen </a:t>
            </a:r>
            <a:r>
              <a:rPr sz="5750" spc="-10" dirty="0" err="1">
                <a:latin typeface="Trebuchet MS"/>
                <a:cs typeface="Trebuchet MS"/>
              </a:rPr>
              <a:t>från</a:t>
            </a:r>
            <a:r>
              <a:rPr sz="5750" spc="-10" dirty="0">
                <a:latin typeface="Trebuchet MS"/>
                <a:cs typeface="Trebuchet MS"/>
              </a:rPr>
              <a:t>  Bahá’í-</a:t>
            </a:r>
            <a:r>
              <a:rPr sz="5750" spc="-10" dirty="0" err="1">
                <a:latin typeface="Trebuchet MS"/>
                <a:cs typeface="Trebuchet MS"/>
              </a:rPr>
              <a:t>samfun</a:t>
            </a:r>
            <a:r>
              <a:rPr lang="sv-SE" sz="5750" spc="-10" dirty="0">
                <a:latin typeface="Trebuchet MS"/>
                <a:cs typeface="Trebuchet MS"/>
              </a:rPr>
              <a:t>d</a:t>
            </a:r>
            <a:r>
              <a:rPr sz="5750" spc="-10" dirty="0">
                <a:latin typeface="Trebuchet MS"/>
                <a:cs typeface="Trebuchet MS"/>
              </a:rPr>
              <a:t>et,  håller </a:t>
            </a:r>
            <a:r>
              <a:rPr sz="5750" spc="-5" dirty="0">
                <a:latin typeface="Trebuchet MS"/>
                <a:cs typeface="Trebuchet MS"/>
              </a:rPr>
              <a:t>i</a:t>
            </a:r>
            <a:r>
              <a:rPr sz="5750" spc="-4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mikrofonen.</a:t>
            </a:r>
            <a:endParaRPr sz="575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4860" y="1298415"/>
            <a:ext cx="18036683" cy="1187509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7070"/>
              </a:lnSpc>
              <a:spcBef>
                <a:spcPts val="185"/>
              </a:spcBef>
            </a:pPr>
            <a:r>
              <a:rPr spc="-10" dirty="0"/>
              <a:t>Sveriges interreligiösa råd  Undertecknar ett  Uttalande</a:t>
            </a:r>
            <a:r>
              <a:rPr spc="-5" dirty="0"/>
              <a:t> </a:t>
            </a:r>
            <a:r>
              <a:rPr spc="-10" dirty="0"/>
              <a:t>om</a:t>
            </a:r>
          </a:p>
          <a:p>
            <a:pPr marL="12700" marR="2717800">
              <a:lnSpc>
                <a:spcPts val="7070"/>
              </a:lnSpc>
            </a:pPr>
            <a:r>
              <a:rPr spc="-35" dirty="0"/>
              <a:t>Religions </a:t>
            </a:r>
            <a:r>
              <a:rPr spc="-10" dirty="0"/>
              <a:t>och  övertygelsefrihet  </a:t>
            </a:r>
            <a:r>
              <a:rPr spc="-45" dirty="0"/>
              <a:t>Vid </a:t>
            </a:r>
            <a:r>
              <a:rPr spc="-10" dirty="0"/>
              <a:t>en fredsmani-  Festation på  Medborgarhuset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26540" y="10173725"/>
            <a:ext cx="4091304" cy="901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750" spc="-5" dirty="0">
                <a:latin typeface="Trebuchet MS"/>
                <a:cs typeface="Trebuchet MS"/>
              </a:rPr>
              <a:t>i</a:t>
            </a:r>
            <a:r>
              <a:rPr sz="5750" spc="-7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Stockholm.</a:t>
            </a:r>
            <a:endParaRPr sz="57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6540" y="11071668"/>
            <a:ext cx="3497579" cy="901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750" spc="-10" dirty="0">
                <a:latin typeface="Trebuchet MS"/>
                <a:cs typeface="Trebuchet MS"/>
              </a:rPr>
              <a:t>(Feb</a:t>
            </a:r>
            <a:r>
              <a:rPr sz="5750" spc="-6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2012)</a:t>
            </a:r>
            <a:endParaRPr sz="57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93223" y="11282352"/>
            <a:ext cx="8592185" cy="648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50" spc="10" dirty="0">
                <a:latin typeface="Trebuchet MS"/>
                <a:cs typeface="Trebuchet MS"/>
              </a:rPr>
              <a:t>Ärkebiskop </a:t>
            </a:r>
            <a:r>
              <a:rPr sz="4050" spc="15" dirty="0">
                <a:latin typeface="Trebuchet MS"/>
                <a:cs typeface="Trebuchet MS"/>
              </a:rPr>
              <a:t>Anders </a:t>
            </a:r>
            <a:r>
              <a:rPr sz="4050" spc="-15" dirty="0">
                <a:latin typeface="Trebuchet MS"/>
                <a:cs typeface="Trebuchet MS"/>
              </a:rPr>
              <a:t>Wejrud </a:t>
            </a:r>
            <a:r>
              <a:rPr sz="4050" spc="15" dirty="0">
                <a:latin typeface="Trebuchet MS"/>
                <a:cs typeface="Trebuchet MS"/>
              </a:rPr>
              <a:t>har</a:t>
            </a:r>
            <a:r>
              <a:rPr sz="4050" spc="-235" dirty="0">
                <a:latin typeface="Trebuchet MS"/>
                <a:cs typeface="Trebuchet MS"/>
              </a:rPr>
              <a:t> </a:t>
            </a:r>
            <a:r>
              <a:rPr sz="4050" spc="10" dirty="0">
                <a:latin typeface="Trebuchet MS"/>
                <a:cs typeface="Trebuchet MS"/>
              </a:rPr>
              <a:t>ordet.</a:t>
            </a:r>
            <a:endParaRPr sz="405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3991" y="1144584"/>
            <a:ext cx="12059785" cy="121258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09666" y="4464066"/>
            <a:ext cx="11840269" cy="65041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4860" y="2894412"/>
            <a:ext cx="18590895" cy="10928985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1502410">
              <a:lnSpc>
                <a:spcPts val="5980"/>
              </a:lnSpc>
              <a:spcBef>
                <a:spcPts val="1055"/>
              </a:spcBef>
            </a:pPr>
            <a:r>
              <a:rPr sz="5750" i="1" spc="-10" dirty="0">
                <a:latin typeface="Trebuchet MS"/>
                <a:cs typeface="Trebuchet MS"/>
              </a:rPr>
              <a:t>”Skulle religionens lykta fördunklas, kommer kaos  och förvirring att följa, och ärlighetens, rättvisans,  lugnets och fredens ljus att upphöra att</a:t>
            </a:r>
            <a:r>
              <a:rPr sz="5750" i="1" spc="55" dirty="0">
                <a:latin typeface="Trebuchet MS"/>
                <a:cs typeface="Trebuchet MS"/>
              </a:rPr>
              <a:t> </a:t>
            </a:r>
            <a:r>
              <a:rPr sz="5750" i="1" spc="-10" dirty="0">
                <a:latin typeface="Trebuchet MS"/>
                <a:cs typeface="Trebuchet MS"/>
              </a:rPr>
              <a:t>lysa.”</a:t>
            </a:r>
            <a:endParaRPr sz="5750">
              <a:latin typeface="Trebuchet MS"/>
              <a:cs typeface="Trebuchet MS"/>
            </a:endParaRPr>
          </a:p>
          <a:p>
            <a:pPr marL="12774930">
              <a:lnSpc>
                <a:spcPct val="100000"/>
              </a:lnSpc>
              <a:spcBef>
                <a:spcPts val="130"/>
              </a:spcBef>
            </a:pPr>
            <a:r>
              <a:rPr sz="5750" i="1" spc="-10" dirty="0">
                <a:latin typeface="Trebuchet MS"/>
                <a:cs typeface="Trebuchet MS"/>
              </a:rPr>
              <a:t>Bahá’u’lláh</a:t>
            </a:r>
            <a:endParaRPr sz="5750">
              <a:latin typeface="Trebuchet MS"/>
              <a:cs typeface="Trebuchet MS"/>
            </a:endParaRPr>
          </a:p>
          <a:p>
            <a:pPr marL="69850" marR="2379980">
              <a:lnSpc>
                <a:spcPts val="5980"/>
              </a:lnSpc>
              <a:spcBef>
                <a:spcPts val="5055"/>
              </a:spcBef>
            </a:pP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ett brev </a:t>
            </a:r>
            <a:r>
              <a:rPr sz="5750" spc="-5" dirty="0">
                <a:latin typeface="Trebuchet MS"/>
                <a:cs typeface="Trebuchet MS"/>
              </a:rPr>
              <a:t>till </a:t>
            </a:r>
            <a:r>
              <a:rPr sz="5750" spc="-10" dirty="0">
                <a:latin typeface="Trebuchet MS"/>
                <a:cs typeface="Trebuchet MS"/>
              </a:rPr>
              <a:t>världens religiösa ledare 2002 säger  Universella Rättvisans</a:t>
            </a:r>
            <a:r>
              <a:rPr sz="575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Hus:</a:t>
            </a:r>
            <a:endParaRPr sz="5750">
              <a:latin typeface="Trebuchet MS"/>
              <a:cs typeface="Trebuchet MS"/>
            </a:endParaRPr>
          </a:p>
          <a:p>
            <a:pPr marL="69850" marR="8881745">
              <a:lnSpc>
                <a:spcPts val="5980"/>
              </a:lnSpc>
              <a:spcBef>
                <a:spcPts val="1090"/>
              </a:spcBef>
            </a:pPr>
            <a:r>
              <a:rPr sz="5750" spc="-10" dirty="0">
                <a:latin typeface="Trebuchet MS"/>
                <a:cs typeface="Trebuchet MS"/>
              </a:rPr>
              <a:t>”För varje dag som går växer  faran att de religiösa fördo-  marnas tilltagande eldar ska  antända en världsomfattande  storbrand vars konsekvenser  </a:t>
            </a:r>
            <a:r>
              <a:rPr sz="5750" spc="-5" dirty="0">
                <a:latin typeface="Trebuchet MS"/>
                <a:cs typeface="Trebuchet MS"/>
              </a:rPr>
              <a:t>ej </a:t>
            </a:r>
            <a:r>
              <a:rPr sz="5750" spc="-10" dirty="0">
                <a:latin typeface="Trebuchet MS"/>
                <a:cs typeface="Trebuchet MS"/>
              </a:rPr>
              <a:t>går att föreställa</a:t>
            </a:r>
            <a:r>
              <a:rPr sz="5750" spc="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sig.</a:t>
            </a:r>
            <a:endParaRPr sz="5750">
              <a:latin typeface="Trebuchet MS"/>
              <a:cs typeface="Trebuchet MS"/>
            </a:endParaRPr>
          </a:p>
          <a:p>
            <a:pPr marL="69850">
              <a:lnSpc>
                <a:spcPts val="5945"/>
              </a:lnSpc>
            </a:pPr>
            <a:r>
              <a:rPr sz="5750" spc="-10" dirty="0">
                <a:latin typeface="Trebuchet MS"/>
                <a:cs typeface="Trebuchet MS"/>
              </a:rPr>
              <a:t>En sådan fara kan inte regeringar övervinna utan</a:t>
            </a:r>
            <a:r>
              <a:rPr sz="5750" spc="13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hjälp.”</a:t>
            </a:r>
            <a:endParaRPr sz="575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3991" y="1144584"/>
            <a:ext cx="12059785" cy="121258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21805" y="7726367"/>
            <a:ext cx="7956069" cy="556518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42929" y="4264038"/>
            <a:ext cx="6450085" cy="1010042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9718" y="2760304"/>
            <a:ext cx="10744835" cy="1146810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>
              <a:lnSpc>
                <a:spcPts val="5980"/>
              </a:lnSpc>
              <a:spcBef>
                <a:spcPts val="1055"/>
              </a:spcBef>
            </a:pPr>
            <a:r>
              <a:rPr sz="5750" i="1" spc="-10" dirty="0">
                <a:latin typeface="Trebuchet MS"/>
                <a:cs typeface="Trebuchet MS"/>
              </a:rPr>
              <a:t>"Religionen </a:t>
            </a:r>
            <a:r>
              <a:rPr sz="5750" i="1" spc="-5" dirty="0">
                <a:latin typeface="Trebuchet MS"/>
                <a:cs typeface="Trebuchet MS"/>
              </a:rPr>
              <a:t>är </a:t>
            </a:r>
            <a:r>
              <a:rPr sz="5750" i="1" spc="-10" dirty="0">
                <a:latin typeface="Trebuchet MS"/>
                <a:cs typeface="Trebuchet MS"/>
              </a:rPr>
              <a:t>det mäktigaste av  alla medel för upprättande av  ordning </a:t>
            </a:r>
            <a:r>
              <a:rPr sz="5750" i="1" spc="-5" dirty="0">
                <a:latin typeface="Trebuchet MS"/>
                <a:cs typeface="Trebuchet MS"/>
              </a:rPr>
              <a:t>i </a:t>
            </a:r>
            <a:r>
              <a:rPr sz="5750" i="1" spc="-10" dirty="0">
                <a:latin typeface="Trebuchet MS"/>
                <a:cs typeface="Trebuchet MS"/>
              </a:rPr>
              <a:t>världen"</a:t>
            </a:r>
            <a:endParaRPr sz="5750">
              <a:latin typeface="Trebuchet MS"/>
              <a:cs typeface="Trebuchet MS"/>
            </a:endParaRPr>
          </a:p>
          <a:p>
            <a:pPr marL="5481955">
              <a:lnSpc>
                <a:spcPct val="100000"/>
              </a:lnSpc>
              <a:spcBef>
                <a:spcPts val="130"/>
              </a:spcBef>
            </a:pPr>
            <a:r>
              <a:rPr sz="5750" i="1" spc="-10" dirty="0">
                <a:latin typeface="Trebuchet MS"/>
                <a:cs typeface="Trebuchet MS"/>
              </a:rPr>
              <a:t>–</a:t>
            </a:r>
            <a:r>
              <a:rPr sz="5750" i="1" spc="-15" dirty="0">
                <a:latin typeface="Trebuchet MS"/>
                <a:cs typeface="Trebuchet MS"/>
              </a:rPr>
              <a:t> </a:t>
            </a:r>
            <a:r>
              <a:rPr sz="5750" i="1" spc="-10" dirty="0">
                <a:latin typeface="Trebuchet MS"/>
                <a:cs typeface="Trebuchet MS"/>
              </a:rPr>
              <a:t>Bahá’u’lláh</a:t>
            </a:r>
            <a:endParaRPr sz="5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100">
              <a:latin typeface="Times New Roman"/>
              <a:cs typeface="Times New Roman"/>
            </a:endParaRPr>
          </a:p>
          <a:p>
            <a:pPr marL="12700" marR="390525">
              <a:lnSpc>
                <a:spcPts val="5980"/>
              </a:lnSpc>
            </a:pPr>
            <a:r>
              <a:rPr sz="5750" spc="-40" dirty="0">
                <a:latin typeface="Trebuchet MS"/>
                <a:cs typeface="Trebuchet MS"/>
              </a:rPr>
              <a:t>Religion </a:t>
            </a:r>
            <a:r>
              <a:rPr sz="5750" spc="-10" dirty="0">
                <a:latin typeface="Trebuchet MS"/>
                <a:cs typeface="Trebuchet MS"/>
              </a:rPr>
              <a:t>har ofta förknippats  med </a:t>
            </a:r>
            <a:r>
              <a:rPr sz="5750" spc="-5" dirty="0">
                <a:latin typeface="Trebuchet MS"/>
                <a:cs typeface="Trebuchet MS"/>
              </a:rPr>
              <a:t>krig </a:t>
            </a:r>
            <a:r>
              <a:rPr sz="5750" spc="-10" dirty="0">
                <a:latin typeface="Trebuchet MS"/>
                <a:cs typeface="Trebuchet MS"/>
              </a:rPr>
              <a:t>och </a:t>
            </a:r>
            <a:r>
              <a:rPr sz="5750" spc="-50" dirty="0">
                <a:latin typeface="Trebuchet MS"/>
                <a:cs typeface="Trebuchet MS"/>
              </a:rPr>
              <a:t>konflikt. </a:t>
            </a:r>
            <a:r>
              <a:rPr sz="5750" spc="-10" dirty="0">
                <a:latin typeface="Trebuchet MS"/>
                <a:cs typeface="Trebuchet MS"/>
              </a:rPr>
              <a:t>Men det  beror på att religionens enande  kraft ofta missbrukats som  medel för politisk</a:t>
            </a:r>
            <a:r>
              <a:rPr sz="575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makt.</a:t>
            </a:r>
            <a:endParaRPr sz="5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100">
              <a:latin typeface="Times New Roman"/>
              <a:cs typeface="Times New Roman"/>
            </a:endParaRPr>
          </a:p>
          <a:p>
            <a:pPr marL="12700" marR="195580">
              <a:lnSpc>
                <a:spcPts val="5980"/>
              </a:lnSpc>
            </a:pPr>
            <a:r>
              <a:rPr sz="5750" spc="-10" dirty="0">
                <a:latin typeface="Trebuchet MS"/>
                <a:cs typeface="Trebuchet MS"/>
              </a:rPr>
              <a:t>"Sann religion kännas igen  genom </a:t>
            </a:r>
            <a:r>
              <a:rPr sz="5750" spc="-5" dirty="0">
                <a:latin typeface="Trebuchet MS"/>
                <a:cs typeface="Trebuchet MS"/>
              </a:rPr>
              <a:t>dess </a:t>
            </a:r>
            <a:r>
              <a:rPr sz="5750" spc="-10" dirty="0">
                <a:latin typeface="Trebuchet MS"/>
                <a:cs typeface="Trebuchet MS"/>
              </a:rPr>
              <a:t>frukter – förmågan  att … främja fred och</a:t>
            </a:r>
            <a:r>
              <a:rPr sz="5750" spc="3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välstånd."</a:t>
            </a:r>
            <a:endParaRPr sz="57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6349" y="1143800"/>
            <a:ext cx="12302943" cy="120503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4565" y="8096762"/>
            <a:ext cx="13037885" cy="698131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9718" y="2760304"/>
            <a:ext cx="18353405" cy="1082929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763905">
              <a:lnSpc>
                <a:spcPts val="5980"/>
              </a:lnSpc>
              <a:spcBef>
                <a:spcPts val="1055"/>
              </a:spcBef>
            </a:pP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bahá’í-religionen </a:t>
            </a:r>
            <a:r>
              <a:rPr sz="5750" spc="-95" dirty="0">
                <a:latin typeface="Trebuchet MS"/>
                <a:cs typeface="Trebuchet MS"/>
              </a:rPr>
              <a:t>finns </a:t>
            </a:r>
            <a:r>
              <a:rPr sz="5750" spc="-10" dirty="0">
                <a:latin typeface="Trebuchet MS"/>
                <a:cs typeface="Trebuchet MS"/>
              </a:rPr>
              <a:t>en orubblig övertygelse om  att mänskligheten </a:t>
            </a:r>
            <a:r>
              <a:rPr sz="5750" spc="-5" dirty="0">
                <a:latin typeface="Trebuchet MS"/>
                <a:cs typeface="Trebuchet MS"/>
              </a:rPr>
              <a:t>är </a:t>
            </a:r>
            <a:r>
              <a:rPr sz="5750" spc="-10" dirty="0">
                <a:latin typeface="Trebuchet MS"/>
                <a:cs typeface="Trebuchet MS"/>
              </a:rPr>
              <a:t>på väg mot fred, även om vägen  </a:t>
            </a:r>
            <a:r>
              <a:rPr sz="5750" spc="-5" dirty="0">
                <a:latin typeface="Trebuchet MS"/>
                <a:cs typeface="Trebuchet MS"/>
              </a:rPr>
              <a:t>är </a:t>
            </a:r>
            <a:r>
              <a:rPr sz="5750" spc="-10" dirty="0">
                <a:latin typeface="Trebuchet MS"/>
                <a:cs typeface="Trebuchet MS"/>
              </a:rPr>
              <a:t>svår och innebär stora</a:t>
            </a:r>
            <a:r>
              <a:rPr sz="5750" spc="25" dirty="0">
                <a:latin typeface="Trebuchet MS"/>
                <a:cs typeface="Trebuchet MS"/>
              </a:rPr>
              <a:t> </a:t>
            </a:r>
            <a:r>
              <a:rPr sz="5750" spc="-100" dirty="0">
                <a:latin typeface="Trebuchet MS"/>
                <a:cs typeface="Trebuchet MS"/>
              </a:rPr>
              <a:t>uppoffringar.</a:t>
            </a:r>
            <a:endParaRPr sz="5750">
              <a:latin typeface="Trebuchet MS"/>
              <a:cs typeface="Trebuchet MS"/>
            </a:endParaRPr>
          </a:p>
          <a:p>
            <a:pPr marL="12700" marR="1131570">
              <a:lnSpc>
                <a:spcPts val="5980"/>
              </a:lnSpc>
              <a:spcBef>
                <a:spcPts val="1095"/>
              </a:spcBef>
            </a:pPr>
            <a:r>
              <a:rPr sz="5750" spc="-40" dirty="0">
                <a:latin typeface="Trebuchet MS"/>
                <a:cs typeface="Trebuchet MS"/>
              </a:rPr>
              <a:t>Processen </a:t>
            </a:r>
            <a:r>
              <a:rPr sz="5750" spc="-10" dirty="0">
                <a:latin typeface="Trebuchet MS"/>
                <a:cs typeface="Trebuchet MS"/>
              </a:rPr>
              <a:t>utvecklas på två plan, ett politiskt, där  bahá’í-religionen inte har någon direkt roll, och ett  andligt, där bahá’í-religionen </a:t>
            </a:r>
            <a:r>
              <a:rPr sz="5750" spc="-5" dirty="0">
                <a:latin typeface="Trebuchet MS"/>
                <a:cs typeface="Trebuchet MS"/>
              </a:rPr>
              <a:t>är </a:t>
            </a:r>
            <a:r>
              <a:rPr sz="5750" spc="-10" dirty="0">
                <a:latin typeface="Trebuchet MS"/>
                <a:cs typeface="Trebuchet MS"/>
              </a:rPr>
              <a:t>beredd att ta på </a:t>
            </a:r>
            <a:r>
              <a:rPr sz="5750" spc="-5" dirty="0">
                <a:latin typeface="Trebuchet MS"/>
                <a:cs typeface="Trebuchet MS"/>
              </a:rPr>
              <a:t>sig  </a:t>
            </a:r>
            <a:r>
              <a:rPr sz="5750" spc="-10" dirty="0">
                <a:latin typeface="Trebuchet MS"/>
                <a:cs typeface="Trebuchet MS"/>
              </a:rPr>
              <a:t>en</a:t>
            </a:r>
            <a:r>
              <a:rPr sz="5750" spc="-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huvudroll.</a:t>
            </a:r>
            <a:endParaRPr sz="5750">
              <a:latin typeface="Trebuchet MS"/>
              <a:cs typeface="Trebuchet MS"/>
            </a:endParaRPr>
          </a:p>
          <a:p>
            <a:pPr marL="13572490" marR="5080">
              <a:lnSpc>
                <a:spcPts val="5980"/>
              </a:lnSpc>
              <a:spcBef>
                <a:spcPts val="4225"/>
              </a:spcBef>
            </a:pPr>
            <a:r>
              <a:rPr sz="5750" i="1" spc="-10" dirty="0">
                <a:latin typeface="Trebuchet MS"/>
                <a:cs typeface="Trebuchet MS"/>
              </a:rPr>
              <a:t>"Jorden </a:t>
            </a:r>
            <a:r>
              <a:rPr sz="5750" i="1" spc="-5" dirty="0">
                <a:latin typeface="Trebuchet MS"/>
                <a:cs typeface="Trebuchet MS"/>
              </a:rPr>
              <a:t>är </a:t>
            </a:r>
            <a:r>
              <a:rPr sz="5750" i="1" spc="-10" dirty="0">
                <a:latin typeface="Trebuchet MS"/>
                <a:cs typeface="Trebuchet MS"/>
              </a:rPr>
              <a:t>ett  enda land och  män</a:t>
            </a:r>
            <a:r>
              <a:rPr sz="5750" i="1" spc="-5" dirty="0">
                <a:latin typeface="Trebuchet MS"/>
                <a:cs typeface="Trebuchet MS"/>
              </a:rPr>
              <a:t>s</a:t>
            </a:r>
            <a:r>
              <a:rPr sz="5750" i="1" spc="-10" dirty="0">
                <a:latin typeface="Trebuchet MS"/>
                <a:cs typeface="Trebuchet MS"/>
              </a:rPr>
              <a:t>kligheten  </a:t>
            </a:r>
            <a:r>
              <a:rPr sz="5750" i="1" spc="-5" dirty="0">
                <a:latin typeface="Trebuchet MS"/>
                <a:cs typeface="Trebuchet MS"/>
              </a:rPr>
              <a:t>dess </a:t>
            </a:r>
            <a:r>
              <a:rPr sz="5750" i="1" spc="-70" dirty="0">
                <a:latin typeface="Trebuchet MS"/>
                <a:cs typeface="Trebuchet MS"/>
              </a:rPr>
              <a:t>medbor-  </a:t>
            </a:r>
            <a:r>
              <a:rPr sz="5750" i="1" spc="-10" dirty="0">
                <a:latin typeface="Trebuchet MS"/>
                <a:cs typeface="Trebuchet MS"/>
              </a:rPr>
              <a:t>gare."</a:t>
            </a:r>
            <a:endParaRPr sz="5750">
              <a:latin typeface="Trebuchet MS"/>
              <a:cs typeface="Trebuchet MS"/>
            </a:endParaRPr>
          </a:p>
          <a:p>
            <a:pPr marR="566420" algn="r">
              <a:lnSpc>
                <a:spcPct val="100000"/>
              </a:lnSpc>
              <a:spcBef>
                <a:spcPts val="135"/>
              </a:spcBef>
            </a:pPr>
            <a:r>
              <a:rPr sz="5750" i="1" spc="-10" dirty="0">
                <a:latin typeface="Trebuchet MS"/>
                <a:cs typeface="Trebuchet MS"/>
              </a:rPr>
              <a:t>–</a:t>
            </a:r>
            <a:r>
              <a:rPr sz="4600" i="1" spc="-10" dirty="0">
                <a:latin typeface="Trebuchet MS"/>
                <a:cs typeface="Trebuchet MS"/>
              </a:rPr>
              <a:t>Bahá</a:t>
            </a:r>
            <a:r>
              <a:rPr sz="4600" i="1" spc="-5" dirty="0">
                <a:latin typeface="Trebuchet MS"/>
                <a:cs typeface="Trebuchet MS"/>
              </a:rPr>
              <a:t>’</a:t>
            </a:r>
            <a:r>
              <a:rPr sz="4600" i="1" spc="-10" dirty="0">
                <a:latin typeface="Trebuchet MS"/>
                <a:cs typeface="Trebuchet MS"/>
              </a:rPr>
              <a:t>u</a:t>
            </a:r>
            <a:r>
              <a:rPr sz="4600" i="1" spc="-5" dirty="0">
                <a:latin typeface="Trebuchet MS"/>
                <a:cs typeface="Trebuchet MS"/>
              </a:rPr>
              <a:t>’ll</a:t>
            </a:r>
            <a:r>
              <a:rPr sz="4600" i="1" spc="-10" dirty="0">
                <a:latin typeface="Trebuchet MS"/>
                <a:cs typeface="Trebuchet MS"/>
              </a:rPr>
              <a:t>áh</a:t>
            </a:r>
            <a:endParaRPr sz="4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4999" y="1162209"/>
            <a:ext cx="7469511" cy="117619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9718" y="2760304"/>
            <a:ext cx="16936720" cy="1057021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>
              <a:lnSpc>
                <a:spcPts val="5980"/>
              </a:lnSpc>
              <a:spcBef>
                <a:spcPts val="1055"/>
              </a:spcBef>
            </a:pPr>
            <a:r>
              <a:rPr sz="5750" spc="-10" dirty="0">
                <a:latin typeface="Trebuchet MS"/>
                <a:cs typeface="Trebuchet MS"/>
              </a:rPr>
              <a:t>När det gäller fredsprocessen på det andliga planet  gäller det att sprida insikten om mänsklighetens  enhet och de globala solidaritet som den</a:t>
            </a:r>
            <a:r>
              <a:rPr sz="5750" spc="114" dirty="0">
                <a:latin typeface="Trebuchet MS"/>
                <a:cs typeface="Trebuchet MS"/>
              </a:rPr>
              <a:t> </a:t>
            </a:r>
            <a:r>
              <a:rPr sz="5750" spc="-80" dirty="0">
                <a:latin typeface="Trebuchet MS"/>
                <a:cs typeface="Trebuchet MS"/>
              </a:rPr>
              <a:t>inplicerar.</a:t>
            </a:r>
            <a:endParaRPr sz="5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7100">
              <a:latin typeface="Times New Roman"/>
              <a:cs typeface="Times New Roman"/>
            </a:endParaRPr>
          </a:p>
          <a:p>
            <a:pPr marL="12700" marR="196850">
              <a:lnSpc>
                <a:spcPts val="5980"/>
              </a:lnSpc>
            </a:pPr>
            <a:r>
              <a:rPr sz="5750" spc="-10" dirty="0">
                <a:latin typeface="Trebuchet MS"/>
                <a:cs typeface="Trebuchet MS"/>
              </a:rPr>
              <a:t>Här anser </a:t>
            </a:r>
            <a:r>
              <a:rPr sz="5750" spc="-5" dirty="0">
                <a:latin typeface="Trebuchet MS"/>
                <a:cs typeface="Trebuchet MS"/>
              </a:rPr>
              <a:t>sig </a:t>
            </a:r>
            <a:r>
              <a:rPr sz="5750" spc="-10" dirty="0">
                <a:latin typeface="Trebuchet MS"/>
                <a:cs typeface="Trebuchet MS"/>
              </a:rPr>
              <a:t>bahá’í ha en viktig roll. Det gäller att  ingjuta eller återuppliva de värderingar av  medkänsla, rättvisa, fred, etc som </a:t>
            </a:r>
            <a:r>
              <a:rPr sz="5750" spc="-5" dirty="0">
                <a:latin typeface="Trebuchet MS"/>
                <a:cs typeface="Trebuchet MS"/>
              </a:rPr>
              <a:t>är </a:t>
            </a:r>
            <a:r>
              <a:rPr sz="5750" spc="-10" dirty="0">
                <a:latin typeface="Trebuchet MS"/>
                <a:cs typeface="Trebuchet MS"/>
              </a:rPr>
              <a:t>en kärna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all  sann</a:t>
            </a:r>
            <a:r>
              <a:rPr sz="5750" spc="-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religion.</a:t>
            </a:r>
            <a:endParaRPr sz="5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100">
              <a:latin typeface="Times New Roman"/>
              <a:cs typeface="Times New Roman"/>
            </a:endParaRPr>
          </a:p>
          <a:p>
            <a:pPr marL="12700" marR="339725">
              <a:lnSpc>
                <a:spcPts val="5980"/>
              </a:lnSpc>
              <a:tabLst>
                <a:tab pos="2690495" algn="l"/>
                <a:tab pos="7240270" algn="l"/>
                <a:tab pos="8475980" algn="l"/>
                <a:tab pos="10781665" algn="l"/>
              </a:tabLst>
            </a:pPr>
            <a:r>
              <a:rPr sz="5750" spc="-10" dirty="0">
                <a:latin typeface="Trebuchet MS"/>
                <a:cs typeface="Trebuchet MS"/>
              </a:rPr>
              <a:t>För</a:t>
            </a:r>
            <a:r>
              <a:rPr sz="575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att	åstadkomma	en	sådan	genomgripande  kulturförändring måste man börja med barnen och  de yngre ungdomarna innan de gått igenom  puberteten.</a:t>
            </a:r>
            <a:endParaRPr sz="575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996" y="1153032"/>
            <a:ext cx="11662079" cy="119682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39649" y="8750534"/>
            <a:ext cx="8863853" cy="592223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25997" y="2839148"/>
            <a:ext cx="17797780" cy="1119124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220345">
              <a:lnSpc>
                <a:spcPts val="5980"/>
              </a:lnSpc>
              <a:spcBef>
                <a:spcPts val="1055"/>
              </a:spcBef>
              <a:tabLst>
                <a:tab pos="8305165" algn="l"/>
                <a:tab pos="10721975" algn="l"/>
              </a:tabLst>
            </a:pPr>
            <a:r>
              <a:rPr sz="5750" spc="-10" dirty="0">
                <a:latin typeface="Trebuchet MS"/>
                <a:cs typeface="Trebuchet MS"/>
              </a:rPr>
              <a:t>Bahá’í-samfundet har därför utvecklat ett </a:t>
            </a:r>
            <a:r>
              <a:rPr sz="5750" spc="-5" dirty="0">
                <a:latin typeface="Trebuchet MS"/>
                <a:cs typeface="Trebuchet MS"/>
              </a:rPr>
              <a:t>särskilt  </a:t>
            </a:r>
            <a:r>
              <a:rPr sz="5750" spc="-10" dirty="0">
                <a:latin typeface="Trebuchet MS"/>
                <a:cs typeface="Trebuchet MS"/>
              </a:rPr>
              <a:t>program för åldersgruppen 11-14 </a:t>
            </a:r>
            <a:r>
              <a:rPr sz="5750" spc="-5" dirty="0">
                <a:latin typeface="Trebuchet MS"/>
                <a:cs typeface="Trebuchet MS"/>
              </a:rPr>
              <a:t>år </a:t>
            </a:r>
            <a:r>
              <a:rPr sz="5750" spc="-10" dirty="0">
                <a:latin typeface="Trebuchet MS"/>
                <a:cs typeface="Trebuchet MS"/>
              </a:rPr>
              <a:t>(juniorer) där de 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grupp får arbeta med ett material som syftar </a:t>
            </a:r>
            <a:r>
              <a:rPr sz="5750" spc="-5" dirty="0">
                <a:latin typeface="Trebuchet MS"/>
                <a:cs typeface="Trebuchet MS"/>
              </a:rPr>
              <a:t>till </a:t>
            </a:r>
            <a:r>
              <a:rPr sz="5750" spc="-10" dirty="0">
                <a:latin typeface="Trebuchet MS"/>
                <a:cs typeface="Trebuchet MS"/>
              </a:rPr>
              <a:t>att  hjälpa dem</a:t>
            </a:r>
            <a:r>
              <a:rPr sz="5750" spc="3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att</a:t>
            </a:r>
            <a:r>
              <a:rPr sz="5750" spc="1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utveckla	andlig	förmåga </a:t>
            </a:r>
            <a:r>
              <a:rPr sz="5750" spc="-5" dirty="0">
                <a:latin typeface="Trebuchet MS"/>
                <a:cs typeface="Trebuchet MS"/>
              </a:rPr>
              <a:t>till </a:t>
            </a:r>
            <a:r>
              <a:rPr sz="5750" spc="-10" dirty="0">
                <a:latin typeface="Trebuchet MS"/>
                <a:cs typeface="Trebuchet MS"/>
              </a:rPr>
              <a:t>andligt  självbestämmande </a:t>
            </a:r>
            <a:r>
              <a:rPr sz="5750" spc="-5" dirty="0">
                <a:latin typeface="Trebuchet MS"/>
                <a:cs typeface="Trebuchet MS"/>
              </a:rPr>
              <a:t>("spiritual </a:t>
            </a:r>
            <a:r>
              <a:rPr sz="5750" spc="-10" dirty="0">
                <a:latin typeface="Trebuchet MS"/>
                <a:cs typeface="Trebuchet MS"/>
              </a:rPr>
              <a:t>empowerment") och  tillämpa vad de lärt </a:t>
            </a:r>
            <a:r>
              <a:rPr sz="5750" spc="-5" dirty="0">
                <a:latin typeface="Trebuchet MS"/>
                <a:cs typeface="Trebuchet MS"/>
              </a:rPr>
              <a:t>sig </a:t>
            </a:r>
            <a:r>
              <a:rPr sz="5750" spc="-10" dirty="0">
                <a:latin typeface="Trebuchet MS"/>
                <a:cs typeface="Trebuchet MS"/>
              </a:rPr>
              <a:t>genom</a:t>
            </a:r>
            <a:r>
              <a:rPr sz="5750" spc="50" dirty="0">
                <a:latin typeface="Trebuchet MS"/>
                <a:cs typeface="Trebuchet MS"/>
              </a:rPr>
              <a:t> </a:t>
            </a:r>
            <a:r>
              <a:rPr sz="5750" spc="-55" dirty="0">
                <a:latin typeface="Trebuchet MS"/>
                <a:cs typeface="Trebuchet MS"/>
              </a:rPr>
              <a:t>gruppaktiviteter.</a:t>
            </a:r>
            <a:endParaRPr sz="57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750" spc="-10" dirty="0">
                <a:latin typeface="Trebuchet MS"/>
                <a:cs typeface="Trebuchet MS"/>
              </a:rPr>
              <a:t>Alla </a:t>
            </a:r>
            <a:r>
              <a:rPr sz="5750" spc="-100" dirty="0">
                <a:latin typeface="Trebuchet MS"/>
                <a:cs typeface="Trebuchet MS"/>
              </a:rPr>
              <a:t>ungdomar, </a:t>
            </a:r>
            <a:r>
              <a:rPr sz="5750" spc="-10" dirty="0">
                <a:latin typeface="Trebuchet MS"/>
                <a:cs typeface="Trebuchet MS"/>
              </a:rPr>
              <a:t>oavsett religiös bakgrund </a:t>
            </a:r>
            <a:r>
              <a:rPr sz="5750" spc="-5" dirty="0">
                <a:latin typeface="Trebuchet MS"/>
                <a:cs typeface="Trebuchet MS"/>
              </a:rPr>
              <a:t>är</a:t>
            </a:r>
            <a:r>
              <a:rPr sz="5750" spc="16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välkomna.</a:t>
            </a:r>
            <a:endParaRPr sz="5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100">
              <a:latin typeface="Times New Roman"/>
              <a:cs typeface="Times New Roman"/>
            </a:endParaRPr>
          </a:p>
          <a:p>
            <a:pPr marL="12700" marR="9013190">
              <a:lnSpc>
                <a:spcPts val="5980"/>
              </a:lnSpc>
              <a:tabLst>
                <a:tab pos="4889500" algn="l"/>
              </a:tabLst>
            </a:pP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juniorgrupperna beslutar  deltagarna själva om vissa  gemensamma	projekt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en  anda av tjänande,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syfte  att bidra </a:t>
            </a:r>
            <a:r>
              <a:rPr sz="5750" spc="-5" dirty="0">
                <a:latin typeface="Trebuchet MS"/>
                <a:cs typeface="Trebuchet MS"/>
              </a:rPr>
              <a:t>till </a:t>
            </a:r>
            <a:r>
              <a:rPr sz="5750" spc="-10" dirty="0">
                <a:latin typeface="Trebuchet MS"/>
                <a:cs typeface="Trebuchet MS"/>
              </a:rPr>
              <a:t>förbättring av  deras eget</a:t>
            </a:r>
            <a:r>
              <a:rPr sz="5750" spc="-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grannskap.</a:t>
            </a:r>
            <a:endParaRPr sz="57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39888" y="1144560"/>
            <a:ext cx="14024007" cy="121376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5759" y="2786558"/>
            <a:ext cx="18733770" cy="9833461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>
              <a:lnSpc>
                <a:spcPts val="5980"/>
              </a:lnSpc>
              <a:spcBef>
                <a:spcPts val="1055"/>
              </a:spcBef>
            </a:pPr>
            <a:r>
              <a:rPr sz="5750" spc="-10" dirty="0">
                <a:latin typeface="Trebuchet MS"/>
                <a:cs typeface="Trebuchet MS"/>
              </a:rPr>
              <a:t>Ett förberedande material har också utvecklats för barn 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åldern 5-11 </a:t>
            </a:r>
            <a:r>
              <a:rPr sz="5750" spc="-265" dirty="0">
                <a:latin typeface="Trebuchet MS"/>
                <a:cs typeface="Trebuchet MS"/>
              </a:rPr>
              <a:t>år.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detta får barnen </a:t>
            </a:r>
            <a:r>
              <a:rPr sz="5750" spc="-10" dirty="0" err="1">
                <a:latin typeface="Trebuchet MS"/>
                <a:cs typeface="Trebuchet MS"/>
              </a:rPr>
              <a:t>genom</a:t>
            </a:r>
            <a:r>
              <a:rPr sz="5750" spc="-10" dirty="0">
                <a:latin typeface="Trebuchet MS"/>
                <a:cs typeface="Trebuchet MS"/>
              </a:rPr>
              <a:t> </a:t>
            </a:r>
            <a:r>
              <a:rPr lang="sv-SE" sz="5750" spc="-10" dirty="0">
                <a:latin typeface="Trebuchet MS"/>
                <a:cs typeface="Trebuchet MS"/>
              </a:rPr>
              <a:t>s</a:t>
            </a:r>
            <a:r>
              <a:rPr sz="5750" spc="-65" dirty="0" err="1">
                <a:latin typeface="Trebuchet MS"/>
                <a:cs typeface="Trebuchet MS"/>
              </a:rPr>
              <a:t>amarbets</a:t>
            </a:r>
            <a:r>
              <a:rPr lang="sv-SE" sz="5750" spc="-65" dirty="0">
                <a:latin typeface="Trebuchet MS"/>
                <a:cs typeface="Trebuchet MS"/>
              </a:rPr>
              <a:t>-</a:t>
            </a:r>
            <a:r>
              <a:rPr sz="5750" spc="-65" dirty="0" err="1">
                <a:latin typeface="Trebuchet MS"/>
                <a:cs typeface="Trebuchet MS"/>
              </a:rPr>
              <a:t>lekar</a:t>
            </a:r>
            <a:r>
              <a:rPr sz="5750" spc="-65" dirty="0">
                <a:latin typeface="Trebuchet MS"/>
                <a:cs typeface="Trebuchet MS"/>
              </a:rPr>
              <a:t>,  </a:t>
            </a:r>
            <a:r>
              <a:rPr sz="5750" spc="-75" dirty="0">
                <a:latin typeface="Trebuchet MS"/>
                <a:cs typeface="Trebuchet MS"/>
              </a:rPr>
              <a:t>berättelser, </a:t>
            </a:r>
            <a:r>
              <a:rPr sz="5750" spc="-125" dirty="0">
                <a:latin typeface="Trebuchet MS"/>
                <a:cs typeface="Trebuchet MS"/>
              </a:rPr>
              <a:t>sånger, </a:t>
            </a:r>
            <a:r>
              <a:rPr sz="5750" spc="-10" dirty="0">
                <a:latin typeface="Trebuchet MS"/>
                <a:cs typeface="Trebuchet MS"/>
              </a:rPr>
              <a:t>drama och andra </a:t>
            </a:r>
            <a:r>
              <a:rPr sz="5750" spc="-10" dirty="0" err="1">
                <a:latin typeface="Trebuchet MS"/>
                <a:cs typeface="Trebuchet MS"/>
              </a:rPr>
              <a:t>konstnärliga</a:t>
            </a:r>
            <a:r>
              <a:rPr sz="5750" spc="-10" dirty="0">
                <a:latin typeface="Trebuchet MS"/>
                <a:cs typeface="Trebuchet MS"/>
              </a:rPr>
              <a:t> </a:t>
            </a:r>
            <a:r>
              <a:rPr sz="5750" spc="-10" dirty="0" err="1">
                <a:latin typeface="Trebuchet MS"/>
                <a:cs typeface="Trebuchet MS"/>
              </a:rPr>
              <a:t>aktivi</a:t>
            </a:r>
            <a:r>
              <a:rPr sz="5750" spc="-145" dirty="0" err="1">
                <a:latin typeface="Trebuchet MS"/>
                <a:cs typeface="Trebuchet MS"/>
              </a:rPr>
              <a:t>teter</a:t>
            </a:r>
            <a:r>
              <a:rPr sz="5750" spc="-145" dirty="0">
                <a:latin typeface="Trebuchet MS"/>
                <a:cs typeface="Trebuchet MS"/>
              </a:rPr>
              <a:t>, </a:t>
            </a:r>
            <a:r>
              <a:rPr sz="5750" spc="-10" dirty="0">
                <a:latin typeface="Trebuchet MS"/>
                <a:cs typeface="Trebuchet MS"/>
              </a:rPr>
              <a:t>lära </a:t>
            </a:r>
            <a:r>
              <a:rPr sz="5750" spc="-5" dirty="0">
                <a:latin typeface="Trebuchet MS"/>
                <a:cs typeface="Trebuchet MS"/>
              </a:rPr>
              <a:t>sig </a:t>
            </a:r>
            <a:r>
              <a:rPr sz="5750" spc="-10" dirty="0">
                <a:latin typeface="Trebuchet MS"/>
                <a:cs typeface="Trebuchet MS"/>
              </a:rPr>
              <a:t>de djupa mänskliga värden, som rättvisa,  medkänsla, sanning, älighet, tålamod, </a:t>
            </a:r>
            <a:r>
              <a:rPr sz="5750" spc="-10" dirty="0" err="1">
                <a:latin typeface="Trebuchet MS"/>
                <a:cs typeface="Trebuchet MS"/>
              </a:rPr>
              <a:t>hjälp</a:t>
            </a:r>
            <a:r>
              <a:rPr lang="sv-SE" sz="5750" spc="-10" dirty="0">
                <a:latin typeface="Trebuchet MS"/>
                <a:cs typeface="Trebuchet MS"/>
              </a:rPr>
              <a:t>-</a:t>
            </a:r>
            <a:r>
              <a:rPr sz="5750" spc="-10" dirty="0" err="1">
                <a:latin typeface="Trebuchet MS"/>
                <a:cs typeface="Trebuchet MS"/>
              </a:rPr>
              <a:t>samhet</a:t>
            </a:r>
            <a:r>
              <a:rPr sz="5750" spc="-10" dirty="0">
                <a:latin typeface="Trebuchet MS"/>
                <a:cs typeface="Trebuchet MS"/>
              </a:rPr>
              <a:t>, etc,  som </a:t>
            </a:r>
            <a:r>
              <a:rPr sz="5750" spc="-55" dirty="0">
                <a:latin typeface="Trebuchet MS"/>
                <a:cs typeface="Trebuchet MS"/>
              </a:rPr>
              <a:t>återfinns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all de stora religionerna. De får också  lära </a:t>
            </a:r>
            <a:r>
              <a:rPr sz="5750" spc="-5" dirty="0">
                <a:latin typeface="Trebuchet MS"/>
                <a:cs typeface="Trebuchet MS"/>
              </a:rPr>
              <a:t>sig </a:t>
            </a:r>
            <a:r>
              <a:rPr sz="5750" spc="-10" dirty="0">
                <a:latin typeface="Trebuchet MS"/>
                <a:cs typeface="Trebuchet MS"/>
              </a:rPr>
              <a:t>om Guds kä</a:t>
            </a:r>
            <a:r>
              <a:rPr sz="5750" spc="-10" dirty="0">
                <a:latin typeface="Arial"/>
                <a:cs typeface="Arial"/>
              </a:rPr>
              <a:t>̈</a:t>
            </a:r>
            <a:r>
              <a:rPr sz="5750" spc="-10" dirty="0">
                <a:latin typeface="Trebuchet MS"/>
                <a:cs typeface="Trebuchet MS"/>
              </a:rPr>
              <a:t>rlek och möjlighet </a:t>
            </a:r>
            <a:r>
              <a:rPr sz="5750" spc="-5" dirty="0">
                <a:latin typeface="Trebuchet MS"/>
                <a:cs typeface="Trebuchet MS"/>
              </a:rPr>
              <a:t>till </a:t>
            </a:r>
            <a:r>
              <a:rPr sz="5750" spc="-10" dirty="0">
                <a:latin typeface="Trebuchet MS"/>
                <a:cs typeface="Trebuchet MS"/>
              </a:rPr>
              <a:t>den inre  trygghet som äkta gudstro kan</a:t>
            </a:r>
            <a:r>
              <a:rPr sz="5750" spc="3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ge.</a:t>
            </a:r>
            <a:endParaRPr sz="57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6550" dirty="0">
              <a:latin typeface="Times New Roman"/>
              <a:cs typeface="Times New Roman"/>
            </a:endParaRPr>
          </a:p>
          <a:p>
            <a:pPr marL="12700" marR="12231370">
              <a:lnSpc>
                <a:spcPct val="94600"/>
              </a:lnSpc>
            </a:pPr>
            <a:r>
              <a:rPr sz="5750" spc="-10" dirty="0">
                <a:latin typeface="Trebuchet MS"/>
                <a:cs typeface="Trebuchet MS"/>
              </a:rPr>
              <a:t>Alla barn, oavsett  religiös bakgrund </a:t>
            </a:r>
            <a:r>
              <a:rPr sz="5750" spc="-5" dirty="0">
                <a:latin typeface="Trebuchet MS"/>
                <a:cs typeface="Trebuchet MS"/>
              </a:rPr>
              <a:t>är  </a:t>
            </a:r>
            <a:r>
              <a:rPr sz="5750" spc="-10" dirty="0">
                <a:latin typeface="Trebuchet MS"/>
                <a:cs typeface="Trebuchet MS"/>
              </a:rPr>
              <a:t>förstås</a:t>
            </a:r>
            <a:r>
              <a:rPr sz="5750" spc="-2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välkomna.</a:t>
            </a:r>
            <a:endParaRPr sz="575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9154" y="1106175"/>
            <a:ext cx="9914518" cy="102389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55504" y="8622215"/>
            <a:ext cx="11848595" cy="645585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</TotalTime>
  <Words>722</Words>
  <Application>Microsoft Office PowerPoint</Application>
  <PresentationFormat>Anpassad</PresentationFormat>
  <Paragraphs>48</Paragraphs>
  <Slides>14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Office Theme</vt:lpstr>
      <vt:lpstr>Vid World's Parliament of Religions, Chicago, 1893  nämndes bahá’í-trons grundare för första gången  offentligt I Väst.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Mänsklighetens enhet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Fredsfaktor</dc:title>
  <dc:creator>Örjan Widegren</dc:creator>
  <cp:lastModifiedBy>Örjan Widegren</cp:lastModifiedBy>
  <cp:revision>8</cp:revision>
  <dcterms:created xsi:type="dcterms:W3CDTF">2019-10-09T16:32:10Z</dcterms:created>
  <dcterms:modified xsi:type="dcterms:W3CDTF">2019-11-09T16:40:31Z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2019-10-09T00:00:00Z</vt:filetime>
  </property>
  <property fmtid="{D5CDD505-2E9C-101B-9397-08002B2CF9AE}" pid="3" name="Creator">
    <vt:lpwstr>Serif Affinity Publisher 1.7.3</vt:lpwstr>
  </property>
  <property fmtid="{D5CDD505-2E9C-101B-9397-08002B2CF9AE}" pid="4" name="LastSaved">
    <vt:filetime>2019-10-09T00:00:00Z</vt:filetime>
  </property>
  <property fmtid="{D5CDD505-2E9C-101B-9397-08002B2CF9AE}" pid="5" name="NXPowerLiteLastOptimized">
    <vt:lpwstr>24034007</vt:lpwstr>
  </property>
  <property fmtid="{D5CDD505-2E9C-101B-9397-08002B2CF9AE}" pid="6" name="NXPowerLiteSettings">
    <vt:lpwstr>C7000400038000</vt:lpwstr>
  </property>
  <property fmtid="{D5CDD505-2E9C-101B-9397-08002B2CF9AE}" pid="7" name="NXPowerLiteVersion">
    <vt:lpwstr>S8.2.3</vt:lpwstr>
  </property>
</Properties>
</file>