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handoutMasterIdLst>
    <p:handoutMasterId r:id="rId20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20104100" cy="15081250"/>
  <p:notesSz cx="20104100" cy="15081250"/>
  <p:embeddedFontLst>
    <p:embeddedFont>
      <p:font typeface="Amaranth" panose="02000503050000020004" pitchFamily="2" charset="0"/>
      <p:regular r:id="rId21"/>
      <p:bold r:id="rId22"/>
      <p:italic r:id="rId23"/>
      <p:bold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Trebuchet MS" panose="020B0603020202020204" pitchFamily="34" charset="0"/>
      <p:regular r:id="rId29"/>
      <p:bold r:id="rId30"/>
      <p:italic r:id="rId31"/>
      <p:boldItalic r:id="rId32"/>
    </p:embeddedFont>
  </p:embeddedFontLst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912" y="5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3" d="100"/>
          <a:sy n="53" d="100"/>
        </p:scale>
        <p:origin x="241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25A22070-165C-4C5D-8F40-60AF5A05B39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755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43B615B-7C04-45E6-9AC1-F5BA061ED08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1387138" y="0"/>
            <a:ext cx="8712200" cy="755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B282FC-67B6-4B3B-9B46-C77E3EFB1417}" type="datetimeFigureOut">
              <a:rPr lang="sv-SE" smtClean="0"/>
              <a:t>2019-11-09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DECB9B5-E94C-422E-8122-EE650EEEF9A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4325600"/>
            <a:ext cx="8712200" cy="755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05EA0B7-5E55-4CAB-9403-CE934F8E56C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1387138" y="14325600"/>
            <a:ext cx="8712200" cy="755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454CC4-03F3-409E-AB85-E2DFEAAC76D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956196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20098354" cy="15078075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013325" y="3565197"/>
            <a:ext cx="10077450" cy="9010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737150" y="11707779"/>
            <a:ext cx="16629798" cy="16605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11/9/2019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75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5750" b="0" i="1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11/9/2019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75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3468687"/>
            <a:ext cx="8745284" cy="99536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3468687"/>
            <a:ext cx="8745284" cy="99536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11/9/2019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75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11/9/2019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11/9/2019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20098590" cy="15073912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99718" y="2760304"/>
            <a:ext cx="17904662" cy="35947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75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66076" y="7296084"/>
            <a:ext cx="17971947" cy="61556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750" b="0" i="1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4025563"/>
            <a:ext cx="6433312" cy="7540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4025563"/>
            <a:ext cx="4623943" cy="7540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11/9/2019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4025563"/>
            <a:ext cx="4623943" cy="7540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5450" y="1114847"/>
            <a:ext cx="13834635" cy="2438916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548878" y="3606826"/>
            <a:ext cx="7530590" cy="10037621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02297" y="4074566"/>
            <a:ext cx="9591675" cy="892873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600" spc="-10" dirty="0">
                <a:latin typeface="Arial"/>
                <a:cs typeface="Arial"/>
              </a:rPr>
              <a:t>Har </a:t>
            </a:r>
            <a:r>
              <a:rPr sz="4600" spc="-5" dirty="0">
                <a:latin typeface="Arial"/>
                <a:cs typeface="Arial"/>
              </a:rPr>
              <a:t>sitt ursprung i</a:t>
            </a:r>
            <a:r>
              <a:rPr sz="4600" spc="5" dirty="0">
                <a:latin typeface="Arial"/>
                <a:cs typeface="Arial"/>
              </a:rPr>
              <a:t> </a:t>
            </a:r>
            <a:r>
              <a:rPr sz="4600" spc="-10" dirty="0">
                <a:latin typeface="Arial"/>
                <a:cs typeface="Arial"/>
              </a:rPr>
              <a:t>Iran</a:t>
            </a:r>
            <a:endParaRPr sz="4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5450">
              <a:latin typeface="Times New Roman"/>
              <a:cs typeface="Times New Roman"/>
            </a:endParaRPr>
          </a:p>
          <a:p>
            <a:pPr marL="12700" marR="5080">
              <a:lnSpc>
                <a:spcPts val="4740"/>
              </a:lnSpc>
              <a:spcBef>
                <a:spcPts val="5"/>
              </a:spcBef>
            </a:pPr>
            <a:r>
              <a:rPr sz="4600" spc="-10" dirty="0">
                <a:latin typeface="Arial"/>
                <a:cs typeface="Arial"/>
              </a:rPr>
              <a:t>Spridd </a:t>
            </a:r>
            <a:r>
              <a:rPr sz="4600" spc="-5" dirty="0">
                <a:latin typeface="Arial"/>
                <a:cs typeface="Arial"/>
              </a:rPr>
              <a:t>till flest </a:t>
            </a:r>
            <a:r>
              <a:rPr sz="4600" spc="-10" dirty="0">
                <a:latin typeface="Arial"/>
                <a:cs typeface="Arial"/>
              </a:rPr>
              <a:t>antal </a:t>
            </a:r>
            <a:r>
              <a:rPr sz="4600" spc="-5" dirty="0">
                <a:latin typeface="Arial"/>
                <a:cs typeface="Arial"/>
              </a:rPr>
              <a:t>länder i världen -  näst </a:t>
            </a:r>
            <a:r>
              <a:rPr sz="4600" spc="-10" dirty="0">
                <a:latin typeface="Arial"/>
                <a:cs typeface="Arial"/>
              </a:rPr>
              <a:t>efter </a:t>
            </a:r>
            <a:r>
              <a:rPr sz="4600" spc="-5" dirty="0">
                <a:latin typeface="Arial"/>
                <a:cs typeface="Arial"/>
              </a:rPr>
              <a:t>kristendomen.</a:t>
            </a:r>
            <a:endParaRPr sz="4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47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4600" spc="-10" dirty="0">
                <a:latin typeface="Arial"/>
                <a:cs typeface="Arial"/>
              </a:rPr>
              <a:t>Bahá’í kom </a:t>
            </a:r>
            <a:r>
              <a:rPr sz="4600" spc="-5" dirty="0">
                <a:latin typeface="Arial"/>
                <a:cs typeface="Arial"/>
              </a:rPr>
              <a:t>till </a:t>
            </a:r>
            <a:r>
              <a:rPr sz="4600" spc="-10" dirty="0">
                <a:latin typeface="Arial"/>
                <a:cs typeface="Arial"/>
              </a:rPr>
              <a:t>Sverige redan</a:t>
            </a:r>
            <a:r>
              <a:rPr sz="4600" spc="40" dirty="0">
                <a:latin typeface="Arial"/>
                <a:cs typeface="Arial"/>
              </a:rPr>
              <a:t> </a:t>
            </a:r>
            <a:r>
              <a:rPr sz="4600" spc="-10" dirty="0">
                <a:latin typeface="Arial"/>
                <a:cs typeface="Arial"/>
              </a:rPr>
              <a:t>1908</a:t>
            </a:r>
            <a:endParaRPr sz="4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5450">
              <a:latin typeface="Times New Roman"/>
              <a:cs typeface="Times New Roman"/>
            </a:endParaRPr>
          </a:p>
          <a:p>
            <a:pPr marL="12700" marR="1236980">
              <a:lnSpc>
                <a:spcPts val="4740"/>
              </a:lnSpc>
              <a:spcBef>
                <a:spcPts val="5"/>
              </a:spcBef>
            </a:pPr>
            <a:r>
              <a:rPr sz="4600" spc="-10" dirty="0">
                <a:latin typeface="Arial"/>
                <a:cs typeface="Arial"/>
              </a:rPr>
              <a:t>Organiserade samfund </a:t>
            </a:r>
            <a:r>
              <a:rPr sz="4600" spc="-5" dirty="0">
                <a:latin typeface="Arial"/>
                <a:cs typeface="Arial"/>
              </a:rPr>
              <a:t>i över </a:t>
            </a:r>
            <a:r>
              <a:rPr sz="4600" spc="-10" dirty="0">
                <a:latin typeface="Arial"/>
                <a:cs typeface="Arial"/>
              </a:rPr>
              <a:t>20  kommuner</a:t>
            </a:r>
            <a:endParaRPr sz="4600">
              <a:latin typeface="Arial"/>
              <a:cs typeface="Arial"/>
            </a:endParaRPr>
          </a:p>
          <a:p>
            <a:pPr marL="12700" marR="2501265">
              <a:lnSpc>
                <a:spcPts val="11020"/>
              </a:lnSpc>
              <a:spcBef>
                <a:spcPts val="1260"/>
              </a:spcBef>
              <a:tabLst>
                <a:tab pos="1082040" algn="l"/>
              </a:tabLst>
            </a:pPr>
            <a:r>
              <a:rPr sz="4600" spc="-10" dirty="0">
                <a:latin typeface="Arial"/>
                <a:cs typeface="Arial"/>
              </a:rPr>
              <a:t>Ca 5 </a:t>
            </a:r>
            <a:r>
              <a:rPr sz="4600" spc="-5" dirty="0">
                <a:latin typeface="Arial"/>
                <a:cs typeface="Arial"/>
              </a:rPr>
              <a:t>miljoner i </a:t>
            </a:r>
            <a:r>
              <a:rPr sz="4600" spc="-10" dirty="0">
                <a:latin typeface="Arial"/>
                <a:cs typeface="Arial"/>
              </a:rPr>
              <a:t>hela </a:t>
            </a:r>
            <a:r>
              <a:rPr sz="4600" spc="-5" dirty="0">
                <a:latin typeface="Arial"/>
                <a:cs typeface="Arial"/>
              </a:rPr>
              <a:t>världen  </a:t>
            </a:r>
            <a:r>
              <a:rPr sz="4600" spc="-10" dirty="0">
                <a:latin typeface="Arial"/>
                <a:cs typeface="Arial"/>
              </a:rPr>
              <a:t>Ca	</a:t>
            </a:r>
            <a:r>
              <a:rPr sz="4600" spc="-95" dirty="0">
                <a:latin typeface="Arial"/>
                <a:cs typeface="Arial"/>
              </a:rPr>
              <a:t>1100 </a:t>
            </a:r>
            <a:r>
              <a:rPr sz="4600" spc="-5" dirty="0">
                <a:latin typeface="Arial"/>
                <a:cs typeface="Arial"/>
              </a:rPr>
              <a:t>i</a:t>
            </a:r>
            <a:r>
              <a:rPr sz="4600" spc="85" dirty="0">
                <a:latin typeface="Arial"/>
                <a:cs typeface="Arial"/>
              </a:rPr>
              <a:t> </a:t>
            </a:r>
            <a:r>
              <a:rPr sz="4600" spc="-10" dirty="0">
                <a:latin typeface="Arial"/>
                <a:cs typeface="Arial"/>
              </a:rPr>
              <a:t>Sverige</a:t>
            </a:r>
            <a:endParaRPr sz="460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36465" y="2892425"/>
            <a:ext cx="16020415" cy="9627507"/>
          </a:xfrm>
          <a:prstGeom prst="rect">
            <a:avLst/>
          </a:prstGeom>
        </p:spPr>
        <p:txBody>
          <a:bodyPr vert="horz" wrap="square" lIns="0" tIns="133985" rIns="0" bIns="0" rtlCol="0">
            <a:spAutoFit/>
          </a:bodyPr>
          <a:lstStyle/>
          <a:p>
            <a:pPr marL="12700" marR="5080">
              <a:lnSpc>
                <a:spcPts val="5980"/>
              </a:lnSpc>
              <a:spcBef>
                <a:spcPts val="1055"/>
              </a:spcBef>
            </a:pPr>
            <a:r>
              <a:rPr sz="5750" spc="-10" dirty="0">
                <a:latin typeface="Trebuchet MS"/>
                <a:cs typeface="Trebuchet MS"/>
              </a:rPr>
              <a:t>Bábs 18 </a:t>
            </a:r>
            <a:r>
              <a:rPr sz="5750" spc="-90" dirty="0">
                <a:latin typeface="Trebuchet MS"/>
                <a:cs typeface="Trebuchet MS"/>
              </a:rPr>
              <a:t>lärjungar, </a:t>
            </a:r>
            <a:r>
              <a:rPr sz="5750" spc="-10" dirty="0">
                <a:latin typeface="Trebuchet MS"/>
                <a:cs typeface="Trebuchet MS"/>
              </a:rPr>
              <a:t>som oberoende av varandra  erkänt honom som den utlovade, spred Bábs lära  över hela</a:t>
            </a:r>
            <a:r>
              <a:rPr sz="5750" dirty="0">
                <a:latin typeface="Trebuchet MS"/>
                <a:cs typeface="Trebuchet MS"/>
              </a:rPr>
              <a:t> </a:t>
            </a:r>
            <a:r>
              <a:rPr sz="5750" spc="-40" dirty="0">
                <a:latin typeface="Trebuchet MS"/>
                <a:cs typeface="Trebuchet MS"/>
              </a:rPr>
              <a:t>Persien.</a:t>
            </a:r>
            <a:endParaRPr sz="575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6100" dirty="0">
              <a:latin typeface="Times New Roman"/>
              <a:cs typeface="Times New Roman"/>
            </a:endParaRPr>
          </a:p>
          <a:p>
            <a:pPr marL="12700" marR="1148715">
              <a:lnSpc>
                <a:spcPct val="102499"/>
              </a:lnSpc>
              <a:spcBef>
                <a:spcPts val="5"/>
              </a:spcBef>
            </a:pPr>
            <a:r>
              <a:rPr sz="5750" spc="-30" dirty="0">
                <a:latin typeface="Trebuchet MS"/>
                <a:cs typeface="Trebuchet MS"/>
              </a:rPr>
              <a:t>Tiotusentals </a:t>
            </a:r>
            <a:r>
              <a:rPr sz="5750" spc="-10" dirty="0">
                <a:latin typeface="Trebuchet MS"/>
                <a:cs typeface="Trebuchet MS"/>
              </a:rPr>
              <a:t>drogs </a:t>
            </a:r>
            <a:r>
              <a:rPr sz="5750" spc="-5" dirty="0">
                <a:latin typeface="Trebuchet MS"/>
                <a:cs typeface="Trebuchet MS"/>
              </a:rPr>
              <a:t>till </a:t>
            </a:r>
            <a:r>
              <a:rPr sz="5750" spc="-10" dirty="0">
                <a:latin typeface="Trebuchet MS"/>
                <a:cs typeface="Trebuchet MS"/>
              </a:rPr>
              <a:t>den nya uppenbarelsen  och detta gjorde att de styrande blev </a:t>
            </a:r>
            <a:r>
              <a:rPr sz="5750" spc="-10" dirty="0" err="1">
                <a:latin typeface="Trebuchet MS"/>
                <a:cs typeface="Trebuchet MS"/>
              </a:rPr>
              <a:t>rädda</a:t>
            </a:r>
            <a:r>
              <a:rPr sz="5750" spc="-10" dirty="0">
                <a:latin typeface="Trebuchet MS"/>
                <a:cs typeface="Trebuchet MS"/>
              </a:rPr>
              <a:t>  </a:t>
            </a:r>
            <a:r>
              <a:rPr lang="sv-SE" sz="5750" spc="-10" dirty="0">
                <a:latin typeface="Trebuchet MS"/>
                <a:cs typeface="Trebuchet MS"/>
              </a:rPr>
              <a:t>a</a:t>
            </a:r>
            <a:r>
              <a:rPr sz="5750" spc="-10" dirty="0" err="1">
                <a:latin typeface="Trebuchet MS"/>
                <a:cs typeface="Trebuchet MS"/>
              </a:rPr>
              <a:t>tt</a:t>
            </a:r>
            <a:r>
              <a:rPr sz="5750" spc="-10" dirty="0">
                <a:latin typeface="Trebuchet MS"/>
                <a:cs typeface="Trebuchet MS"/>
              </a:rPr>
              <a:t> </a:t>
            </a:r>
            <a:r>
              <a:rPr sz="5750" spc="-10" dirty="0" err="1">
                <a:latin typeface="Trebuchet MS"/>
                <a:cs typeface="Trebuchet MS"/>
              </a:rPr>
              <a:t>förlora</a:t>
            </a:r>
            <a:r>
              <a:rPr sz="5750" spc="5" dirty="0">
                <a:latin typeface="Trebuchet MS"/>
                <a:cs typeface="Trebuchet MS"/>
              </a:rPr>
              <a:t> </a:t>
            </a:r>
            <a:r>
              <a:rPr lang="sv-SE" sz="5750" spc="5" dirty="0">
                <a:latin typeface="Trebuchet MS"/>
                <a:cs typeface="Trebuchet MS"/>
              </a:rPr>
              <a:t>sin </a:t>
            </a:r>
            <a:r>
              <a:rPr sz="5750" spc="-10" dirty="0" err="1">
                <a:latin typeface="Trebuchet MS"/>
                <a:cs typeface="Trebuchet MS"/>
              </a:rPr>
              <a:t>makt</a:t>
            </a:r>
            <a:r>
              <a:rPr sz="5750" spc="-10" dirty="0">
                <a:latin typeface="Trebuchet MS"/>
                <a:cs typeface="Trebuchet MS"/>
              </a:rPr>
              <a:t>.</a:t>
            </a:r>
            <a:endParaRPr sz="575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6600" dirty="0">
              <a:latin typeface="Times New Roman"/>
              <a:cs typeface="Times New Roman"/>
            </a:endParaRPr>
          </a:p>
          <a:p>
            <a:pPr marL="12700" marR="1874520" algn="just">
              <a:lnSpc>
                <a:spcPct val="94600"/>
              </a:lnSpc>
            </a:pPr>
            <a:r>
              <a:rPr sz="5750" spc="-10" dirty="0">
                <a:latin typeface="Trebuchet MS"/>
                <a:cs typeface="Trebuchet MS"/>
              </a:rPr>
              <a:t>De hetsade folkmassorna mot Báb och hans  anhängare och ledde </a:t>
            </a:r>
            <a:r>
              <a:rPr sz="5750" spc="-5" dirty="0">
                <a:latin typeface="Trebuchet MS"/>
                <a:cs typeface="Trebuchet MS"/>
              </a:rPr>
              <a:t>till </a:t>
            </a:r>
            <a:r>
              <a:rPr sz="5750" spc="-10" dirty="0">
                <a:latin typeface="Trebuchet MS"/>
                <a:cs typeface="Trebuchet MS"/>
              </a:rPr>
              <a:t>en </a:t>
            </a:r>
            <a:r>
              <a:rPr sz="5750" spc="-5" dirty="0">
                <a:latin typeface="Trebuchet MS"/>
                <a:cs typeface="Trebuchet MS"/>
              </a:rPr>
              <a:t>serie </a:t>
            </a:r>
            <a:r>
              <a:rPr sz="5750" spc="-10" dirty="0" err="1">
                <a:latin typeface="Trebuchet MS"/>
                <a:cs typeface="Trebuchet MS"/>
              </a:rPr>
              <a:t>pogromer</a:t>
            </a:r>
            <a:r>
              <a:rPr sz="5750" spc="-10" dirty="0">
                <a:latin typeface="Trebuchet MS"/>
                <a:cs typeface="Trebuchet MS"/>
              </a:rPr>
              <a:t>  </a:t>
            </a:r>
            <a:r>
              <a:rPr lang="sv-SE" sz="5750" spc="-10" dirty="0">
                <a:latin typeface="Trebuchet MS"/>
                <a:cs typeface="Trebuchet MS"/>
              </a:rPr>
              <a:t>d</a:t>
            </a:r>
            <a:r>
              <a:rPr sz="5750" spc="-10" dirty="0" err="1">
                <a:latin typeface="Trebuchet MS"/>
                <a:cs typeface="Trebuchet MS"/>
              </a:rPr>
              <a:t>är</a:t>
            </a:r>
            <a:r>
              <a:rPr sz="5750" spc="-10" dirty="0">
                <a:latin typeface="Trebuchet MS"/>
                <a:cs typeface="Trebuchet MS"/>
              </a:rPr>
              <a:t> många tusen torterades och</a:t>
            </a:r>
            <a:r>
              <a:rPr sz="5750" spc="45" dirty="0">
                <a:latin typeface="Trebuchet MS"/>
                <a:cs typeface="Trebuchet MS"/>
              </a:rPr>
              <a:t> </a:t>
            </a:r>
            <a:r>
              <a:rPr sz="5750" spc="-10" dirty="0">
                <a:latin typeface="Trebuchet MS"/>
                <a:cs typeface="Trebuchet MS"/>
              </a:rPr>
              <a:t>dödades.</a:t>
            </a:r>
            <a:endParaRPr sz="5750" dirty="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46434" y="1148255"/>
            <a:ext cx="16110446" cy="1201821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566650" y="4187825"/>
            <a:ext cx="6999909" cy="9212515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742802" y="4359742"/>
            <a:ext cx="6293436" cy="8506075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80562" y="3061825"/>
            <a:ext cx="13391088" cy="9099927"/>
          </a:xfrm>
          <a:prstGeom prst="rect">
            <a:avLst/>
          </a:prstGeom>
        </p:spPr>
        <p:txBody>
          <a:bodyPr vert="horz" wrap="square" lIns="0" tIns="147320" rIns="0" bIns="0" rtlCol="0">
            <a:spAutoFit/>
          </a:bodyPr>
          <a:lstStyle/>
          <a:p>
            <a:pPr marL="596265" marR="5080" indent="-596265">
              <a:lnSpc>
                <a:spcPts val="6330"/>
              </a:lnSpc>
              <a:spcBef>
                <a:spcPts val="1160"/>
              </a:spcBef>
              <a:buChar char="●"/>
              <a:tabLst>
                <a:tab pos="596265" algn="l"/>
              </a:tabLst>
            </a:pPr>
            <a:r>
              <a:rPr sz="6100" spc="10" dirty="0">
                <a:latin typeface="Arial"/>
                <a:cs typeface="Arial"/>
              </a:rPr>
              <a:t>En av Bábs 18 </a:t>
            </a:r>
            <a:r>
              <a:rPr sz="6100" spc="-25" dirty="0">
                <a:latin typeface="Arial"/>
                <a:cs typeface="Arial"/>
              </a:rPr>
              <a:t>lärljungar,</a:t>
            </a:r>
            <a:r>
              <a:rPr sz="6100" spc="-160" dirty="0">
                <a:latin typeface="Arial"/>
                <a:cs typeface="Arial"/>
              </a:rPr>
              <a:t> </a:t>
            </a:r>
            <a:r>
              <a:rPr sz="6100" spc="-80" dirty="0">
                <a:latin typeface="Arial"/>
                <a:cs typeface="Arial"/>
              </a:rPr>
              <a:t>Tahirih,  </a:t>
            </a:r>
            <a:br>
              <a:rPr lang="sv-SE" sz="6100" spc="-80" dirty="0">
                <a:latin typeface="Arial"/>
                <a:cs typeface="Arial"/>
              </a:rPr>
            </a:br>
            <a:r>
              <a:rPr sz="6100" spc="5" dirty="0">
                <a:latin typeface="Arial"/>
                <a:cs typeface="Arial"/>
              </a:rPr>
              <a:t>var</a:t>
            </a:r>
            <a:r>
              <a:rPr sz="6100" dirty="0">
                <a:latin typeface="Arial"/>
                <a:cs typeface="Arial"/>
              </a:rPr>
              <a:t> </a:t>
            </a:r>
            <a:r>
              <a:rPr sz="6100" spc="5" dirty="0">
                <a:latin typeface="Arial"/>
                <a:cs typeface="Arial"/>
              </a:rPr>
              <a:t>kvinna.</a:t>
            </a:r>
            <a:endParaRPr sz="6100" dirty="0">
              <a:latin typeface="Arial"/>
              <a:cs typeface="Arial"/>
            </a:endParaRPr>
          </a:p>
          <a:p>
            <a:pPr marL="596265" indent="-596265">
              <a:lnSpc>
                <a:spcPts val="5780"/>
              </a:lnSpc>
              <a:buChar char="●"/>
              <a:tabLst>
                <a:tab pos="596265" algn="l"/>
              </a:tabLst>
            </a:pPr>
            <a:r>
              <a:rPr sz="6100" spc="10" dirty="0">
                <a:latin typeface="Arial"/>
                <a:cs typeface="Arial"/>
              </a:rPr>
              <a:t>Hon </a:t>
            </a:r>
            <a:r>
              <a:rPr sz="6100" spc="5" dirty="0">
                <a:latin typeface="Arial"/>
                <a:cs typeface="Arial"/>
              </a:rPr>
              <a:t>var </a:t>
            </a:r>
            <a:r>
              <a:rPr sz="6100" spc="10" dirty="0">
                <a:latin typeface="Arial"/>
                <a:cs typeface="Arial"/>
              </a:rPr>
              <a:t>berömd </a:t>
            </a:r>
            <a:r>
              <a:rPr sz="6100" spc="5" dirty="0">
                <a:latin typeface="Arial"/>
                <a:cs typeface="Arial"/>
              </a:rPr>
              <a:t>för sin</a:t>
            </a:r>
            <a:r>
              <a:rPr sz="6100" spc="-10" dirty="0">
                <a:latin typeface="Arial"/>
                <a:cs typeface="Arial"/>
              </a:rPr>
              <a:t> </a:t>
            </a:r>
            <a:r>
              <a:rPr sz="6100" spc="5" dirty="0">
                <a:latin typeface="Arial"/>
                <a:cs typeface="Arial"/>
              </a:rPr>
              <a:t>lärdom,</a:t>
            </a:r>
            <a:endParaRPr sz="6100" dirty="0">
              <a:latin typeface="Arial"/>
              <a:cs typeface="Arial"/>
            </a:endParaRPr>
          </a:p>
          <a:p>
            <a:pPr marL="661035">
              <a:lnSpc>
                <a:spcPts val="6325"/>
              </a:lnSpc>
            </a:pPr>
            <a:r>
              <a:rPr sz="6100" spc="10" dirty="0">
                <a:latin typeface="Arial"/>
                <a:cs typeface="Arial"/>
              </a:rPr>
              <a:t>skönhet och </a:t>
            </a:r>
            <a:r>
              <a:rPr sz="6100" spc="5" dirty="0">
                <a:latin typeface="Arial"/>
                <a:cs typeface="Arial"/>
              </a:rPr>
              <a:t>poetiska</a:t>
            </a:r>
            <a:r>
              <a:rPr sz="6100" spc="-20" dirty="0">
                <a:latin typeface="Arial"/>
                <a:cs typeface="Arial"/>
              </a:rPr>
              <a:t> </a:t>
            </a:r>
            <a:r>
              <a:rPr sz="6100" spc="10" dirty="0">
                <a:latin typeface="Arial"/>
                <a:cs typeface="Arial"/>
              </a:rPr>
              <a:t>gåva.</a:t>
            </a:r>
            <a:endParaRPr sz="6100" dirty="0">
              <a:latin typeface="Arial"/>
              <a:cs typeface="Arial"/>
            </a:endParaRPr>
          </a:p>
          <a:p>
            <a:pPr marL="596265" marR="3213735" indent="-596265">
              <a:lnSpc>
                <a:spcPts val="6330"/>
              </a:lnSpc>
              <a:spcBef>
                <a:spcPts val="540"/>
              </a:spcBef>
              <a:buChar char="●"/>
              <a:tabLst>
                <a:tab pos="596265" algn="l"/>
              </a:tabLst>
            </a:pPr>
            <a:r>
              <a:rPr sz="6100" spc="-30" dirty="0">
                <a:latin typeface="Arial"/>
                <a:cs typeface="Arial"/>
              </a:rPr>
              <a:t>Vid </a:t>
            </a:r>
            <a:r>
              <a:rPr sz="6100" spc="5" dirty="0">
                <a:latin typeface="Arial"/>
                <a:cs typeface="Arial"/>
              </a:rPr>
              <a:t>ett stort </a:t>
            </a:r>
            <a:r>
              <a:rPr sz="6100" spc="10" dirty="0">
                <a:latin typeface="Arial"/>
                <a:cs typeface="Arial"/>
              </a:rPr>
              <a:t>möte 1848 </a:t>
            </a:r>
            <a:r>
              <a:rPr sz="6100" spc="5" dirty="0">
                <a:latin typeface="Arial"/>
                <a:cs typeface="Arial"/>
              </a:rPr>
              <a:t>rev </a:t>
            </a:r>
            <a:r>
              <a:rPr sz="6100" spc="10" dirty="0">
                <a:latin typeface="Arial"/>
                <a:cs typeface="Arial"/>
              </a:rPr>
              <a:t>hon av </a:t>
            </a:r>
            <a:r>
              <a:rPr sz="6100" spc="5" dirty="0">
                <a:latin typeface="Arial"/>
                <a:cs typeface="Arial"/>
              </a:rPr>
              <a:t>sig sin</a:t>
            </a:r>
            <a:r>
              <a:rPr sz="6100" spc="-30" dirty="0">
                <a:latin typeface="Arial"/>
                <a:cs typeface="Arial"/>
              </a:rPr>
              <a:t> </a:t>
            </a:r>
            <a:r>
              <a:rPr sz="6100" spc="5" dirty="0" err="1">
                <a:latin typeface="Arial"/>
                <a:cs typeface="Arial"/>
              </a:rPr>
              <a:t>slöja</a:t>
            </a:r>
            <a:r>
              <a:rPr sz="6100" spc="5" dirty="0">
                <a:latin typeface="Arial"/>
                <a:cs typeface="Arial"/>
              </a:rPr>
              <a:t>.</a:t>
            </a:r>
            <a:endParaRPr lang="sv-SE" sz="6100" spc="5" dirty="0">
              <a:latin typeface="Arial"/>
              <a:cs typeface="Arial"/>
            </a:endParaRPr>
          </a:p>
          <a:p>
            <a:pPr marL="596265" marR="3213735" indent="-596265">
              <a:lnSpc>
                <a:spcPts val="6330"/>
              </a:lnSpc>
              <a:spcBef>
                <a:spcPts val="540"/>
              </a:spcBef>
              <a:buChar char="●"/>
              <a:tabLst>
                <a:tab pos="596265" algn="l"/>
              </a:tabLst>
            </a:pPr>
            <a:r>
              <a:rPr lang="sv-SE" sz="6100" spc="5" dirty="0">
                <a:latin typeface="Arial"/>
                <a:cs typeface="Arial"/>
              </a:rPr>
              <a:t>Innan hon led martyrdöden lär hon ha sagt:</a:t>
            </a:r>
            <a:endParaRPr sz="6100" dirty="0">
              <a:latin typeface="Arial"/>
              <a:cs typeface="Arial"/>
            </a:endParaRPr>
          </a:p>
          <a:p>
            <a:pPr marL="596265" indent="-596265">
              <a:lnSpc>
                <a:spcPts val="5780"/>
              </a:lnSpc>
              <a:buFont typeface="Arial"/>
              <a:buChar char="●"/>
              <a:tabLst>
                <a:tab pos="596265" algn="l"/>
              </a:tabLst>
            </a:pPr>
            <a:r>
              <a:rPr sz="6100" i="1" spc="5" dirty="0">
                <a:latin typeface="Arial"/>
                <a:cs typeface="Arial"/>
              </a:rPr>
              <a:t>”Ni </a:t>
            </a:r>
            <a:r>
              <a:rPr sz="6100" i="1" spc="10" dirty="0">
                <a:latin typeface="Arial"/>
                <a:cs typeface="Arial"/>
              </a:rPr>
              <a:t>kan döda mig </a:t>
            </a:r>
            <a:r>
              <a:rPr sz="6100" i="1" spc="5" dirty="0">
                <a:latin typeface="Arial"/>
                <a:cs typeface="Arial"/>
              </a:rPr>
              <a:t>när ni</a:t>
            </a:r>
            <a:r>
              <a:rPr sz="6100" i="1" spc="-10" dirty="0">
                <a:latin typeface="Arial"/>
                <a:cs typeface="Arial"/>
              </a:rPr>
              <a:t> </a:t>
            </a:r>
            <a:r>
              <a:rPr sz="6100" i="1" spc="5" dirty="0">
                <a:latin typeface="Arial"/>
                <a:cs typeface="Arial"/>
              </a:rPr>
              <a:t>vill,</a:t>
            </a:r>
            <a:endParaRPr sz="6100" dirty="0">
              <a:latin typeface="Arial"/>
              <a:cs typeface="Arial"/>
            </a:endParaRPr>
          </a:p>
          <a:p>
            <a:pPr marL="661035" marR="3472179">
              <a:lnSpc>
                <a:spcPts val="6330"/>
              </a:lnSpc>
              <a:spcBef>
                <a:spcPts val="540"/>
              </a:spcBef>
            </a:pPr>
            <a:r>
              <a:rPr sz="6100" i="1" spc="10" dirty="0">
                <a:latin typeface="Arial"/>
                <a:cs typeface="Arial"/>
              </a:rPr>
              <a:t>men </a:t>
            </a:r>
            <a:r>
              <a:rPr sz="6100" i="1" spc="5" dirty="0">
                <a:latin typeface="Arial"/>
                <a:cs typeface="Arial"/>
              </a:rPr>
              <a:t>ni </a:t>
            </a:r>
            <a:r>
              <a:rPr sz="6100" i="1" spc="10" dirty="0">
                <a:latin typeface="Arial"/>
                <a:cs typeface="Arial"/>
              </a:rPr>
              <a:t>kan </a:t>
            </a:r>
            <a:r>
              <a:rPr sz="6100" i="1" spc="5" dirty="0">
                <a:latin typeface="Arial"/>
                <a:cs typeface="Arial"/>
              </a:rPr>
              <a:t>inte stoppa  </a:t>
            </a:r>
            <a:r>
              <a:rPr sz="6100" i="1" spc="10" dirty="0">
                <a:latin typeface="Arial"/>
                <a:cs typeface="Arial"/>
              </a:rPr>
              <a:t>kvinnornas</a:t>
            </a:r>
            <a:r>
              <a:rPr sz="6100" i="1" spc="-40" dirty="0">
                <a:latin typeface="Arial"/>
                <a:cs typeface="Arial"/>
              </a:rPr>
              <a:t> </a:t>
            </a:r>
            <a:r>
              <a:rPr sz="6100" i="1" spc="5" dirty="0">
                <a:latin typeface="Arial"/>
                <a:cs typeface="Arial"/>
              </a:rPr>
              <a:t>frigörelse.”</a:t>
            </a:r>
            <a:endParaRPr sz="61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46415" y="1146030"/>
            <a:ext cx="18337880" cy="1208555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650778" y="6420184"/>
            <a:ext cx="8282086" cy="6604433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99718" y="2971069"/>
            <a:ext cx="16381730" cy="8809656"/>
          </a:xfrm>
          <a:prstGeom prst="rect">
            <a:avLst/>
          </a:prstGeom>
        </p:spPr>
        <p:txBody>
          <a:bodyPr vert="horz" wrap="square" lIns="0" tIns="133985" rIns="0" bIns="0" rtlCol="0">
            <a:spAutoFit/>
          </a:bodyPr>
          <a:lstStyle/>
          <a:p>
            <a:pPr marL="12700" marR="5080">
              <a:lnSpc>
                <a:spcPts val="5980"/>
              </a:lnSpc>
              <a:spcBef>
                <a:spcPts val="1055"/>
              </a:spcBef>
            </a:pPr>
            <a:r>
              <a:rPr sz="5750" spc="-10" dirty="0">
                <a:latin typeface="Trebuchet MS"/>
                <a:cs typeface="Trebuchet MS"/>
              </a:rPr>
              <a:t>Báb kastades </a:t>
            </a:r>
            <a:r>
              <a:rPr sz="5750" spc="-5" dirty="0">
                <a:latin typeface="Trebuchet MS"/>
                <a:cs typeface="Trebuchet MS"/>
              </a:rPr>
              <a:t>i </a:t>
            </a:r>
            <a:r>
              <a:rPr sz="5750" spc="-10" dirty="0">
                <a:latin typeface="Trebuchet MS"/>
                <a:cs typeface="Trebuchet MS"/>
              </a:rPr>
              <a:t>fängelse långt bort </a:t>
            </a:r>
            <a:r>
              <a:rPr sz="5750" spc="-5" dirty="0">
                <a:latin typeface="Trebuchet MS"/>
                <a:cs typeface="Trebuchet MS"/>
              </a:rPr>
              <a:t>i </a:t>
            </a:r>
            <a:r>
              <a:rPr sz="5750" spc="-10" dirty="0">
                <a:latin typeface="Trebuchet MS"/>
                <a:cs typeface="Trebuchet MS"/>
              </a:rPr>
              <a:t>bergen </a:t>
            </a:r>
            <a:r>
              <a:rPr sz="5750" spc="-5" dirty="0">
                <a:latin typeface="Trebuchet MS"/>
                <a:cs typeface="Trebuchet MS"/>
              </a:rPr>
              <a:t>i </a:t>
            </a:r>
            <a:r>
              <a:rPr sz="5750" spc="-10" dirty="0">
                <a:latin typeface="Trebuchet MS"/>
                <a:cs typeface="Trebuchet MS"/>
              </a:rPr>
              <a:t>norra  Iran – för att hindra honom från att kommunicera  med sina</a:t>
            </a:r>
            <a:r>
              <a:rPr sz="5750" spc="5" dirty="0">
                <a:latin typeface="Trebuchet MS"/>
                <a:cs typeface="Trebuchet MS"/>
              </a:rPr>
              <a:t> </a:t>
            </a:r>
            <a:r>
              <a:rPr sz="5750" spc="-10" dirty="0">
                <a:latin typeface="Trebuchet MS"/>
                <a:cs typeface="Trebuchet MS"/>
              </a:rPr>
              <a:t>anhängare.</a:t>
            </a:r>
            <a:endParaRPr sz="575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6100" dirty="0">
              <a:latin typeface="Times New Roman"/>
              <a:cs typeface="Times New Roman"/>
            </a:endParaRPr>
          </a:p>
          <a:p>
            <a:pPr marL="12700" marR="9277350">
              <a:lnSpc>
                <a:spcPct val="102499"/>
              </a:lnSpc>
              <a:spcBef>
                <a:spcPts val="5"/>
              </a:spcBef>
            </a:pPr>
            <a:r>
              <a:rPr sz="5750" spc="-10" dirty="0">
                <a:latin typeface="Trebuchet MS"/>
                <a:cs typeface="Trebuchet MS"/>
              </a:rPr>
              <a:t>Men de troende drogs  ändå likt en magnet</a:t>
            </a:r>
            <a:endParaRPr sz="5750" dirty="0">
              <a:latin typeface="Trebuchet MS"/>
              <a:cs typeface="Trebuchet MS"/>
            </a:endParaRPr>
          </a:p>
          <a:p>
            <a:pPr marL="12700" marR="8344534">
              <a:lnSpc>
                <a:spcPts val="7070"/>
              </a:lnSpc>
              <a:spcBef>
                <a:spcPts val="265"/>
              </a:spcBef>
            </a:pPr>
            <a:r>
              <a:rPr sz="5750" spc="-5" dirty="0">
                <a:latin typeface="Trebuchet MS"/>
                <a:cs typeface="Trebuchet MS"/>
              </a:rPr>
              <a:t>till </a:t>
            </a:r>
            <a:r>
              <a:rPr sz="5750" spc="-10" dirty="0">
                <a:latin typeface="Trebuchet MS"/>
                <a:cs typeface="Trebuchet MS"/>
              </a:rPr>
              <a:t>honom </a:t>
            </a:r>
            <a:r>
              <a:rPr sz="5750" spc="-5" dirty="0">
                <a:latin typeface="Trebuchet MS"/>
                <a:cs typeface="Trebuchet MS"/>
              </a:rPr>
              <a:t>i </a:t>
            </a:r>
            <a:r>
              <a:rPr sz="5750" spc="-10" dirty="0">
                <a:latin typeface="Trebuchet MS"/>
                <a:cs typeface="Trebuchet MS"/>
              </a:rPr>
              <a:t>stora </a:t>
            </a:r>
            <a:r>
              <a:rPr sz="5750" spc="-120" dirty="0">
                <a:latin typeface="Trebuchet MS"/>
                <a:cs typeface="Trebuchet MS"/>
              </a:rPr>
              <a:t>skaror.  </a:t>
            </a:r>
            <a:r>
              <a:rPr sz="5750" spc="-65" dirty="0">
                <a:latin typeface="Trebuchet MS"/>
                <a:cs typeface="Trebuchet MS"/>
              </a:rPr>
              <a:t>Till </a:t>
            </a:r>
            <a:r>
              <a:rPr sz="5750" spc="-10" dirty="0">
                <a:latin typeface="Trebuchet MS"/>
                <a:cs typeface="Trebuchet MS"/>
              </a:rPr>
              <a:t>slut </a:t>
            </a:r>
            <a:r>
              <a:rPr sz="5750" spc="-10" dirty="0" err="1">
                <a:latin typeface="Trebuchet MS"/>
                <a:cs typeface="Trebuchet MS"/>
              </a:rPr>
              <a:t>beslöts</a:t>
            </a:r>
            <a:r>
              <a:rPr sz="5750" spc="50" dirty="0">
                <a:latin typeface="Trebuchet MS"/>
                <a:cs typeface="Trebuchet MS"/>
              </a:rPr>
              <a:t> </a:t>
            </a:r>
            <a:r>
              <a:rPr sz="5750" spc="-10" dirty="0" err="1">
                <a:latin typeface="Trebuchet MS"/>
                <a:cs typeface="Trebuchet MS"/>
              </a:rPr>
              <a:t>att</a:t>
            </a:r>
            <a:r>
              <a:rPr lang="sv-SE" sz="5750" spc="-10" dirty="0">
                <a:latin typeface="Trebuchet MS"/>
                <a:cs typeface="Trebuchet MS"/>
              </a:rPr>
              <a:t> </a:t>
            </a:r>
            <a:r>
              <a:rPr sz="5750" spc="-10" dirty="0">
                <a:latin typeface="Trebuchet MS"/>
                <a:cs typeface="Trebuchet MS"/>
              </a:rPr>
              <a:t>Báb skulle avrättas  </a:t>
            </a:r>
            <a:r>
              <a:rPr sz="5750" spc="-45" dirty="0">
                <a:latin typeface="Trebuchet MS"/>
                <a:cs typeface="Trebuchet MS"/>
              </a:rPr>
              <a:t>offentligt.</a:t>
            </a:r>
            <a:endParaRPr sz="5750" dirty="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6422" y="1148158"/>
            <a:ext cx="13586433" cy="1206574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80562" y="2506268"/>
            <a:ext cx="15137765" cy="10599420"/>
          </a:xfrm>
          <a:prstGeom prst="rect">
            <a:avLst/>
          </a:prstGeom>
        </p:spPr>
        <p:txBody>
          <a:bodyPr vert="horz" wrap="square" lIns="0" tIns="147320" rIns="0" bIns="0" rtlCol="0">
            <a:spAutoFit/>
          </a:bodyPr>
          <a:lstStyle/>
          <a:p>
            <a:pPr marL="596265" marR="5080" indent="-596265" algn="just">
              <a:lnSpc>
                <a:spcPts val="6330"/>
              </a:lnSpc>
              <a:spcBef>
                <a:spcPts val="1160"/>
              </a:spcBef>
              <a:buChar char="●"/>
              <a:tabLst>
                <a:tab pos="596265" algn="l"/>
              </a:tabLst>
            </a:pPr>
            <a:r>
              <a:rPr sz="6100" spc="5" dirty="0">
                <a:latin typeface="Arial"/>
                <a:cs typeface="Arial"/>
              </a:rPr>
              <a:t>Efter </a:t>
            </a:r>
            <a:r>
              <a:rPr sz="6100" spc="10" dirty="0">
                <a:latin typeface="Arial"/>
                <a:cs typeface="Arial"/>
              </a:rPr>
              <a:t>Bábs </a:t>
            </a:r>
            <a:r>
              <a:rPr sz="6100" spc="5" dirty="0">
                <a:latin typeface="Arial"/>
                <a:cs typeface="Arial"/>
              </a:rPr>
              <a:t>martyrdöd </a:t>
            </a:r>
            <a:r>
              <a:rPr sz="6100" spc="10" dirty="0">
                <a:latin typeface="Arial"/>
                <a:cs typeface="Arial"/>
              </a:rPr>
              <a:t>hetsade de </a:t>
            </a:r>
            <a:r>
              <a:rPr sz="6100" spc="5" dirty="0">
                <a:latin typeface="Arial"/>
                <a:cs typeface="Arial"/>
              </a:rPr>
              <a:t>religiösa  ledarna </a:t>
            </a:r>
            <a:r>
              <a:rPr sz="6100" dirty="0">
                <a:latin typeface="Arial"/>
                <a:cs typeface="Arial"/>
              </a:rPr>
              <a:t>till </a:t>
            </a:r>
            <a:r>
              <a:rPr sz="6100" spc="10" dirty="0">
                <a:latin typeface="Arial"/>
                <a:cs typeface="Arial"/>
              </a:rPr>
              <a:t>en våldsam massaker på Hans  anhängare.</a:t>
            </a:r>
            <a:endParaRPr sz="6100">
              <a:latin typeface="Arial"/>
              <a:cs typeface="Arial"/>
            </a:endParaRPr>
          </a:p>
          <a:p>
            <a:pPr marL="596265" indent="-596265">
              <a:lnSpc>
                <a:spcPts val="5775"/>
              </a:lnSpc>
              <a:buChar char="●"/>
              <a:tabLst>
                <a:tab pos="596265" algn="l"/>
              </a:tabLst>
            </a:pPr>
            <a:r>
              <a:rPr sz="6100" spc="10" dirty="0">
                <a:latin typeface="Arial"/>
                <a:cs typeface="Arial"/>
              </a:rPr>
              <a:t>1852 kastades en</a:t>
            </a:r>
            <a:r>
              <a:rPr sz="6100" spc="-5" dirty="0">
                <a:latin typeface="Arial"/>
                <a:cs typeface="Arial"/>
              </a:rPr>
              <a:t> </a:t>
            </a:r>
            <a:r>
              <a:rPr sz="6100" spc="10" dirty="0">
                <a:latin typeface="Arial"/>
                <a:cs typeface="Arial"/>
              </a:rPr>
              <a:t>av</a:t>
            </a:r>
            <a:endParaRPr sz="6100">
              <a:latin typeface="Arial"/>
              <a:cs typeface="Arial"/>
            </a:endParaRPr>
          </a:p>
          <a:p>
            <a:pPr marL="661035" marR="7331075">
              <a:lnSpc>
                <a:spcPts val="6330"/>
              </a:lnSpc>
              <a:spcBef>
                <a:spcPts val="540"/>
              </a:spcBef>
            </a:pPr>
            <a:r>
              <a:rPr sz="6100" spc="10" dirty="0">
                <a:latin typeface="Arial"/>
                <a:cs typeface="Arial"/>
              </a:rPr>
              <a:t>de </a:t>
            </a:r>
            <a:r>
              <a:rPr sz="6100" spc="5" dirty="0">
                <a:latin typeface="Arial"/>
                <a:cs typeface="Arial"/>
              </a:rPr>
              <a:t>ledande bábíerna  </a:t>
            </a:r>
            <a:r>
              <a:rPr sz="6100" dirty="0">
                <a:latin typeface="Arial"/>
                <a:cs typeface="Arial"/>
              </a:rPr>
              <a:t>i </a:t>
            </a:r>
            <a:r>
              <a:rPr sz="6100" spc="10" dirty="0">
                <a:latin typeface="Arial"/>
                <a:cs typeface="Arial"/>
              </a:rPr>
              <a:t>en</a:t>
            </a:r>
            <a:r>
              <a:rPr sz="6100" spc="5" dirty="0">
                <a:latin typeface="Arial"/>
                <a:cs typeface="Arial"/>
              </a:rPr>
              <a:t> underjordisk</a:t>
            </a:r>
            <a:endParaRPr sz="6100">
              <a:latin typeface="Arial"/>
              <a:cs typeface="Arial"/>
            </a:endParaRPr>
          </a:p>
          <a:p>
            <a:pPr marL="661035">
              <a:lnSpc>
                <a:spcPts val="5780"/>
              </a:lnSpc>
            </a:pPr>
            <a:r>
              <a:rPr sz="6100" spc="5" dirty="0">
                <a:latin typeface="Arial"/>
                <a:cs typeface="Arial"/>
              </a:rPr>
              <a:t>fängelsehåla </a:t>
            </a:r>
            <a:r>
              <a:rPr sz="6100" dirty="0">
                <a:latin typeface="Arial"/>
                <a:cs typeface="Arial"/>
              </a:rPr>
              <a:t>i</a:t>
            </a:r>
            <a:r>
              <a:rPr sz="6100" spc="-105" dirty="0">
                <a:latin typeface="Arial"/>
                <a:cs typeface="Arial"/>
              </a:rPr>
              <a:t> </a:t>
            </a:r>
            <a:r>
              <a:rPr sz="6100" spc="-75" dirty="0">
                <a:latin typeface="Arial"/>
                <a:cs typeface="Arial"/>
              </a:rPr>
              <a:t>Teheran.</a:t>
            </a:r>
            <a:endParaRPr sz="6100">
              <a:latin typeface="Arial"/>
              <a:cs typeface="Arial"/>
            </a:endParaRPr>
          </a:p>
          <a:p>
            <a:pPr marL="596265" marR="5734050" indent="-596265">
              <a:lnSpc>
                <a:spcPts val="6330"/>
              </a:lnSpc>
              <a:spcBef>
                <a:spcPts val="535"/>
              </a:spcBef>
              <a:buChar char="●"/>
              <a:tabLst>
                <a:tab pos="596265" algn="l"/>
              </a:tabLst>
            </a:pPr>
            <a:r>
              <a:rPr sz="6100" spc="10" dirty="0">
                <a:latin typeface="Arial"/>
                <a:cs typeface="Arial"/>
              </a:rPr>
              <a:t>Där hade han </a:t>
            </a:r>
            <a:r>
              <a:rPr sz="6100" spc="5" dirty="0">
                <a:latin typeface="Arial"/>
                <a:cs typeface="Arial"/>
              </a:rPr>
              <a:t>sin första  </a:t>
            </a:r>
            <a:r>
              <a:rPr sz="6100" spc="10" dirty="0">
                <a:latin typeface="Arial"/>
                <a:cs typeface="Arial"/>
              </a:rPr>
              <a:t>uppenbarelse </a:t>
            </a:r>
            <a:r>
              <a:rPr sz="6100" spc="5" dirty="0">
                <a:latin typeface="Arial"/>
                <a:cs typeface="Arial"/>
              </a:rPr>
              <a:t>att </a:t>
            </a:r>
            <a:r>
              <a:rPr sz="6100" spc="10" dirty="0">
                <a:latin typeface="Arial"/>
                <a:cs typeface="Arial"/>
              </a:rPr>
              <a:t>han </a:t>
            </a:r>
            <a:r>
              <a:rPr sz="6100" spc="5" dirty="0">
                <a:latin typeface="Arial"/>
                <a:cs typeface="Arial"/>
              </a:rPr>
              <a:t>var  </a:t>
            </a:r>
            <a:r>
              <a:rPr sz="6100" spc="10" dirty="0">
                <a:latin typeface="Arial"/>
                <a:cs typeface="Arial"/>
              </a:rPr>
              <a:t>den som </a:t>
            </a:r>
            <a:r>
              <a:rPr sz="6100" spc="5" dirty="0">
                <a:latin typeface="Arial"/>
                <a:cs typeface="Arial"/>
              </a:rPr>
              <a:t>utlovats </a:t>
            </a:r>
            <a:r>
              <a:rPr sz="6100" spc="10" dirty="0">
                <a:latin typeface="Arial"/>
                <a:cs typeface="Arial"/>
              </a:rPr>
              <a:t>av</a:t>
            </a:r>
            <a:r>
              <a:rPr sz="6100" spc="-55" dirty="0">
                <a:latin typeface="Arial"/>
                <a:cs typeface="Arial"/>
              </a:rPr>
              <a:t> </a:t>
            </a:r>
            <a:r>
              <a:rPr sz="6100" spc="10" dirty="0">
                <a:latin typeface="Arial"/>
                <a:cs typeface="Arial"/>
              </a:rPr>
              <a:t>Báb.</a:t>
            </a:r>
            <a:endParaRPr sz="6100">
              <a:latin typeface="Arial"/>
              <a:cs typeface="Arial"/>
            </a:endParaRPr>
          </a:p>
          <a:p>
            <a:pPr marL="596265" indent="-596265">
              <a:lnSpc>
                <a:spcPts val="5775"/>
              </a:lnSpc>
              <a:buChar char="●"/>
              <a:tabLst>
                <a:tab pos="596265" algn="l"/>
              </a:tabLst>
            </a:pPr>
            <a:r>
              <a:rPr sz="6100" spc="10" dirty="0">
                <a:latin typeface="Arial"/>
                <a:cs typeface="Arial"/>
              </a:rPr>
              <a:t>Han </a:t>
            </a:r>
            <a:r>
              <a:rPr sz="6100" spc="5" dirty="0">
                <a:latin typeface="Arial"/>
                <a:cs typeface="Arial"/>
              </a:rPr>
              <a:t>tog sig</a:t>
            </a:r>
            <a:r>
              <a:rPr sz="6100" spc="10" dirty="0">
                <a:latin typeface="Arial"/>
                <a:cs typeface="Arial"/>
              </a:rPr>
              <a:t> namnet</a:t>
            </a:r>
            <a:endParaRPr sz="6100">
              <a:latin typeface="Arial"/>
              <a:cs typeface="Arial"/>
            </a:endParaRPr>
          </a:p>
          <a:p>
            <a:pPr marL="661035" marR="6166485">
              <a:lnSpc>
                <a:spcPts val="6330"/>
              </a:lnSpc>
              <a:spcBef>
                <a:spcPts val="540"/>
              </a:spcBef>
            </a:pPr>
            <a:r>
              <a:rPr sz="6100" i="1" spc="5" dirty="0">
                <a:latin typeface="Arial"/>
                <a:cs typeface="Arial"/>
              </a:rPr>
              <a:t>Bahá’u’lláh </a:t>
            </a:r>
            <a:r>
              <a:rPr sz="6100" spc="10" dirty="0">
                <a:latin typeface="Arial"/>
                <a:cs typeface="Arial"/>
              </a:rPr>
              <a:t>som </a:t>
            </a:r>
            <a:r>
              <a:rPr sz="6100" spc="5" dirty="0">
                <a:latin typeface="Arial"/>
                <a:cs typeface="Arial"/>
              </a:rPr>
              <a:t>betyder  </a:t>
            </a:r>
            <a:r>
              <a:rPr sz="6100" spc="10" dirty="0">
                <a:latin typeface="Arial"/>
                <a:cs typeface="Arial"/>
              </a:rPr>
              <a:t>Guds</a:t>
            </a:r>
            <a:r>
              <a:rPr sz="6100" dirty="0">
                <a:latin typeface="Arial"/>
                <a:cs typeface="Arial"/>
              </a:rPr>
              <a:t> </a:t>
            </a:r>
            <a:r>
              <a:rPr sz="6100" spc="5" dirty="0">
                <a:latin typeface="Arial"/>
                <a:cs typeface="Arial"/>
              </a:rPr>
              <a:t>Härlighet.</a:t>
            </a:r>
            <a:endParaRPr sz="61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46422" y="1147191"/>
            <a:ext cx="13653285" cy="120281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155405" y="4604434"/>
            <a:ext cx="7034733" cy="9596608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159" y="19128"/>
            <a:ext cx="20084940" cy="15058946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619313" y="3927551"/>
            <a:ext cx="5513849" cy="6775851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80562" y="4082264"/>
            <a:ext cx="14258290" cy="960374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3865879">
              <a:lnSpc>
                <a:spcPts val="7070"/>
              </a:lnSpc>
              <a:spcBef>
                <a:spcPts val="185"/>
              </a:spcBef>
            </a:pPr>
            <a:r>
              <a:rPr sz="5750" spc="-10" dirty="0">
                <a:latin typeface="Trebuchet MS"/>
                <a:cs typeface="Trebuchet MS"/>
              </a:rPr>
              <a:t>Bahá’u’lláh blev inte avrättad  utan landsförvisad </a:t>
            </a:r>
            <a:r>
              <a:rPr sz="5750" spc="-5" dirty="0">
                <a:latin typeface="Trebuchet MS"/>
                <a:cs typeface="Trebuchet MS"/>
              </a:rPr>
              <a:t>till </a:t>
            </a:r>
            <a:r>
              <a:rPr sz="5750" spc="-10" dirty="0">
                <a:latin typeface="Trebuchet MS"/>
                <a:cs typeface="Trebuchet MS"/>
              </a:rPr>
              <a:t>Baghdad.</a:t>
            </a:r>
            <a:endParaRPr sz="57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5900">
              <a:latin typeface="Times New Roman"/>
              <a:cs typeface="Times New Roman"/>
            </a:endParaRPr>
          </a:p>
          <a:p>
            <a:pPr marL="12700" marR="5171440">
              <a:lnSpc>
                <a:spcPct val="102499"/>
              </a:lnSpc>
            </a:pPr>
            <a:r>
              <a:rPr sz="5750" spc="-10" dirty="0">
                <a:latin typeface="Trebuchet MS"/>
                <a:cs typeface="Trebuchet MS"/>
              </a:rPr>
              <a:t>1863 förklarade Han för där  första gången </a:t>
            </a:r>
            <a:r>
              <a:rPr sz="5750" spc="-50" dirty="0">
                <a:latin typeface="Trebuchet MS"/>
                <a:cs typeface="Trebuchet MS"/>
              </a:rPr>
              <a:t>offentligt</a:t>
            </a:r>
            <a:r>
              <a:rPr sz="5750" spc="5" dirty="0">
                <a:latin typeface="Trebuchet MS"/>
                <a:cs typeface="Trebuchet MS"/>
              </a:rPr>
              <a:t> </a:t>
            </a:r>
            <a:r>
              <a:rPr sz="5750" spc="-10" dirty="0">
                <a:latin typeface="Trebuchet MS"/>
                <a:cs typeface="Trebuchet MS"/>
              </a:rPr>
              <a:t>att</a:t>
            </a:r>
            <a:endParaRPr sz="5750">
              <a:latin typeface="Trebuchet MS"/>
              <a:cs typeface="Trebuchet MS"/>
            </a:endParaRPr>
          </a:p>
          <a:p>
            <a:pPr marL="12700" marR="3659504">
              <a:lnSpc>
                <a:spcPts val="7070"/>
              </a:lnSpc>
              <a:spcBef>
                <a:spcPts val="265"/>
              </a:spcBef>
            </a:pPr>
            <a:r>
              <a:rPr sz="5750" spc="-10" dirty="0">
                <a:latin typeface="Trebuchet MS"/>
                <a:cs typeface="Trebuchet MS"/>
              </a:rPr>
              <a:t>han var den som utlovats av Báb  och av alla tidigare</a:t>
            </a:r>
            <a:r>
              <a:rPr sz="5750" spc="25" dirty="0">
                <a:latin typeface="Trebuchet MS"/>
                <a:cs typeface="Trebuchet MS"/>
              </a:rPr>
              <a:t> </a:t>
            </a:r>
            <a:r>
              <a:rPr sz="5750" spc="-80" dirty="0">
                <a:latin typeface="Trebuchet MS"/>
                <a:cs typeface="Trebuchet MS"/>
              </a:rPr>
              <a:t>religioner.</a:t>
            </a:r>
            <a:endParaRPr sz="57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6900">
              <a:latin typeface="Times New Roman"/>
              <a:cs typeface="Times New Roman"/>
            </a:endParaRPr>
          </a:p>
          <a:p>
            <a:pPr marL="12700" marR="5080">
              <a:lnSpc>
                <a:spcPts val="5980"/>
              </a:lnSpc>
            </a:pPr>
            <a:r>
              <a:rPr sz="5750" spc="-10" dirty="0">
                <a:latin typeface="Trebuchet MS"/>
                <a:cs typeface="Trebuchet MS"/>
              </a:rPr>
              <a:t>Bahá’íer tror att det </a:t>
            </a:r>
            <a:r>
              <a:rPr sz="5750" spc="-5" dirty="0">
                <a:latin typeface="Trebuchet MS"/>
                <a:cs typeface="Trebuchet MS"/>
              </a:rPr>
              <a:t>är </a:t>
            </a:r>
            <a:r>
              <a:rPr sz="5750" spc="-10" dirty="0">
                <a:latin typeface="Trebuchet MS"/>
                <a:cs typeface="Trebuchet MS"/>
              </a:rPr>
              <a:t>genom honom som  mänsklighetens uråldriga dröm om fred och  rättvisa på jorden ska</a:t>
            </a:r>
            <a:r>
              <a:rPr sz="5750" spc="35" dirty="0">
                <a:latin typeface="Trebuchet MS"/>
                <a:cs typeface="Trebuchet MS"/>
              </a:rPr>
              <a:t> </a:t>
            </a:r>
            <a:r>
              <a:rPr sz="5750" spc="-10" dirty="0">
                <a:latin typeface="Trebuchet MS"/>
                <a:cs typeface="Trebuchet MS"/>
              </a:rPr>
              <a:t>förverkligas.</a:t>
            </a:r>
            <a:endParaRPr sz="575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46403" y="1147209"/>
            <a:ext cx="15054190" cy="236964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7445"/>
            <a:ext cx="20041113" cy="15020629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679573" y="10882160"/>
            <a:ext cx="2229785" cy="3016912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9674" y="11622520"/>
            <a:ext cx="2433234" cy="3272584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577287" y="11103808"/>
            <a:ext cx="2447981" cy="3312122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334182" y="11835124"/>
            <a:ext cx="2338828" cy="3108607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657251" y="11457722"/>
            <a:ext cx="2362094" cy="3263297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659429" y="8323856"/>
            <a:ext cx="2379506" cy="3181382"/>
          </a:xfrm>
          <a:prstGeom prst="rect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901972" y="4914668"/>
            <a:ext cx="2399038" cy="3240876"/>
          </a:xfrm>
          <a:prstGeom prst="rect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697018" y="1352266"/>
            <a:ext cx="2500947" cy="3398755"/>
          </a:xfrm>
          <a:prstGeom prst="rect">
            <a:avLst/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080562" y="2530416"/>
            <a:ext cx="13821410" cy="9245480"/>
          </a:xfrm>
          <a:prstGeom prst="rect">
            <a:avLst/>
          </a:prstGeom>
        </p:spPr>
        <p:txBody>
          <a:bodyPr vert="horz" wrap="square" lIns="0" tIns="133985" rIns="0" bIns="0" rtlCol="0">
            <a:spAutoFit/>
          </a:bodyPr>
          <a:lstStyle/>
          <a:p>
            <a:pPr marL="12700" marR="5080">
              <a:lnSpc>
                <a:spcPts val="5980"/>
              </a:lnSpc>
              <a:spcBef>
                <a:spcPts val="1055"/>
              </a:spcBef>
            </a:pPr>
            <a:r>
              <a:rPr sz="5750" spc="-10" dirty="0">
                <a:latin typeface="Trebuchet MS"/>
                <a:cs typeface="Trebuchet MS"/>
              </a:rPr>
              <a:t>Därefter blev Bahá’u’lláh landsförvisad  ännu längre bort – </a:t>
            </a:r>
            <a:r>
              <a:rPr sz="5750" spc="-5" dirty="0">
                <a:latin typeface="Trebuchet MS"/>
                <a:cs typeface="Trebuchet MS"/>
              </a:rPr>
              <a:t>till </a:t>
            </a:r>
            <a:r>
              <a:rPr sz="5750" spc="-10" dirty="0">
                <a:latin typeface="Trebuchet MS"/>
                <a:cs typeface="Trebuchet MS"/>
              </a:rPr>
              <a:t>Adrianopel</a:t>
            </a:r>
            <a:r>
              <a:rPr sz="5750" spc="-265" dirty="0">
                <a:latin typeface="Trebuchet MS"/>
                <a:cs typeface="Trebuchet MS"/>
              </a:rPr>
              <a:t> </a:t>
            </a:r>
            <a:r>
              <a:rPr sz="5750" spc="-10" dirty="0">
                <a:latin typeface="Trebuchet MS"/>
                <a:cs typeface="Trebuchet MS"/>
              </a:rPr>
              <a:t>(Ederne)  </a:t>
            </a:r>
            <a:r>
              <a:rPr sz="5750" spc="-5" dirty="0">
                <a:latin typeface="Trebuchet MS"/>
                <a:cs typeface="Trebuchet MS"/>
              </a:rPr>
              <a:t>i </a:t>
            </a:r>
            <a:r>
              <a:rPr sz="5750" spc="-10" dirty="0">
                <a:latin typeface="Trebuchet MS"/>
                <a:cs typeface="Trebuchet MS"/>
              </a:rPr>
              <a:t>europeiska delen av dåtida</a:t>
            </a:r>
            <a:r>
              <a:rPr sz="5750" spc="-80" dirty="0">
                <a:latin typeface="Trebuchet MS"/>
                <a:cs typeface="Trebuchet MS"/>
              </a:rPr>
              <a:t> </a:t>
            </a:r>
            <a:r>
              <a:rPr sz="5750" spc="-100" dirty="0">
                <a:latin typeface="Trebuchet MS"/>
                <a:cs typeface="Trebuchet MS"/>
              </a:rPr>
              <a:t>Turkiet.</a:t>
            </a:r>
            <a:endParaRPr sz="575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7100" dirty="0">
              <a:latin typeface="Times New Roman"/>
              <a:cs typeface="Times New Roman"/>
            </a:endParaRPr>
          </a:p>
          <a:p>
            <a:pPr marL="12700" marR="376555">
              <a:lnSpc>
                <a:spcPts val="5980"/>
              </a:lnSpc>
            </a:pPr>
            <a:r>
              <a:rPr sz="5750" spc="-10" dirty="0">
                <a:latin typeface="Trebuchet MS"/>
                <a:cs typeface="Trebuchet MS"/>
              </a:rPr>
              <a:t>Där började Han skriva brev </a:t>
            </a:r>
            <a:r>
              <a:rPr sz="5750" spc="-5" dirty="0">
                <a:latin typeface="Trebuchet MS"/>
                <a:cs typeface="Trebuchet MS"/>
              </a:rPr>
              <a:t>till </a:t>
            </a:r>
            <a:r>
              <a:rPr sz="5750" spc="-10" dirty="0">
                <a:latin typeface="Trebuchet MS"/>
                <a:cs typeface="Trebuchet MS"/>
              </a:rPr>
              <a:t>alla  jordens härskare och mana dem </a:t>
            </a:r>
            <a:r>
              <a:rPr sz="5750" spc="-10" dirty="0" err="1">
                <a:latin typeface="Trebuchet MS"/>
                <a:cs typeface="Trebuchet MS"/>
              </a:rPr>
              <a:t>att</a:t>
            </a:r>
            <a:r>
              <a:rPr sz="5750" spc="-10" dirty="0">
                <a:latin typeface="Trebuchet MS"/>
                <a:cs typeface="Trebuchet MS"/>
              </a:rPr>
              <a:t> </a:t>
            </a:r>
            <a:br>
              <a:rPr lang="sv-SE" sz="5750" spc="-10" dirty="0">
                <a:latin typeface="Trebuchet MS"/>
                <a:cs typeface="Trebuchet MS"/>
              </a:rPr>
            </a:br>
            <a:r>
              <a:rPr sz="5750" spc="-10" dirty="0" err="1">
                <a:latin typeface="Trebuchet MS"/>
                <a:cs typeface="Trebuchet MS"/>
              </a:rPr>
              <a:t>sluta</a:t>
            </a:r>
            <a:r>
              <a:rPr sz="5750" spc="-10" dirty="0">
                <a:latin typeface="Trebuchet MS"/>
                <a:cs typeface="Trebuchet MS"/>
              </a:rPr>
              <a:t>  fred med</a:t>
            </a:r>
            <a:r>
              <a:rPr sz="5750" spc="5" dirty="0">
                <a:latin typeface="Trebuchet MS"/>
                <a:cs typeface="Trebuchet MS"/>
              </a:rPr>
              <a:t> </a:t>
            </a:r>
            <a:r>
              <a:rPr sz="5750" spc="-10" dirty="0">
                <a:latin typeface="Trebuchet MS"/>
                <a:cs typeface="Trebuchet MS"/>
              </a:rPr>
              <a:t>varandra.</a:t>
            </a:r>
            <a:endParaRPr sz="575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7100" dirty="0">
              <a:latin typeface="Times New Roman"/>
              <a:cs typeface="Times New Roman"/>
            </a:endParaRPr>
          </a:p>
          <a:p>
            <a:pPr marL="12700" marR="494030">
              <a:lnSpc>
                <a:spcPts val="5980"/>
              </a:lnSpc>
            </a:pPr>
            <a:r>
              <a:rPr sz="5750" spc="-10" dirty="0">
                <a:latin typeface="Trebuchet MS"/>
                <a:cs typeface="Trebuchet MS"/>
              </a:rPr>
              <a:t>De skulle inte bygga palats åt </a:t>
            </a:r>
            <a:r>
              <a:rPr sz="5750" spc="-5" dirty="0">
                <a:latin typeface="Trebuchet MS"/>
                <a:cs typeface="Trebuchet MS"/>
              </a:rPr>
              <a:t>sig </a:t>
            </a:r>
            <a:r>
              <a:rPr sz="5750" spc="-10" dirty="0">
                <a:latin typeface="Trebuchet MS"/>
                <a:cs typeface="Trebuchet MS"/>
              </a:rPr>
              <a:t>själva  och slösa samhällets </a:t>
            </a:r>
            <a:r>
              <a:rPr sz="5750" spc="-5" dirty="0">
                <a:latin typeface="Trebuchet MS"/>
                <a:cs typeface="Trebuchet MS"/>
              </a:rPr>
              <a:t>resurser </a:t>
            </a:r>
            <a:r>
              <a:rPr sz="5750" spc="-10" dirty="0">
                <a:latin typeface="Trebuchet MS"/>
                <a:cs typeface="Trebuchet MS"/>
              </a:rPr>
              <a:t>på militära  </a:t>
            </a:r>
            <a:r>
              <a:rPr sz="5750" spc="-95" dirty="0">
                <a:latin typeface="Trebuchet MS"/>
                <a:cs typeface="Trebuchet MS"/>
              </a:rPr>
              <a:t>utgifter.</a:t>
            </a:r>
            <a:endParaRPr sz="5750" dirty="0">
              <a:latin typeface="Trebuchet MS"/>
              <a:cs typeface="Trebuchet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66662" y="1146030"/>
            <a:ext cx="14511720" cy="1208555"/>
          </a:xfrm>
          <a:prstGeom prst="rect">
            <a:avLst/>
          </a:prstGeom>
          <a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60091" y="3439170"/>
            <a:ext cx="17446477" cy="11241464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532906" y="4876623"/>
            <a:ext cx="13674725" cy="8189595"/>
          </a:xfrm>
          <a:prstGeom prst="rect">
            <a:avLst/>
          </a:prstGeom>
        </p:spPr>
        <p:txBody>
          <a:bodyPr vert="horz" wrap="square" lIns="0" tIns="147320" rIns="0" bIns="0" rtlCol="0">
            <a:spAutoFit/>
          </a:bodyPr>
          <a:lstStyle/>
          <a:p>
            <a:pPr marL="12700" marR="5080">
              <a:lnSpc>
                <a:spcPts val="6330"/>
              </a:lnSpc>
              <a:spcBef>
                <a:spcPts val="1160"/>
              </a:spcBef>
            </a:pPr>
            <a:r>
              <a:rPr sz="6100" i="1" spc="10" dirty="0">
                <a:solidFill>
                  <a:srgbClr val="714800"/>
                </a:solidFill>
                <a:latin typeface="Arial"/>
                <a:cs typeface="Arial"/>
              </a:rPr>
              <a:t>”O </a:t>
            </a:r>
            <a:r>
              <a:rPr sz="6100" i="1" spc="5" dirty="0">
                <a:solidFill>
                  <a:srgbClr val="714800"/>
                </a:solidFill>
                <a:latin typeface="Arial"/>
                <a:cs typeface="Arial"/>
              </a:rPr>
              <a:t>jordens härskare! </a:t>
            </a:r>
            <a:r>
              <a:rPr sz="6100" i="1" spc="-25" dirty="0">
                <a:solidFill>
                  <a:srgbClr val="714800"/>
                </a:solidFill>
                <a:latin typeface="Arial"/>
                <a:cs typeface="Arial"/>
              </a:rPr>
              <a:t>…Vi </a:t>
            </a:r>
            <a:r>
              <a:rPr sz="6100" i="1" spc="5" dirty="0">
                <a:solidFill>
                  <a:srgbClr val="714800"/>
                </a:solidFill>
                <a:latin typeface="Arial"/>
                <a:cs typeface="Arial"/>
              </a:rPr>
              <a:t>bönfaller </a:t>
            </a:r>
            <a:r>
              <a:rPr sz="6100" i="1" spc="10" dirty="0">
                <a:solidFill>
                  <a:srgbClr val="714800"/>
                </a:solidFill>
                <a:latin typeface="Arial"/>
                <a:cs typeface="Arial"/>
              </a:rPr>
              <a:t>Gud  </a:t>
            </a:r>
            <a:r>
              <a:rPr sz="6100" i="1" spc="5" dirty="0">
                <a:solidFill>
                  <a:srgbClr val="714800"/>
                </a:solidFill>
                <a:latin typeface="Arial"/>
                <a:cs typeface="Arial"/>
              </a:rPr>
              <a:t>att bistå jordens </a:t>
            </a:r>
            <a:r>
              <a:rPr sz="6100" i="1" spc="10" dirty="0">
                <a:solidFill>
                  <a:srgbClr val="714800"/>
                </a:solidFill>
                <a:latin typeface="Arial"/>
                <a:cs typeface="Arial"/>
              </a:rPr>
              <a:t>konungar </a:t>
            </a:r>
            <a:r>
              <a:rPr sz="6100" i="1" spc="5" dirty="0">
                <a:solidFill>
                  <a:srgbClr val="714800"/>
                </a:solidFill>
                <a:latin typeface="Arial"/>
                <a:cs typeface="Arial"/>
              </a:rPr>
              <a:t>att upprätta  fred </a:t>
            </a:r>
            <a:r>
              <a:rPr sz="6100" i="1" spc="10" dirty="0">
                <a:solidFill>
                  <a:srgbClr val="714800"/>
                </a:solidFill>
                <a:latin typeface="Arial"/>
                <a:cs typeface="Arial"/>
              </a:rPr>
              <a:t>på </a:t>
            </a:r>
            <a:r>
              <a:rPr sz="6100" i="1" spc="5" dirty="0">
                <a:solidFill>
                  <a:srgbClr val="714800"/>
                </a:solidFill>
                <a:latin typeface="Arial"/>
                <a:cs typeface="Arial"/>
              </a:rPr>
              <a:t>jorden. </a:t>
            </a:r>
            <a:r>
              <a:rPr sz="6100" i="1" spc="-25" dirty="0">
                <a:solidFill>
                  <a:srgbClr val="714800"/>
                </a:solidFill>
                <a:latin typeface="Arial"/>
                <a:cs typeface="Arial"/>
              </a:rPr>
              <a:t>…Vi </a:t>
            </a:r>
            <a:r>
              <a:rPr sz="6100" i="1" spc="5" dirty="0">
                <a:solidFill>
                  <a:srgbClr val="714800"/>
                </a:solidFill>
                <a:latin typeface="Arial"/>
                <a:cs typeface="Arial"/>
              </a:rPr>
              <a:t>ser er årligen </a:t>
            </a:r>
            <a:r>
              <a:rPr sz="6100" i="1" spc="10" dirty="0">
                <a:solidFill>
                  <a:srgbClr val="714800"/>
                </a:solidFill>
                <a:latin typeface="Arial"/>
                <a:cs typeface="Arial"/>
              </a:rPr>
              <a:t>öka  </a:t>
            </a:r>
            <a:r>
              <a:rPr sz="6100" i="1" spc="5" dirty="0">
                <a:solidFill>
                  <a:srgbClr val="714800"/>
                </a:solidFill>
                <a:latin typeface="Arial"/>
                <a:cs typeface="Arial"/>
              </a:rPr>
              <a:t>era utgifter </a:t>
            </a:r>
            <a:r>
              <a:rPr sz="6100" i="1" spc="10" dirty="0">
                <a:solidFill>
                  <a:srgbClr val="714800"/>
                </a:solidFill>
                <a:latin typeface="Arial"/>
                <a:cs typeface="Arial"/>
              </a:rPr>
              <a:t>och </a:t>
            </a:r>
            <a:r>
              <a:rPr sz="6100" i="1" spc="5" dirty="0">
                <a:solidFill>
                  <a:srgbClr val="714800"/>
                </a:solidFill>
                <a:latin typeface="Arial"/>
                <a:cs typeface="Arial"/>
              </a:rPr>
              <a:t>lägga </a:t>
            </a:r>
            <a:r>
              <a:rPr sz="6100" i="1" spc="10" dirty="0">
                <a:solidFill>
                  <a:srgbClr val="714800"/>
                </a:solidFill>
                <a:latin typeface="Arial"/>
                <a:cs typeface="Arial"/>
              </a:rPr>
              <a:t>denna </a:t>
            </a:r>
            <a:r>
              <a:rPr sz="6100" i="1" spc="5" dirty="0">
                <a:solidFill>
                  <a:srgbClr val="714800"/>
                </a:solidFill>
                <a:latin typeface="Arial"/>
                <a:cs typeface="Arial"/>
              </a:rPr>
              <a:t>börda </a:t>
            </a:r>
            <a:r>
              <a:rPr sz="6100" i="1" spc="10" dirty="0">
                <a:solidFill>
                  <a:srgbClr val="714800"/>
                </a:solidFill>
                <a:latin typeface="Arial"/>
                <a:cs typeface="Arial"/>
              </a:rPr>
              <a:t>på  </a:t>
            </a:r>
            <a:r>
              <a:rPr sz="6100" i="1" spc="5" dirty="0">
                <a:solidFill>
                  <a:srgbClr val="714800"/>
                </a:solidFill>
                <a:latin typeface="Arial"/>
                <a:cs typeface="Arial"/>
              </a:rPr>
              <a:t>era </a:t>
            </a:r>
            <a:r>
              <a:rPr sz="6100" i="1" spc="-15" dirty="0">
                <a:solidFill>
                  <a:srgbClr val="714800"/>
                </a:solidFill>
                <a:latin typeface="Arial"/>
                <a:cs typeface="Arial"/>
              </a:rPr>
              <a:t>undersåtar. </a:t>
            </a:r>
            <a:r>
              <a:rPr sz="6100" i="1" spc="5" dirty="0">
                <a:solidFill>
                  <a:srgbClr val="714800"/>
                </a:solidFill>
                <a:latin typeface="Arial"/>
                <a:cs typeface="Arial"/>
              </a:rPr>
              <a:t>Detta är verkligen  fullständigt </a:t>
            </a:r>
            <a:r>
              <a:rPr sz="6100" i="1" spc="10" dirty="0">
                <a:solidFill>
                  <a:srgbClr val="714800"/>
                </a:solidFill>
                <a:latin typeface="Arial"/>
                <a:cs typeface="Arial"/>
              </a:rPr>
              <a:t>och </a:t>
            </a:r>
            <a:r>
              <a:rPr sz="6100" i="1" spc="5" dirty="0">
                <a:solidFill>
                  <a:srgbClr val="714800"/>
                </a:solidFill>
                <a:latin typeface="Arial"/>
                <a:cs typeface="Arial"/>
              </a:rPr>
              <a:t>grovt orättvist. Frukta  </a:t>
            </a:r>
            <a:r>
              <a:rPr sz="6100" i="1" spc="10" dirty="0">
                <a:solidFill>
                  <a:srgbClr val="714800"/>
                </a:solidFill>
                <a:latin typeface="Arial"/>
                <a:cs typeface="Arial"/>
              </a:rPr>
              <a:t>denne </a:t>
            </a:r>
            <a:r>
              <a:rPr sz="6100" i="1" spc="5" dirty="0">
                <a:solidFill>
                  <a:srgbClr val="714800"/>
                </a:solidFill>
                <a:latin typeface="Arial"/>
                <a:cs typeface="Arial"/>
              </a:rPr>
              <a:t>Förorättades </a:t>
            </a:r>
            <a:r>
              <a:rPr sz="6100" i="1" spc="10" dirty="0">
                <a:solidFill>
                  <a:srgbClr val="714800"/>
                </a:solidFill>
                <a:latin typeface="Arial"/>
                <a:cs typeface="Arial"/>
              </a:rPr>
              <a:t>suckar och </a:t>
            </a:r>
            <a:r>
              <a:rPr sz="6100" i="1" spc="5" dirty="0">
                <a:solidFill>
                  <a:srgbClr val="714800"/>
                </a:solidFill>
                <a:latin typeface="Arial"/>
                <a:cs typeface="Arial"/>
              </a:rPr>
              <a:t>tårar  </a:t>
            </a:r>
            <a:r>
              <a:rPr sz="6100" i="1" spc="10" dirty="0">
                <a:solidFill>
                  <a:srgbClr val="714800"/>
                </a:solidFill>
                <a:latin typeface="Arial"/>
                <a:cs typeface="Arial"/>
              </a:rPr>
              <a:t>och </a:t>
            </a:r>
            <a:r>
              <a:rPr sz="6100" i="1" spc="5" dirty="0">
                <a:solidFill>
                  <a:srgbClr val="714800"/>
                </a:solidFill>
                <a:latin typeface="Arial"/>
                <a:cs typeface="Arial"/>
              </a:rPr>
              <a:t>lägg inte omåttliga bördor </a:t>
            </a:r>
            <a:r>
              <a:rPr sz="6100" i="1" spc="10" dirty="0">
                <a:solidFill>
                  <a:srgbClr val="714800"/>
                </a:solidFill>
                <a:latin typeface="Arial"/>
                <a:cs typeface="Arial"/>
              </a:rPr>
              <a:t>på </a:t>
            </a:r>
            <a:r>
              <a:rPr sz="6100" i="1" spc="5" dirty="0">
                <a:solidFill>
                  <a:srgbClr val="714800"/>
                </a:solidFill>
                <a:latin typeface="Arial"/>
                <a:cs typeface="Arial"/>
              </a:rPr>
              <a:t>era  folk. Plundra </a:t>
            </a:r>
            <a:r>
              <a:rPr sz="6100" i="1" spc="10" dirty="0">
                <a:solidFill>
                  <a:srgbClr val="714800"/>
                </a:solidFill>
                <a:latin typeface="Arial"/>
                <a:cs typeface="Arial"/>
              </a:rPr>
              <a:t>dem </a:t>
            </a:r>
            <a:r>
              <a:rPr sz="6100" i="1" spc="5" dirty="0">
                <a:solidFill>
                  <a:srgbClr val="714800"/>
                </a:solidFill>
                <a:latin typeface="Arial"/>
                <a:cs typeface="Arial"/>
              </a:rPr>
              <a:t>inte för att </a:t>
            </a:r>
            <a:r>
              <a:rPr sz="6100" i="1" spc="10" dirty="0">
                <a:solidFill>
                  <a:srgbClr val="714800"/>
                </a:solidFill>
                <a:latin typeface="Arial"/>
                <a:cs typeface="Arial"/>
              </a:rPr>
              <a:t>bygga  </a:t>
            </a:r>
            <a:r>
              <a:rPr sz="6100" i="1" spc="5" dirty="0">
                <a:solidFill>
                  <a:srgbClr val="714800"/>
                </a:solidFill>
                <a:latin typeface="Arial"/>
                <a:cs typeface="Arial"/>
              </a:rPr>
              <a:t>palats åt er</a:t>
            </a:r>
            <a:r>
              <a:rPr sz="6100" i="1" spc="-5" dirty="0">
                <a:solidFill>
                  <a:srgbClr val="714800"/>
                </a:solidFill>
                <a:latin typeface="Arial"/>
                <a:cs typeface="Arial"/>
              </a:rPr>
              <a:t> </a:t>
            </a:r>
            <a:r>
              <a:rPr sz="6100" i="1" spc="10" dirty="0">
                <a:solidFill>
                  <a:srgbClr val="714800"/>
                </a:solidFill>
                <a:latin typeface="Arial"/>
                <a:cs typeface="Arial"/>
              </a:rPr>
              <a:t>själva…”</a:t>
            </a:r>
            <a:endParaRPr sz="61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760374" y="955619"/>
            <a:ext cx="10933883" cy="236964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94438" y="6340084"/>
            <a:ext cx="10197908" cy="8295979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42242" y="2951864"/>
            <a:ext cx="12286408" cy="9700861"/>
          </a:xfrm>
          <a:prstGeom prst="rect">
            <a:avLst/>
          </a:prstGeom>
        </p:spPr>
        <p:txBody>
          <a:bodyPr vert="horz" wrap="square" lIns="0" tIns="133985" rIns="0" bIns="0" rtlCol="0">
            <a:spAutoFit/>
          </a:bodyPr>
          <a:lstStyle/>
          <a:p>
            <a:pPr marL="12700" marR="5080">
              <a:lnSpc>
                <a:spcPts val="5980"/>
              </a:lnSpc>
              <a:spcBef>
                <a:spcPts val="1055"/>
              </a:spcBef>
            </a:pPr>
            <a:r>
              <a:rPr sz="5750" spc="-10" dirty="0">
                <a:latin typeface="Trebuchet MS"/>
                <a:cs typeface="Trebuchet MS"/>
              </a:rPr>
              <a:t>1868 landsförvisades Bahá’u’lláh  </a:t>
            </a:r>
            <a:br>
              <a:rPr lang="sv-SE" sz="5750" spc="-10" dirty="0">
                <a:latin typeface="Trebuchet MS"/>
                <a:cs typeface="Trebuchet MS"/>
              </a:rPr>
            </a:br>
            <a:r>
              <a:rPr sz="5750" spc="-10" dirty="0" err="1">
                <a:latin typeface="Trebuchet MS"/>
                <a:cs typeface="Trebuchet MS"/>
              </a:rPr>
              <a:t>en</a:t>
            </a:r>
            <a:r>
              <a:rPr sz="5750" spc="-10" dirty="0">
                <a:latin typeface="Trebuchet MS"/>
                <a:cs typeface="Trebuchet MS"/>
              </a:rPr>
              <a:t> </a:t>
            </a:r>
            <a:r>
              <a:rPr sz="5750" spc="-5" dirty="0">
                <a:latin typeface="Trebuchet MS"/>
                <a:cs typeface="Trebuchet MS"/>
              </a:rPr>
              <a:t>sista </a:t>
            </a:r>
            <a:r>
              <a:rPr sz="5750" spc="-10" dirty="0">
                <a:latin typeface="Trebuchet MS"/>
                <a:cs typeface="Trebuchet MS"/>
              </a:rPr>
              <a:t>gång – </a:t>
            </a:r>
            <a:r>
              <a:rPr sz="5750" spc="-5" dirty="0">
                <a:latin typeface="Trebuchet MS"/>
                <a:cs typeface="Trebuchet MS"/>
              </a:rPr>
              <a:t>till </a:t>
            </a:r>
            <a:r>
              <a:rPr sz="5750" spc="-10" dirty="0">
                <a:latin typeface="Trebuchet MS"/>
                <a:cs typeface="Trebuchet MS"/>
              </a:rPr>
              <a:t>Akka som var</a:t>
            </a:r>
            <a:r>
              <a:rPr sz="5750" spc="-310" dirty="0">
                <a:latin typeface="Trebuchet MS"/>
                <a:cs typeface="Trebuchet MS"/>
              </a:rPr>
              <a:t> </a:t>
            </a:r>
            <a:r>
              <a:rPr sz="5750" spc="-10" dirty="0">
                <a:latin typeface="Trebuchet MS"/>
                <a:cs typeface="Trebuchet MS"/>
              </a:rPr>
              <a:t>en  fängelsestad </a:t>
            </a:r>
            <a:r>
              <a:rPr sz="5750" spc="-5" dirty="0">
                <a:latin typeface="Trebuchet MS"/>
                <a:cs typeface="Trebuchet MS"/>
              </a:rPr>
              <a:t>i </a:t>
            </a:r>
            <a:r>
              <a:rPr sz="5750" spc="-10" dirty="0">
                <a:latin typeface="Trebuchet MS"/>
                <a:cs typeface="Trebuchet MS"/>
              </a:rPr>
              <a:t>utkanten av det  </a:t>
            </a:r>
            <a:r>
              <a:rPr sz="5750" spc="-10" dirty="0" err="1">
                <a:latin typeface="Trebuchet MS"/>
                <a:cs typeface="Trebuchet MS"/>
              </a:rPr>
              <a:t>Ottomanska</a:t>
            </a:r>
            <a:r>
              <a:rPr sz="5750" spc="-5" dirty="0">
                <a:latin typeface="Trebuchet MS"/>
                <a:cs typeface="Trebuchet MS"/>
              </a:rPr>
              <a:t> </a:t>
            </a:r>
            <a:r>
              <a:rPr sz="5750" spc="-10" dirty="0" err="1">
                <a:latin typeface="Trebuchet MS"/>
                <a:cs typeface="Trebuchet MS"/>
              </a:rPr>
              <a:t>riket</a:t>
            </a:r>
            <a:r>
              <a:rPr lang="sv-SE" sz="5750" spc="-10" dirty="0">
                <a:latin typeface="Trebuchet MS"/>
                <a:cs typeface="Trebuchet MS"/>
              </a:rPr>
              <a:t> (nuvarande Israel)</a:t>
            </a:r>
            <a:r>
              <a:rPr sz="5750" spc="-10" dirty="0">
                <a:latin typeface="Trebuchet MS"/>
                <a:cs typeface="Trebuchet MS"/>
              </a:rPr>
              <a:t>.</a:t>
            </a:r>
            <a:endParaRPr sz="575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6100" dirty="0">
              <a:latin typeface="Times New Roman"/>
              <a:cs typeface="Times New Roman"/>
            </a:endParaRPr>
          </a:p>
          <a:p>
            <a:pPr marL="12700" marR="4037329">
              <a:lnSpc>
                <a:spcPct val="102499"/>
              </a:lnSpc>
            </a:pPr>
            <a:r>
              <a:rPr sz="5750" spc="-10" dirty="0">
                <a:latin typeface="Trebuchet MS"/>
                <a:cs typeface="Trebuchet MS"/>
              </a:rPr>
              <a:t>Där kastades Han </a:t>
            </a:r>
            <a:r>
              <a:rPr sz="5750" spc="-5" dirty="0">
                <a:latin typeface="Trebuchet MS"/>
                <a:cs typeface="Trebuchet MS"/>
              </a:rPr>
              <a:t>i </a:t>
            </a:r>
            <a:r>
              <a:rPr sz="5750" spc="-10" dirty="0">
                <a:latin typeface="Trebuchet MS"/>
                <a:cs typeface="Trebuchet MS"/>
              </a:rPr>
              <a:t>ett  Fruktansvärt</a:t>
            </a:r>
            <a:r>
              <a:rPr sz="5750" spc="-20" dirty="0">
                <a:latin typeface="Trebuchet MS"/>
                <a:cs typeface="Trebuchet MS"/>
              </a:rPr>
              <a:t> </a:t>
            </a:r>
            <a:r>
              <a:rPr sz="5750" spc="-10" dirty="0">
                <a:latin typeface="Trebuchet MS"/>
                <a:cs typeface="Trebuchet MS"/>
              </a:rPr>
              <a:t>fängelse.</a:t>
            </a:r>
            <a:endParaRPr sz="575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6100" dirty="0">
              <a:latin typeface="Times New Roman"/>
              <a:cs typeface="Times New Roman"/>
            </a:endParaRPr>
          </a:p>
          <a:p>
            <a:pPr marL="12700" marR="3821429">
              <a:lnSpc>
                <a:spcPct val="102499"/>
              </a:lnSpc>
            </a:pPr>
            <a:r>
              <a:rPr sz="5750" spc="-10" dirty="0">
                <a:latin typeface="Trebuchet MS"/>
                <a:cs typeface="Trebuchet MS"/>
              </a:rPr>
              <a:t>Men det var </a:t>
            </a:r>
            <a:r>
              <a:rPr sz="5750" spc="-5" dirty="0">
                <a:latin typeface="Trebuchet MS"/>
                <a:cs typeface="Trebuchet MS"/>
              </a:rPr>
              <a:t>i </a:t>
            </a:r>
            <a:r>
              <a:rPr sz="5750" spc="-10" dirty="0">
                <a:latin typeface="Trebuchet MS"/>
                <a:cs typeface="Trebuchet MS"/>
              </a:rPr>
              <a:t>Akka</a:t>
            </a:r>
            <a:r>
              <a:rPr sz="5750" spc="-345" dirty="0">
                <a:latin typeface="Trebuchet MS"/>
                <a:cs typeface="Trebuchet MS"/>
              </a:rPr>
              <a:t> </a:t>
            </a:r>
            <a:r>
              <a:rPr sz="5750" spc="-10" dirty="0">
                <a:latin typeface="Trebuchet MS"/>
                <a:cs typeface="Trebuchet MS"/>
              </a:rPr>
              <a:t>som  Han uppenbarade </a:t>
            </a:r>
            <a:r>
              <a:rPr sz="5750" spc="-5" dirty="0">
                <a:latin typeface="Trebuchet MS"/>
                <a:cs typeface="Trebuchet MS"/>
              </a:rPr>
              <a:t>sin  </a:t>
            </a:r>
            <a:r>
              <a:rPr sz="5750" spc="-10" dirty="0">
                <a:latin typeface="Trebuchet MS"/>
                <a:cs typeface="Trebuchet MS"/>
              </a:rPr>
              <a:t>Heligaste</a:t>
            </a:r>
            <a:r>
              <a:rPr sz="5750" spc="-5" dirty="0">
                <a:latin typeface="Trebuchet MS"/>
                <a:cs typeface="Trebuchet MS"/>
              </a:rPr>
              <a:t> </a:t>
            </a:r>
            <a:r>
              <a:rPr sz="5750" spc="-10" dirty="0">
                <a:latin typeface="Trebuchet MS"/>
                <a:cs typeface="Trebuchet MS"/>
              </a:rPr>
              <a:t>bok.</a:t>
            </a:r>
            <a:endParaRPr sz="5750" dirty="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6434" y="1147094"/>
            <a:ext cx="15776005" cy="1207564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874993" y="2769965"/>
            <a:ext cx="8006208" cy="11340037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61398" y="2891901"/>
            <a:ext cx="8304852" cy="10892213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993140">
              <a:lnSpc>
                <a:spcPts val="7070"/>
              </a:lnSpc>
              <a:spcBef>
                <a:spcPts val="185"/>
              </a:spcBef>
            </a:pPr>
            <a:r>
              <a:rPr sz="5750" spc="-10" dirty="0">
                <a:latin typeface="Trebuchet MS"/>
                <a:cs typeface="Trebuchet MS"/>
              </a:rPr>
              <a:t>Bahá’u’lláh kunde  efter några </a:t>
            </a:r>
            <a:r>
              <a:rPr sz="5750" spc="-5" dirty="0">
                <a:latin typeface="Trebuchet MS"/>
                <a:cs typeface="Trebuchet MS"/>
              </a:rPr>
              <a:t>år </a:t>
            </a:r>
            <a:r>
              <a:rPr sz="5750" spc="-10" dirty="0">
                <a:latin typeface="Trebuchet MS"/>
                <a:cs typeface="Trebuchet MS"/>
              </a:rPr>
              <a:t>röra </a:t>
            </a:r>
            <a:r>
              <a:rPr sz="5750" spc="-5" dirty="0">
                <a:latin typeface="Trebuchet MS"/>
                <a:cs typeface="Trebuchet MS"/>
              </a:rPr>
              <a:t>sig  </a:t>
            </a:r>
            <a:r>
              <a:rPr sz="5750" spc="-10" dirty="0">
                <a:latin typeface="Trebuchet MS"/>
                <a:cs typeface="Trebuchet MS"/>
              </a:rPr>
              <a:t>mer fritt och besökte  då grannstaden</a:t>
            </a:r>
            <a:r>
              <a:rPr sz="5750" spc="-25" dirty="0">
                <a:latin typeface="Trebuchet MS"/>
                <a:cs typeface="Trebuchet MS"/>
              </a:rPr>
              <a:t> </a:t>
            </a:r>
            <a:r>
              <a:rPr sz="5750" spc="-10" dirty="0">
                <a:latin typeface="Trebuchet MS"/>
                <a:cs typeface="Trebuchet MS"/>
              </a:rPr>
              <a:t>Haifa.</a:t>
            </a:r>
            <a:endParaRPr sz="575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5900" dirty="0">
              <a:latin typeface="Times New Roman"/>
              <a:cs typeface="Times New Roman"/>
            </a:endParaRPr>
          </a:p>
          <a:p>
            <a:pPr marL="12700" marR="803910">
              <a:lnSpc>
                <a:spcPct val="102499"/>
              </a:lnSpc>
            </a:pPr>
            <a:r>
              <a:rPr sz="5750" spc="-10" dirty="0">
                <a:latin typeface="Trebuchet MS"/>
                <a:cs typeface="Trebuchet MS"/>
              </a:rPr>
              <a:t>På Karmelberget utsåg  han en plats där ett  minnestempel</a:t>
            </a:r>
            <a:r>
              <a:rPr sz="5750" spc="-15" dirty="0">
                <a:latin typeface="Trebuchet MS"/>
                <a:cs typeface="Trebuchet MS"/>
              </a:rPr>
              <a:t> </a:t>
            </a:r>
            <a:r>
              <a:rPr sz="5750" spc="-5" dirty="0">
                <a:latin typeface="Trebuchet MS"/>
                <a:cs typeface="Trebuchet MS"/>
              </a:rPr>
              <a:t>till</a:t>
            </a:r>
            <a:endParaRPr sz="575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5750" spc="-10" dirty="0">
                <a:latin typeface="Trebuchet MS"/>
                <a:cs typeface="Trebuchet MS"/>
              </a:rPr>
              <a:t>Bábs ära skulle</a:t>
            </a:r>
            <a:r>
              <a:rPr sz="5750" dirty="0">
                <a:latin typeface="Trebuchet MS"/>
                <a:cs typeface="Trebuchet MS"/>
              </a:rPr>
              <a:t> </a:t>
            </a:r>
            <a:r>
              <a:rPr sz="5750" spc="-10" dirty="0">
                <a:latin typeface="Trebuchet MS"/>
                <a:cs typeface="Trebuchet MS"/>
              </a:rPr>
              <a:t>byggas.</a:t>
            </a:r>
            <a:endParaRPr sz="575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6100" dirty="0">
              <a:latin typeface="Times New Roman"/>
              <a:cs typeface="Times New Roman"/>
            </a:endParaRPr>
          </a:p>
          <a:p>
            <a:pPr marL="12700" marR="5080">
              <a:lnSpc>
                <a:spcPct val="102499"/>
              </a:lnSpc>
            </a:pPr>
            <a:r>
              <a:rPr sz="5750" spc="-10" dirty="0">
                <a:latin typeface="Trebuchet MS"/>
                <a:cs typeface="Trebuchet MS"/>
              </a:rPr>
              <a:t>På Karmelberget </a:t>
            </a:r>
            <a:r>
              <a:rPr sz="5750" spc="-95" dirty="0" err="1">
                <a:latin typeface="Trebuchet MS"/>
                <a:cs typeface="Trebuchet MS"/>
              </a:rPr>
              <a:t>finns</a:t>
            </a:r>
            <a:r>
              <a:rPr sz="5750" spc="-95" dirty="0">
                <a:latin typeface="Trebuchet MS"/>
                <a:cs typeface="Trebuchet MS"/>
              </a:rPr>
              <a:t> </a:t>
            </a:r>
            <a:r>
              <a:rPr lang="sv-SE" sz="5750" spc="-95" dirty="0">
                <a:latin typeface="Trebuchet MS"/>
                <a:cs typeface="Trebuchet MS"/>
              </a:rPr>
              <a:t> </a:t>
            </a:r>
            <a:r>
              <a:rPr sz="5750" spc="-10" dirty="0">
                <a:latin typeface="Trebuchet MS"/>
                <a:cs typeface="Trebuchet MS"/>
              </a:rPr>
              <a:t>nu Bahá’í</a:t>
            </a:r>
            <a:r>
              <a:rPr lang="sv-SE" sz="5750" spc="-10" dirty="0">
                <a:latin typeface="Trebuchet MS"/>
                <a:cs typeface="Trebuchet MS"/>
              </a:rPr>
              <a:t> v</a:t>
            </a:r>
            <a:r>
              <a:rPr sz="5750" spc="-10" dirty="0" err="1">
                <a:latin typeface="Trebuchet MS"/>
                <a:cs typeface="Trebuchet MS"/>
              </a:rPr>
              <a:t>ärldscentrum</a:t>
            </a:r>
            <a:r>
              <a:rPr sz="5750" spc="-10" dirty="0">
                <a:latin typeface="Trebuchet MS"/>
                <a:cs typeface="Trebuchet MS"/>
              </a:rPr>
              <a:t>.</a:t>
            </a:r>
            <a:endParaRPr sz="5750" dirty="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6434" y="1147094"/>
            <a:ext cx="15776005" cy="1207564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57616" y="4786250"/>
            <a:ext cx="9225764" cy="4963557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07866" y="8355626"/>
            <a:ext cx="5331939" cy="5554104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724682" y="2741180"/>
            <a:ext cx="7054850" cy="9010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-10" dirty="0"/>
              <a:t>Mänsklighetens</a:t>
            </a:r>
            <a:r>
              <a:rPr spc="-35" dirty="0"/>
              <a:t> </a:t>
            </a:r>
            <a:r>
              <a:rPr spc="-10" dirty="0"/>
              <a:t>enhet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107866" y="7275576"/>
            <a:ext cx="6554470" cy="604653"/>
          </a:xfrm>
          <a:prstGeom prst="rect">
            <a:avLst/>
          </a:prstGeom>
        </p:spPr>
        <p:txBody>
          <a:bodyPr vert="horz" wrap="square" lIns="0" tIns="133985" rIns="0" bIns="0" rtlCol="0">
            <a:spAutoFit/>
          </a:bodyPr>
          <a:lstStyle/>
          <a:p>
            <a:pPr marL="3902075">
              <a:lnSpc>
                <a:spcPct val="100000"/>
              </a:lnSpc>
              <a:spcBef>
                <a:spcPts val="3035"/>
              </a:spcBef>
            </a:pPr>
            <a:r>
              <a:rPr sz="3050" dirty="0">
                <a:latin typeface="Trebuchet MS"/>
                <a:cs typeface="Trebuchet MS"/>
              </a:rPr>
              <a:t>–</a:t>
            </a:r>
            <a:r>
              <a:rPr sz="3050" spc="-10" dirty="0">
                <a:latin typeface="Trebuchet MS"/>
                <a:cs typeface="Trebuchet MS"/>
              </a:rPr>
              <a:t> </a:t>
            </a:r>
            <a:r>
              <a:rPr sz="3050" dirty="0">
                <a:latin typeface="Trebuchet MS"/>
                <a:cs typeface="Trebuchet MS"/>
              </a:rPr>
              <a:t>Bahá’u’lláh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661650" y="13255625"/>
            <a:ext cx="7118984" cy="48090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3684"/>
              </a:spcBef>
            </a:pPr>
            <a:r>
              <a:rPr sz="3050" dirty="0">
                <a:latin typeface="Trebuchet MS"/>
                <a:cs typeface="Trebuchet MS"/>
              </a:rPr>
              <a:t>–</a:t>
            </a:r>
            <a:r>
              <a:rPr sz="3050" spc="-55" dirty="0">
                <a:latin typeface="Trebuchet MS"/>
                <a:cs typeface="Trebuchet MS"/>
              </a:rPr>
              <a:t> </a:t>
            </a:r>
            <a:r>
              <a:rPr sz="3050" dirty="0">
                <a:latin typeface="Trebuchet MS"/>
                <a:cs typeface="Trebuchet MS"/>
              </a:rPr>
              <a:t>Bahá’u’lláh</a:t>
            </a:r>
          </a:p>
        </p:txBody>
      </p:sp>
      <p:sp>
        <p:nvSpPr>
          <p:cNvPr id="7" name="object 7"/>
          <p:cNvSpPr/>
          <p:nvPr/>
        </p:nvSpPr>
        <p:spPr>
          <a:xfrm>
            <a:off x="2170823" y="1120767"/>
            <a:ext cx="14772927" cy="1217349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63868919-90A6-4571-93CC-AEAE6DCE5BE0}"/>
              </a:ext>
            </a:extLst>
          </p:cNvPr>
          <p:cNvSpPr txBox="1"/>
          <p:nvPr/>
        </p:nvSpPr>
        <p:spPr>
          <a:xfrm>
            <a:off x="965210" y="4511829"/>
            <a:ext cx="794476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6000" i="1" dirty="0">
                <a:latin typeface="Amaranth" panose="02000503050000020004" pitchFamily="2" charset="0"/>
              </a:rPr>
              <a:t>”Jorden är ett enda land och  mänskligheten dess medborgare.”</a:t>
            </a:r>
          </a:p>
          <a:p>
            <a:endParaRPr lang="sv-SE" dirty="0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C5FCB945-F742-4C55-BA0D-390E77EDE6B2}"/>
              </a:ext>
            </a:extLst>
          </p:cNvPr>
          <p:cNvSpPr txBox="1"/>
          <p:nvPr/>
        </p:nvSpPr>
        <p:spPr>
          <a:xfrm>
            <a:off x="9283857" y="10770409"/>
            <a:ext cx="92257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6000" i="1" dirty="0">
                <a:latin typeface="Amaranth" panose="02000503050000020004" pitchFamily="2" charset="0"/>
              </a:rPr>
              <a:t>”Så starkt är enhetens ljus, att det kan upplysa hela jorden.”</a:t>
            </a:r>
          </a:p>
          <a:p>
            <a:endParaRPr lang="sv-SE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534207" y="4471636"/>
            <a:ext cx="3749311" cy="1974923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564007" y="4483189"/>
            <a:ext cx="3659352" cy="3659352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56952" y="9118437"/>
            <a:ext cx="7600419" cy="132275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60785" y="3751359"/>
            <a:ext cx="3238072" cy="1852646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080562" y="4326252"/>
            <a:ext cx="11734165" cy="84289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649220">
              <a:lnSpc>
                <a:spcPct val="100000"/>
              </a:lnSpc>
              <a:spcBef>
                <a:spcPts val="90"/>
              </a:spcBef>
            </a:pPr>
            <a:r>
              <a:rPr sz="5750" spc="-10" dirty="0">
                <a:solidFill>
                  <a:srgbClr val="152511"/>
                </a:solidFill>
                <a:latin typeface="Trebuchet MS"/>
                <a:cs typeface="Trebuchet MS"/>
              </a:rPr>
              <a:t>(1819 –</a:t>
            </a:r>
            <a:r>
              <a:rPr sz="5750" dirty="0">
                <a:solidFill>
                  <a:srgbClr val="152511"/>
                </a:solidFill>
                <a:latin typeface="Trebuchet MS"/>
                <a:cs typeface="Trebuchet MS"/>
              </a:rPr>
              <a:t> </a:t>
            </a:r>
            <a:r>
              <a:rPr sz="5750" spc="-10" dirty="0">
                <a:solidFill>
                  <a:srgbClr val="152511"/>
                </a:solidFill>
                <a:latin typeface="Trebuchet MS"/>
                <a:cs typeface="Trebuchet MS"/>
              </a:rPr>
              <a:t>1850)</a:t>
            </a:r>
            <a:endParaRPr sz="5750">
              <a:latin typeface="Trebuchet MS"/>
              <a:cs typeface="Trebuchet MS"/>
            </a:endParaRPr>
          </a:p>
          <a:p>
            <a:pPr marL="12700" marR="5080">
              <a:lnSpc>
                <a:spcPts val="5980"/>
              </a:lnSpc>
              <a:spcBef>
                <a:spcPts val="1140"/>
              </a:spcBef>
            </a:pPr>
            <a:r>
              <a:rPr sz="5750" spc="-10" dirty="0">
                <a:solidFill>
                  <a:srgbClr val="152511"/>
                </a:solidFill>
                <a:latin typeface="Trebuchet MS"/>
                <a:cs typeface="Trebuchet MS"/>
              </a:rPr>
              <a:t>Förelöparen som förklarade att en  ny tidsålder börjat. Han förberedde  människornas hjärtan</a:t>
            </a:r>
            <a:r>
              <a:rPr sz="5750" dirty="0">
                <a:solidFill>
                  <a:srgbClr val="152511"/>
                </a:solidFill>
                <a:latin typeface="Trebuchet MS"/>
                <a:cs typeface="Trebuchet MS"/>
              </a:rPr>
              <a:t> </a:t>
            </a:r>
            <a:r>
              <a:rPr sz="5750" spc="-10" dirty="0">
                <a:solidFill>
                  <a:srgbClr val="152511"/>
                </a:solidFill>
                <a:latin typeface="Trebuchet MS"/>
                <a:cs typeface="Trebuchet MS"/>
              </a:rPr>
              <a:t>för:</a:t>
            </a:r>
            <a:endParaRPr sz="57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6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5800">
              <a:latin typeface="Times New Roman"/>
              <a:cs typeface="Times New Roman"/>
            </a:endParaRPr>
          </a:p>
          <a:p>
            <a:pPr marL="7263765">
              <a:lnSpc>
                <a:spcPct val="100000"/>
              </a:lnSpc>
            </a:pPr>
            <a:r>
              <a:rPr sz="5750" spc="-10" dirty="0">
                <a:solidFill>
                  <a:srgbClr val="152511"/>
                </a:solidFill>
                <a:latin typeface="Trebuchet MS"/>
                <a:cs typeface="Trebuchet MS"/>
              </a:rPr>
              <a:t>(1817 –</a:t>
            </a:r>
            <a:r>
              <a:rPr sz="5750" spc="-35" dirty="0">
                <a:solidFill>
                  <a:srgbClr val="152511"/>
                </a:solidFill>
                <a:latin typeface="Trebuchet MS"/>
                <a:cs typeface="Trebuchet MS"/>
              </a:rPr>
              <a:t> </a:t>
            </a:r>
            <a:r>
              <a:rPr sz="5750" spc="-10" dirty="0">
                <a:solidFill>
                  <a:srgbClr val="152511"/>
                </a:solidFill>
                <a:latin typeface="Trebuchet MS"/>
                <a:cs typeface="Trebuchet MS"/>
              </a:rPr>
              <a:t>1892)</a:t>
            </a:r>
            <a:endParaRPr sz="5750">
              <a:latin typeface="Trebuchet MS"/>
              <a:cs typeface="Trebuchet MS"/>
            </a:endParaRPr>
          </a:p>
          <a:p>
            <a:pPr marL="12700" marR="1207770">
              <a:lnSpc>
                <a:spcPts val="5980"/>
              </a:lnSpc>
              <a:spcBef>
                <a:spcPts val="1140"/>
              </a:spcBef>
            </a:pPr>
            <a:r>
              <a:rPr sz="5750" spc="-10" dirty="0">
                <a:solidFill>
                  <a:srgbClr val="152511"/>
                </a:solidFill>
                <a:latin typeface="Trebuchet MS"/>
                <a:cs typeface="Trebuchet MS"/>
              </a:rPr>
              <a:t>Grundaren vars lära skall förena  jordens folk </a:t>
            </a:r>
            <a:r>
              <a:rPr sz="5750" spc="-5" dirty="0">
                <a:solidFill>
                  <a:srgbClr val="152511"/>
                </a:solidFill>
                <a:latin typeface="Trebuchet MS"/>
                <a:cs typeface="Trebuchet MS"/>
              </a:rPr>
              <a:t>i </a:t>
            </a:r>
            <a:r>
              <a:rPr sz="5750" spc="-10" dirty="0">
                <a:solidFill>
                  <a:srgbClr val="152511"/>
                </a:solidFill>
                <a:latin typeface="Trebuchet MS"/>
                <a:cs typeface="Trebuchet MS"/>
              </a:rPr>
              <a:t>en fredlig, rättvis  världsordning</a:t>
            </a:r>
            <a:endParaRPr sz="575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24215" y="1093613"/>
            <a:ext cx="15733828" cy="2423273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387000" y="7969951"/>
            <a:ext cx="5058430" cy="5433412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07254" y="7098607"/>
            <a:ext cx="9951529" cy="6769697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76359" y="2817756"/>
            <a:ext cx="12235180" cy="71862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111250">
              <a:lnSpc>
                <a:spcPct val="100000"/>
              </a:lnSpc>
              <a:spcBef>
                <a:spcPts val="90"/>
              </a:spcBef>
            </a:pPr>
            <a:r>
              <a:rPr sz="5750" spc="-10" dirty="0">
                <a:latin typeface="Trebuchet MS"/>
                <a:cs typeface="Trebuchet MS"/>
              </a:rPr>
              <a:t>Det </a:t>
            </a:r>
            <a:r>
              <a:rPr sz="5750" spc="-95" dirty="0">
                <a:latin typeface="Trebuchet MS"/>
                <a:cs typeface="Trebuchet MS"/>
              </a:rPr>
              <a:t>finns </a:t>
            </a:r>
            <a:r>
              <a:rPr sz="5750" spc="-10" dirty="0">
                <a:latin typeface="Trebuchet MS"/>
                <a:cs typeface="Trebuchet MS"/>
              </a:rPr>
              <a:t>endast en</a:t>
            </a:r>
            <a:r>
              <a:rPr sz="5750" spc="100" dirty="0">
                <a:latin typeface="Trebuchet MS"/>
                <a:cs typeface="Trebuchet MS"/>
              </a:rPr>
              <a:t> </a:t>
            </a:r>
            <a:r>
              <a:rPr sz="5750" spc="-10" dirty="0">
                <a:latin typeface="Trebuchet MS"/>
                <a:cs typeface="Trebuchet MS"/>
              </a:rPr>
              <a:t>Gud.</a:t>
            </a:r>
            <a:endParaRPr sz="57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6100">
              <a:latin typeface="Times New Roman"/>
              <a:cs typeface="Times New Roman"/>
            </a:endParaRPr>
          </a:p>
          <a:p>
            <a:pPr marL="12700" marR="5080" indent="1057910">
              <a:lnSpc>
                <a:spcPct val="102499"/>
              </a:lnSpc>
            </a:pPr>
            <a:r>
              <a:rPr sz="5750" spc="-10" dirty="0">
                <a:latin typeface="Trebuchet MS"/>
                <a:cs typeface="Trebuchet MS"/>
              </a:rPr>
              <a:t>Alla de stora religionerna kommer  från samma gudomliga</a:t>
            </a:r>
            <a:r>
              <a:rPr sz="5750" spc="10" dirty="0">
                <a:latin typeface="Trebuchet MS"/>
                <a:cs typeface="Trebuchet MS"/>
              </a:rPr>
              <a:t> </a:t>
            </a:r>
            <a:r>
              <a:rPr sz="5750" spc="-10" dirty="0">
                <a:latin typeface="Trebuchet MS"/>
                <a:cs typeface="Trebuchet MS"/>
              </a:rPr>
              <a:t>källa.</a:t>
            </a:r>
            <a:endParaRPr sz="57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6100">
              <a:latin typeface="Times New Roman"/>
              <a:cs typeface="Times New Roman"/>
            </a:endParaRPr>
          </a:p>
          <a:p>
            <a:pPr marL="12700" marR="5255260" indent="1277620" algn="just">
              <a:lnSpc>
                <a:spcPct val="102499"/>
              </a:lnSpc>
            </a:pPr>
            <a:r>
              <a:rPr sz="5750" spc="-10" dirty="0">
                <a:latin typeface="Trebuchet MS"/>
                <a:cs typeface="Trebuchet MS"/>
              </a:rPr>
              <a:t>Alla människor </a:t>
            </a:r>
            <a:r>
              <a:rPr sz="5750" spc="-5" dirty="0">
                <a:latin typeface="Trebuchet MS"/>
                <a:cs typeface="Trebuchet MS"/>
              </a:rPr>
              <a:t>är  </a:t>
            </a:r>
            <a:r>
              <a:rPr sz="5750" spc="-10" dirty="0">
                <a:latin typeface="Trebuchet MS"/>
                <a:cs typeface="Trebuchet MS"/>
              </a:rPr>
              <a:t>lika värda – de tillhör  alla en enda</a:t>
            </a:r>
            <a:r>
              <a:rPr sz="5750" spc="-5" dirty="0">
                <a:latin typeface="Trebuchet MS"/>
                <a:cs typeface="Trebuchet MS"/>
              </a:rPr>
              <a:t> </a:t>
            </a:r>
            <a:r>
              <a:rPr sz="5750" spc="-10" dirty="0">
                <a:latin typeface="Trebuchet MS"/>
                <a:cs typeface="Trebuchet MS"/>
              </a:rPr>
              <a:t>familj.</a:t>
            </a:r>
            <a:endParaRPr sz="575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6409" y="1147209"/>
            <a:ext cx="6859339" cy="996514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69313" y="2957478"/>
            <a:ext cx="914147" cy="832995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45949" y="4681781"/>
            <a:ext cx="914147" cy="832995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26787" y="7383188"/>
            <a:ext cx="914147" cy="832995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25997" y="7040873"/>
            <a:ext cx="10198100" cy="5459095"/>
          </a:xfrm>
          <a:prstGeom prst="rect">
            <a:avLst/>
          </a:prstGeom>
        </p:spPr>
        <p:txBody>
          <a:bodyPr vert="horz" wrap="square" lIns="0" tIns="133985" rIns="0" bIns="0" rtlCol="0">
            <a:spAutoFit/>
          </a:bodyPr>
          <a:lstStyle/>
          <a:p>
            <a:pPr marL="12700" marR="5080">
              <a:lnSpc>
                <a:spcPts val="5980"/>
              </a:lnSpc>
              <a:spcBef>
                <a:spcPts val="1055"/>
              </a:spcBef>
            </a:pPr>
            <a:r>
              <a:rPr sz="5750" i="1" spc="-10" dirty="0">
                <a:latin typeface="Trebuchet MS"/>
                <a:cs typeface="Trebuchet MS"/>
              </a:rPr>
              <a:t>”Det kan inte </a:t>
            </a:r>
            <a:r>
              <a:rPr sz="5750" i="1" spc="-75" dirty="0">
                <a:latin typeface="Trebuchet MS"/>
                <a:cs typeface="Trebuchet MS"/>
              </a:rPr>
              <a:t>finnas </a:t>
            </a:r>
            <a:r>
              <a:rPr sz="5750" i="1" spc="-10" dirty="0">
                <a:latin typeface="Trebuchet MS"/>
                <a:cs typeface="Trebuchet MS"/>
              </a:rPr>
              <a:t>något som  </a:t>
            </a:r>
            <a:r>
              <a:rPr sz="5750" i="1" spc="-5" dirty="0">
                <a:latin typeface="Trebuchet MS"/>
                <a:cs typeface="Trebuchet MS"/>
              </a:rPr>
              <a:t>helst tvivel </a:t>
            </a:r>
            <a:r>
              <a:rPr sz="5750" i="1" spc="-10" dirty="0">
                <a:latin typeface="Trebuchet MS"/>
                <a:cs typeface="Trebuchet MS"/>
              </a:rPr>
              <a:t>om att världens  folk, vilken ras </a:t>
            </a:r>
            <a:r>
              <a:rPr sz="5750" i="1" spc="-5" dirty="0">
                <a:latin typeface="Trebuchet MS"/>
                <a:cs typeface="Trebuchet MS"/>
              </a:rPr>
              <a:t>eller </a:t>
            </a:r>
            <a:r>
              <a:rPr sz="5750" i="1" spc="-10" dirty="0">
                <a:latin typeface="Trebuchet MS"/>
                <a:cs typeface="Trebuchet MS"/>
              </a:rPr>
              <a:t>religion  de än </a:t>
            </a:r>
            <a:r>
              <a:rPr sz="5750" i="1" spc="-105" dirty="0">
                <a:latin typeface="Trebuchet MS"/>
                <a:cs typeface="Trebuchet MS"/>
              </a:rPr>
              <a:t>tillhör, </a:t>
            </a:r>
            <a:r>
              <a:rPr sz="5750" i="1" spc="-10" dirty="0">
                <a:latin typeface="Trebuchet MS"/>
                <a:cs typeface="Trebuchet MS"/>
              </a:rPr>
              <a:t>hämtar </a:t>
            </a:r>
            <a:r>
              <a:rPr sz="5750" i="1" spc="-5" dirty="0">
                <a:latin typeface="Trebuchet MS"/>
                <a:cs typeface="Trebuchet MS"/>
              </a:rPr>
              <a:t>sin  </a:t>
            </a:r>
            <a:r>
              <a:rPr sz="5750" i="1" spc="-10" dirty="0">
                <a:latin typeface="Trebuchet MS"/>
                <a:cs typeface="Trebuchet MS"/>
              </a:rPr>
              <a:t>inspiration </a:t>
            </a:r>
            <a:r>
              <a:rPr sz="5750" i="1" spc="-5" dirty="0">
                <a:latin typeface="Trebuchet MS"/>
                <a:cs typeface="Trebuchet MS"/>
              </a:rPr>
              <a:t>ur </a:t>
            </a:r>
            <a:r>
              <a:rPr sz="5750" i="1" spc="-10" dirty="0">
                <a:latin typeface="Trebuchet MS"/>
                <a:cs typeface="Trebuchet MS"/>
              </a:rPr>
              <a:t>en enda  himmelsk Källa och </a:t>
            </a:r>
            <a:r>
              <a:rPr sz="5750" i="1" spc="-5" dirty="0">
                <a:latin typeface="Trebuchet MS"/>
                <a:cs typeface="Trebuchet MS"/>
              </a:rPr>
              <a:t>är  </a:t>
            </a:r>
            <a:r>
              <a:rPr sz="5750" i="1" spc="-10" dirty="0">
                <a:latin typeface="Trebuchet MS"/>
                <a:cs typeface="Trebuchet MS"/>
              </a:rPr>
              <a:t>undersåtar till en</a:t>
            </a:r>
            <a:r>
              <a:rPr sz="5750" i="1" spc="10" dirty="0">
                <a:latin typeface="Trebuchet MS"/>
                <a:cs typeface="Trebuchet MS"/>
              </a:rPr>
              <a:t> </a:t>
            </a:r>
            <a:r>
              <a:rPr sz="5750" i="1" spc="-10" dirty="0">
                <a:latin typeface="Trebuchet MS"/>
                <a:cs typeface="Trebuchet MS"/>
              </a:rPr>
              <a:t>Gud.”</a:t>
            </a:r>
            <a:endParaRPr sz="575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99718" y="3047725"/>
            <a:ext cx="11226800" cy="2419985"/>
          </a:xfrm>
          <a:prstGeom prst="rect">
            <a:avLst/>
          </a:prstGeom>
        </p:spPr>
        <p:txBody>
          <a:bodyPr vert="horz" wrap="square" lIns="0" tIns="133985" rIns="0" bIns="0" rtlCol="0">
            <a:spAutoFit/>
          </a:bodyPr>
          <a:lstStyle/>
          <a:p>
            <a:pPr marL="12700" marR="5080">
              <a:lnSpc>
                <a:spcPts val="5980"/>
              </a:lnSpc>
              <a:spcBef>
                <a:spcPts val="1055"/>
              </a:spcBef>
            </a:pPr>
            <a:r>
              <a:rPr spc="-10" dirty="0"/>
              <a:t>Att alla religioner kommer från  samma gudomliga källa betonades  av Bahá’u’lláh:</a:t>
            </a:r>
          </a:p>
        </p:txBody>
      </p:sp>
      <p:sp>
        <p:nvSpPr>
          <p:cNvPr id="4" name="object 4"/>
          <p:cNvSpPr/>
          <p:nvPr/>
        </p:nvSpPr>
        <p:spPr>
          <a:xfrm>
            <a:off x="1052681" y="1154442"/>
            <a:ext cx="10502933" cy="119401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632179" y="4736922"/>
            <a:ext cx="8265288" cy="8228581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098359" y="5227368"/>
            <a:ext cx="7345057" cy="7290126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28761" y="1148255"/>
            <a:ext cx="17597529" cy="2373244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17940" y="3845061"/>
            <a:ext cx="15387595" cy="10860814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6434" y="1146079"/>
            <a:ext cx="18164735" cy="1335008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2414625" y="9801344"/>
            <a:ext cx="6492652" cy="4463824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28460" y="2913617"/>
            <a:ext cx="18210530" cy="816762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869950" indent="-857250">
              <a:lnSpc>
                <a:spcPct val="100000"/>
              </a:lnSpc>
              <a:spcBef>
                <a:spcPts val="90"/>
              </a:spcBef>
              <a:buFont typeface="Arial" panose="020B0604020202020204" pitchFamily="34" charset="0"/>
              <a:buChar char="•"/>
              <a:tabLst>
                <a:tab pos="887730" algn="l"/>
              </a:tabLst>
            </a:pPr>
            <a:r>
              <a:rPr sz="5750" spc="-10" dirty="0" err="1">
                <a:latin typeface="Trebuchet MS"/>
                <a:cs typeface="Trebuchet MS"/>
              </a:rPr>
              <a:t>Mänsklighetens</a:t>
            </a:r>
            <a:r>
              <a:rPr sz="5750" spc="-10" dirty="0">
                <a:latin typeface="Trebuchet MS"/>
                <a:cs typeface="Trebuchet MS"/>
              </a:rPr>
              <a:t> </a:t>
            </a:r>
            <a:r>
              <a:rPr sz="5750" spc="-10" dirty="0" err="1">
                <a:latin typeface="Trebuchet MS"/>
                <a:cs typeface="Trebuchet MS"/>
              </a:rPr>
              <a:t>enhet</a:t>
            </a:r>
            <a:r>
              <a:rPr sz="4600" spc="4575" dirty="0">
                <a:solidFill>
                  <a:srgbClr val="FF279B"/>
                </a:solidFill>
                <a:latin typeface="Times New Roman"/>
                <a:cs typeface="Times New Roman"/>
              </a:rPr>
              <a:t>	</a:t>
            </a:r>
            <a:endParaRPr lang="sv-SE" sz="4600" spc="4575" dirty="0">
              <a:solidFill>
                <a:srgbClr val="FF279B"/>
              </a:solidFill>
              <a:latin typeface="Times New Roman"/>
              <a:cs typeface="Times New Roman"/>
            </a:endParaRPr>
          </a:p>
          <a:p>
            <a:pPr marL="869950" indent="-857250">
              <a:lnSpc>
                <a:spcPct val="100000"/>
              </a:lnSpc>
              <a:spcBef>
                <a:spcPts val="90"/>
              </a:spcBef>
              <a:buFont typeface="Arial" panose="020B0604020202020204" pitchFamily="34" charset="0"/>
              <a:buChar char="•"/>
              <a:tabLst>
                <a:tab pos="887730" algn="l"/>
              </a:tabLst>
            </a:pPr>
            <a:r>
              <a:rPr sz="5750" spc="-10" dirty="0" err="1">
                <a:latin typeface="Trebuchet MS"/>
                <a:cs typeface="Trebuchet MS"/>
              </a:rPr>
              <a:t>Oberoende</a:t>
            </a:r>
            <a:r>
              <a:rPr sz="5750" spc="-10" dirty="0">
                <a:latin typeface="Trebuchet MS"/>
                <a:cs typeface="Trebuchet MS"/>
              </a:rPr>
              <a:t> sökande efter</a:t>
            </a:r>
            <a:r>
              <a:rPr sz="5750" spc="15" dirty="0">
                <a:latin typeface="Trebuchet MS"/>
                <a:cs typeface="Trebuchet MS"/>
              </a:rPr>
              <a:t> </a:t>
            </a:r>
            <a:r>
              <a:rPr sz="5750" spc="-10" dirty="0">
                <a:latin typeface="Trebuchet MS"/>
                <a:cs typeface="Trebuchet MS"/>
              </a:rPr>
              <a:t>sanningen</a:t>
            </a:r>
            <a:endParaRPr sz="5750" dirty="0">
              <a:latin typeface="Trebuchet MS"/>
              <a:cs typeface="Trebuchet MS"/>
            </a:endParaRPr>
          </a:p>
          <a:p>
            <a:pPr marL="869950" indent="-857250">
              <a:lnSpc>
                <a:spcPct val="100000"/>
              </a:lnSpc>
              <a:spcBef>
                <a:spcPts val="170"/>
              </a:spcBef>
              <a:buFont typeface="Arial" panose="020B0604020202020204" pitchFamily="34" charset="0"/>
              <a:buChar char="•"/>
              <a:tabLst>
                <a:tab pos="887730" algn="l"/>
              </a:tabLst>
            </a:pPr>
            <a:r>
              <a:rPr sz="5750" spc="-10" dirty="0" err="1">
                <a:latin typeface="Trebuchet MS"/>
                <a:cs typeface="Trebuchet MS"/>
              </a:rPr>
              <a:t>Frigörelse</a:t>
            </a:r>
            <a:r>
              <a:rPr sz="5750" spc="-10" dirty="0">
                <a:latin typeface="Trebuchet MS"/>
                <a:cs typeface="Trebuchet MS"/>
              </a:rPr>
              <a:t> </a:t>
            </a:r>
            <a:r>
              <a:rPr sz="5750" spc="-10" dirty="0" err="1">
                <a:latin typeface="Trebuchet MS"/>
                <a:cs typeface="Trebuchet MS"/>
              </a:rPr>
              <a:t>från</a:t>
            </a:r>
            <a:r>
              <a:rPr sz="5750" spc="5" dirty="0">
                <a:latin typeface="Trebuchet MS"/>
                <a:cs typeface="Trebuchet MS"/>
              </a:rPr>
              <a:t> </a:t>
            </a:r>
            <a:r>
              <a:rPr sz="5750" spc="-10" dirty="0" err="1">
                <a:latin typeface="Trebuchet MS"/>
                <a:cs typeface="Trebuchet MS"/>
              </a:rPr>
              <a:t>fördomar</a:t>
            </a:r>
            <a:r>
              <a:rPr sz="4600" spc="4575" dirty="0">
                <a:solidFill>
                  <a:srgbClr val="FF279B"/>
                </a:solidFill>
                <a:latin typeface="Times New Roman"/>
                <a:cs typeface="Times New Roman"/>
              </a:rPr>
              <a:t>	</a:t>
            </a:r>
            <a:endParaRPr lang="sv-SE" sz="4600" spc="4575" dirty="0">
              <a:solidFill>
                <a:srgbClr val="FF279B"/>
              </a:solidFill>
              <a:latin typeface="Times New Roman"/>
              <a:cs typeface="Times New Roman"/>
            </a:endParaRPr>
          </a:p>
          <a:p>
            <a:pPr marL="869950" indent="-857250">
              <a:lnSpc>
                <a:spcPct val="100000"/>
              </a:lnSpc>
              <a:spcBef>
                <a:spcPts val="170"/>
              </a:spcBef>
              <a:buFont typeface="Arial" panose="020B0604020202020204" pitchFamily="34" charset="0"/>
              <a:buChar char="•"/>
              <a:tabLst>
                <a:tab pos="887730" algn="l"/>
              </a:tabLst>
            </a:pPr>
            <a:r>
              <a:rPr sz="5750" spc="-40" dirty="0">
                <a:latin typeface="Trebuchet MS"/>
                <a:cs typeface="Trebuchet MS"/>
              </a:rPr>
              <a:t>Religion </a:t>
            </a:r>
            <a:r>
              <a:rPr sz="5750" spc="-10" dirty="0">
                <a:latin typeface="Trebuchet MS"/>
                <a:cs typeface="Trebuchet MS"/>
              </a:rPr>
              <a:t>måste vara orsak </a:t>
            </a:r>
            <a:r>
              <a:rPr sz="5750" spc="-5" dirty="0">
                <a:latin typeface="Trebuchet MS"/>
                <a:cs typeface="Trebuchet MS"/>
              </a:rPr>
              <a:t>till</a:t>
            </a:r>
            <a:r>
              <a:rPr sz="5750" spc="65" dirty="0">
                <a:latin typeface="Trebuchet MS"/>
                <a:cs typeface="Trebuchet MS"/>
              </a:rPr>
              <a:t> </a:t>
            </a:r>
            <a:r>
              <a:rPr sz="5750" spc="-10" dirty="0">
                <a:latin typeface="Trebuchet MS"/>
                <a:cs typeface="Trebuchet MS"/>
              </a:rPr>
              <a:t>kärlek</a:t>
            </a:r>
            <a:endParaRPr sz="5750" dirty="0">
              <a:latin typeface="Trebuchet MS"/>
              <a:cs typeface="Trebuchet MS"/>
            </a:endParaRPr>
          </a:p>
          <a:p>
            <a:pPr marL="869950" indent="-857250">
              <a:lnSpc>
                <a:spcPct val="100000"/>
              </a:lnSpc>
              <a:spcBef>
                <a:spcPts val="170"/>
              </a:spcBef>
              <a:buFont typeface="Arial" panose="020B0604020202020204" pitchFamily="34" charset="0"/>
              <a:buChar char="•"/>
              <a:tabLst>
                <a:tab pos="887730" algn="l"/>
              </a:tabLst>
            </a:pPr>
            <a:r>
              <a:rPr sz="5750" spc="-40" dirty="0">
                <a:latin typeface="Trebuchet MS"/>
                <a:cs typeface="Trebuchet MS"/>
              </a:rPr>
              <a:t>Religion </a:t>
            </a:r>
            <a:r>
              <a:rPr sz="5750" spc="-10" dirty="0">
                <a:latin typeface="Trebuchet MS"/>
                <a:cs typeface="Trebuchet MS"/>
              </a:rPr>
              <a:t>och vetenskap </a:t>
            </a:r>
            <a:r>
              <a:rPr sz="5750" spc="-5" dirty="0" err="1">
                <a:latin typeface="Trebuchet MS"/>
                <a:cs typeface="Trebuchet MS"/>
              </a:rPr>
              <a:t>i</a:t>
            </a:r>
            <a:r>
              <a:rPr sz="5750" spc="55" dirty="0">
                <a:latin typeface="Trebuchet MS"/>
                <a:cs typeface="Trebuchet MS"/>
              </a:rPr>
              <a:t> </a:t>
            </a:r>
            <a:r>
              <a:rPr sz="5750" spc="-10" dirty="0" err="1">
                <a:latin typeface="Trebuchet MS"/>
                <a:cs typeface="Trebuchet MS"/>
              </a:rPr>
              <a:t>harmoni</a:t>
            </a:r>
            <a:r>
              <a:rPr sz="4600" spc="4575" dirty="0">
                <a:solidFill>
                  <a:srgbClr val="FF279B"/>
                </a:solidFill>
                <a:latin typeface="Times New Roman"/>
                <a:cs typeface="Times New Roman"/>
              </a:rPr>
              <a:t>	</a:t>
            </a:r>
            <a:endParaRPr lang="sv-SE" sz="4600" spc="4575" dirty="0">
              <a:solidFill>
                <a:srgbClr val="FF279B"/>
              </a:solidFill>
              <a:latin typeface="Times New Roman"/>
              <a:cs typeface="Times New Roman"/>
            </a:endParaRPr>
          </a:p>
          <a:p>
            <a:pPr marL="869950" indent="-857250">
              <a:lnSpc>
                <a:spcPct val="100000"/>
              </a:lnSpc>
              <a:spcBef>
                <a:spcPts val="170"/>
              </a:spcBef>
              <a:buFont typeface="Arial" panose="020B0604020202020204" pitchFamily="34" charset="0"/>
              <a:buChar char="•"/>
              <a:tabLst>
                <a:tab pos="887730" algn="l"/>
              </a:tabLst>
            </a:pPr>
            <a:r>
              <a:rPr sz="5750" spc="-10" dirty="0" err="1">
                <a:latin typeface="Trebuchet MS"/>
                <a:cs typeface="Trebuchet MS"/>
              </a:rPr>
              <a:t>Obligatorisk</a:t>
            </a:r>
            <a:r>
              <a:rPr sz="5750" dirty="0">
                <a:latin typeface="Trebuchet MS"/>
                <a:cs typeface="Trebuchet MS"/>
              </a:rPr>
              <a:t> </a:t>
            </a:r>
            <a:r>
              <a:rPr sz="5750" spc="-10" dirty="0" err="1">
                <a:latin typeface="Trebuchet MS"/>
                <a:cs typeface="Trebuchet MS"/>
              </a:rPr>
              <a:t>skolundervisning</a:t>
            </a:r>
            <a:r>
              <a:rPr sz="4600" spc="4575" dirty="0">
                <a:solidFill>
                  <a:srgbClr val="FF279B"/>
                </a:solidFill>
                <a:latin typeface="Times New Roman"/>
                <a:cs typeface="Times New Roman"/>
              </a:rPr>
              <a:t>	</a:t>
            </a:r>
            <a:endParaRPr lang="sv-SE" sz="4600" spc="4575" dirty="0">
              <a:solidFill>
                <a:srgbClr val="FF279B"/>
              </a:solidFill>
              <a:latin typeface="Times New Roman"/>
              <a:cs typeface="Times New Roman"/>
            </a:endParaRPr>
          </a:p>
          <a:p>
            <a:pPr marL="869950" indent="-857250">
              <a:lnSpc>
                <a:spcPct val="100000"/>
              </a:lnSpc>
              <a:spcBef>
                <a:spcPts val="170"/>
              </a:spcBef>
              <a:buFont typeface="Arial" panose="020B0604020202020204" pitchFamily="34" charset="0"/>
              <a:buChar char="•"/>
              <a:tabLst>
                <a:tab pos="887730" algn="l"/>
              </a:tabLst>
            </a:pPr>
            <a:r>
              <a:rPr sz="5750" spc="-10" dirty="0" err="1">
                <a:latin typeface="Trebuchet MS"/>
                <a:cs typeface="Trebuchet MS"/>
              </a:rPr>
              <a:t>Lika</a:t>
            </a:r>
            <a:r>
              <a:rPr sz="5750" spc="-10" dirty="0">
                <a:latin typeface="Trebuchet MS"/>
                <a:cs typeface="Trebuchet MS"/>
              </a:rPr>
              <a:t> rättigheter och möjligheter för kvinnor </a:t>
            </a:r>
            <a:r>
              <a:rPr sz="5750" spc="-10" dirty="0" err="1">
                <a:latin typeface="Trebuchet MS"/>
                <a:cs typeface="Trebuchet MS"/>
              </a:rPr>
              <a:t>och</a:t>
            </a:r>
            <a:r>
              <a:rPr sz="5750" spc="105" dirty="0">
                <a:latin typeface="Trebuchet MS"/>
                <a:cs typeface="Trebuchet MS"/>
              </a:rPr>
              <a:t> </a:t>
            </a:r>
            <a:r>
              <a:rPr lang="sv-SE" sz="5750" spc="105" dirty="0">
                <a:latin typeface="Trebuchet MS"/>
                <a:cs typeface="Trebuchet MS"/>
              </a:rPr>
              <a:t>män</a:t>
            </a:r>
            <a:endParaRPr lang="sv-SE" sz="5750" spc="-715" dirty="0">
              <a:latin typeface="Trebuchet MS"/>
              <a:cs typeface="Trebuchet MS"/>
            </a:endParaRPr>
          </a:p>
          <a:p>
            <a:pPr marL="869950" indent="-857250">
              <a:lnSpc>
                <a:spcPct val="100000"/>
              </a:lnSpc>
              <a:spcBef>
                <a:spcPts val="170"/>
              </a:spcBef>
              <a:buFont typeface="Arial" panose="020B0604020202020204" pitchFamily="34" charset="0"/>
              <a:buChar char="•"/>
              <a:tabLst>
                <a:tab pos="887730" algn="l"/>
              </a:tabLst>
            </a:pPr>
            <a:r>
              <a:rPr sz="5750" spc="-75" dirty="0" err="1">
                <a:latin typeface="Trebuchet MS"/>
                <a:cs typeface="Trebuchet MS"/>
              </a:rPr>
              <a:t>Avskaffande</a:t>
            </a:r>
            <a:r>
              <a:rPr sz="5750" spc="-75" dirty="0">
                <a:latin typeface="Trebuchet MS"/>
                <a:cs typeface="Trebuchet MS"/>
              </a:rPr>
              <a:t> </a:t>
            </a:r>
            <a:r>
              <a:rPr sz="5750" spc="-10" dirty="0">
                <a:latin typeface="Trebuchet MS"/>
                <a:cs typeface="Trebuchet MS"/>
              </a:rPr>
              <a:t>av extrem rikedom </a:t>
            </a:r>
            <a:r>
              <a:rPr sz="5750" spc="-10" dirty="0" err="1">
                <a:latin typeface="Trebuchet MS"/>
                <a:cs typeface="Trebuchet MS"/>
              </a:rPr>
              <a:t>och</a:t>
            </a:r>
            <a:r>
              <a:rPr sz="5750" spc="105" dirty="0">
                <a:latin typeface="Trebuchet MS"/>
                <a:cs typeface="Trebuchet MS"/>
              </a:rPr>
              <a:t> </a:t>
            </a:r>
            <a:r>
              <a:rPr sz="5750" spc="-10" dirty="0" err="1">
                <a:latin typeface="Trebuchet MS"/>
                <a:cs typeface="Trebuchet MS"/>
              </a:rPr>
              <a:t>fattigdom</a:t>
            </a:r>
            <a:endParaRPr lang="sv-SE" sz="4600" spc="4575" dirty="0">
              <a:solidFill>
                <a:srgbClr val="FF279B"/>
              </a:solidFill>
              <a:latin typeface="Times New Roman"/>
              <a:cs typeface="Times New Roman"/>
            </a:endParaRPr>
          </a:p>
          <a:p>
            <a:pPr marL="869950" indent="-857250">
              <a:lnSpc>
                <a:spcPct val="100000"/>
              </a:lnSpc>
              <a:spcBef>
                <a:spcPts val="170"/>
              </a:spcBef>
              <a:buFont typeface="Arial" panose="020B0604020202020204" pitchFamily="34" charset="0"/>
              <a:buChar char="•"/>
              <a:tabLst>
                <a:tab pos="887730" algn="l"/>
              </a:tabLst>
            </a:pPr>
            <a:r>
              <a:rPr sz="5750" spc="-10" dirty="0" err="1">
                <a:latin typeface="Trebuchet MS"/>
                <a:cs typeface="Trebuchet MS"/>
              </a:rPr>
              <a:t>Övernationella</a:t>
            </a:r>
            <a:r>
              <a:rPr sz="5750" spc="-10" dirty="0">
                <a:latin typeface="Trebuchet MS"/>
                <a:cs typeface="Trebuchet MS"/>
              </a:rPr>
              <a:t> </a:t>
            </a:r>
            <a:r>
              <a:rPr lang="sv-SE" sz="5750" spc="-10" dirty="0">
                <a:latin typeface="Trebuchet MS"/>
                <a:cs typeface="Trebuchet MS"/>
              </a:rPr>
              <a:t>fredsbevarande </a:t>
            </a:r>
            <a:r>
              <a:rPr sz="5750" spc="-10" dirty="0" err="1">
                <a:latin typeface="Trebuchet MS"/>
                <a:cs typeface="Trebuchet MS"/>
              </a:rPr>
              <a:t>institutioner</a:t>
            </a:r>
            <a:endParaRPr sz="5750" dirty="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44708" y="1093467"/>
            <a:ext cx="16065473" cy="1261258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13325" y="3565197"/>
            <a:ext cx="2364105" cy="9010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750" spc="-10" dirty="0">
                <a:latin typeface="Trebuchet MS"/>
                <a:cs typeface="Trebuchet MS"/>
              </a:rPr>
              <a:t>ext</a:t>
            </a:r>
            <a:r>
              <a:rPr sz="5750" spc="-5" dirty="0">
                <a:latin typeface="Trebuchet MS"/>
                <a:cs typeface="Trebuchet MS"/>
              </a:rPr>
              <a:t>r</a:t>
            </a:r>
            <a:r>
              <a:rPr sz="5750" spc="-10" dirty="0">
                <a:latin typeface="Trebuchet MS"/>
                <a:cs typeface="Trebuchet MS"/>
              </a:rPr>
              <a:t>em</a:t>
            </a:r>
            <a:endParaRPr sz="575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21116" y="3378801"/>
            <a:ext cx="9193707" cy="7129504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327411" y="9793532"/>
            <a:ext cx="2452092" cy="3272956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327411" y="9793532"/>
            <a:ext cx="2452370" cy="3273425"/>
          </a:xfrm>
          <a:custGeom>
            <a:avLst/>
            <a:gdLst/>
            <a:ahLst/>
            <a:cxnLst/>
            <a:rect l="l" t="t" r="r" b="b"/>
            <a:pathLst>
              <a:path w="2452369" h="3273425">
                <a:moveTo>
                  <a:pt x="0" y="3272965"/>
                </a:moveTo>
                <a:lnTo>
                  <a:pt x="2452084" y="3272965"/>
                </a:lnTo>
                <a:lnTo>
                  <a:pt x="2452084" y="0"/>
                </a:lnTo>
                <a:lnTo>
                  <a:pt x="0" y="0"/>
                </a:lnTo>
                <a:lnTo>
                  <a:pt x="0" y="3272965"/>
                </a:lnTo>
                <a:close/>
              </a:path>
            </a:pathLst>
          </a:custGeom>
          <a:ln w="73056">
            <a:solidFill>
              <a:srgbClr val="B984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169360" y="3202637"/>
            <a:ext cx="5614536" cy="5632964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885933" y="7509816"/>
            <a:ext cx="4934820" cy="4067421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21433" y="1372031"/>
            <a:ext cx="13060919" cy="966090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737150" y="11707779"/>
            <a:ext cx="11932285" cy="1660525"/>
          </a:xfrm>
          <a:prstGeom prst="rect">
            <a:avLst/>
          </a:prstGeom>
        </p:spPr>
        <p:txBody>
          <a:bodyPr vert="horz" wrap="square" lIns="0" tIns="133985" rIns="0" bIns="0" rtlCol="0">
            <a:spAutoFit/>
          </a:bodyPr>
          <a:lstStyle/>
          <a:p>
            <a:pPr marL="12700" marR="5080">
              <a:lnSpc>
                <a:spcPts val="5980"/>
              </a:lnSpc>
              <a:spcBef>
                <a:spcPts val="1055"/>
              </a:spcBef>
            </a:pPr>
            <a:r>
              <a:rPr sz="5750" spc="-10" dirty="0">
                <a:latin typeface="Trebuchet MS"/>
                <a:cs typeface="Trebuchet MS"/>
              </a:rPr>
              <a:t>Dagen efter Bábs deklaration sändes  det första</a:t>
            </a:r>
            <a:r>
              <a:rPr sz="5750" spc="5" dirty="0">
                <a:latin typeface="Trebuchet MS"/>
                <a:cs typeface="Trebuchet MS"/>
              </a:rPr>
              <a:t> </a:t>
            </a:r>
            <a:r>
              <a:rPr sz="5750" spc="-10" dirty="0">
                <a:latin typeface="Trebuchet MS"/>
                <a:cs typeface="Trebuchet MS"/>
              </a:rPr>
              <a:t>morsetelegrammet.</a:t>
            </a:r>
            <a:endParaRPr sz="57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232</TotalTime>
  <Words>723</Words>
  <Application>Microsoft Office PowerPoint</Application>
  <PresentationFormat>Anpassad</PresentationFormat>
  <Paragraphs>83</Paragraphs>
  <Slides>18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18</vt:i4>
      </vt:variant>
    </vt:vector>
  </HeadingPairs>
  <TitlesOfParts>
    <vt:vector size="24" baseType="lpstr">
      <vt:lpstr>Amaranth</vt:lpstr>
      <vt:lpstr>Calibri</vt:lpstr>
      <vt:lpstr>Times New Roman</vt:lpstr>
      <vt:lpstr>Arial</vt:lpstr>
      <vt:lpstr>Trebuchet MS</vt:lpstr>
      <vt:lpstr>Office Theme</vt:lpstr>
      <vt:lpstr>PowerPoint-presentation</vt:lpstr>
      <vt:lpstr>Mänsklighetens enhet</vt:lpstr>
      <vt:lpstr>PowerPoint-presentation</vt:lpstr>
      <vt:lpstr>PowerPoint-presentation</vt:lpstr>
      <vt:lpstr>Att alla religioner kommer från  samma gudomliga källa betonades  av Bahá’u’lláh: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Fredsfaktor</dc:title>
  <dc:creator>Örjan Widegren</dc:creator>
  <cp:lastModifiedBy>Örjan Widegren</cp:lastModifiedBy>
  <cp:revision>14</cp:revision>
  <dcterms:created xsi:type="dcterms:W3CDTF">2019-10-09T12:00:39Z</dcterms:created>
  <dcterms:modified xsi:type="dcterms:W3CDTF">2019-11-09T16:46:27Z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2019-10-09T00:00:00Z</vt:filetime>
  </property>
  <property fmtid="{D5CDD505-2E9C-101B-9397-08002B2CF9AE}" pid="3" name="Creator">
    <vt:lpwstr>Serif Affinity Publisher 1.7.3</vt:lpwstr>
  </property>
  <property fmtid="{D5CDD505-2E9C-101B-9397-08002B2CF9AE}" pid="4" name="LastSaved">
    <vt:filetime>2019-10-09T00:00:00Z</vt:filetime>
  </property>
</Properties>
</file>