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8" r:id="rId3"/>
    <p:sldId id="268" r:id="rId4"/>
    <p:sldId id="267" r:id="rId5"/>
    <p:sldId id="269" r:id="rId6"/>
    <p:sldId id="266" r:id="rId7"/>
    <p:sldId id="270" r:id="rId8"/>
    <p:sldId id="271" r:id="rId9"/>
    <p:sldId id="273" r:id="rId10"/>
    <p:sldId id="275" r:id="rId11"/>
    <p:sldId id="274" r:id="rId12"/>
    <p:sldId id="279" r:id="rId13"/>
    <p:sldId id="281" r:id="rId14"/>
    <p:sldId id="276" r:id="rId15"/>
    <p:sldId id="277" r:id="rId16"/>
    <p:sldId id="280" r:id="rId17"/>
    <p:sldId id="278" r:id="rId18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FC9D40-BDB7-4FB6-8B6A-A38745F10B3D}" type="datetimeFigureOut">
              <a:rPr lang="sv-SE"/>
              <a:pPr>
                <a:defRPr/>
              </a:pPr>
              <a:t>2015-04-02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5CC71A-3DDF-412E-A825-CA46B3385D6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lips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ubri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22" name="Underrubri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6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9C9048-AD14-4629-85A6-72AD7FAAE514}" type="datetimeFigureOut">
              <a:rPr lang="sv-SE"/>
              <a:pPr>
                <a:defRPr/>
              </a:pPr>
              <a:t>2015-04-02</a:t>
            </a:fld>
            <a:endParaRPr lang="sv-SE"/>
          </a:p>
        </p:txBody>
      </p:sp>
      <p:sp>
        <p:nvSpPr>
          <p:cNvPr id="7" name="Platshållare för sidfo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0E7529-35A0-45C2-993B-B7D5B1EF6EC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99621-5F36-46AF-A680-344620D263F4}" type="datetimeFigureOut">
              <a:rPr lang="sv-SE"/>
              <a:pPr>
                <a:defRPr/>
              </a:pPr>
              <a:t>2015-04-02</a:t>
            </a:fld>
            <a:endParaRPr lang="sv-SE"/>
          </a:p>
        </p:txBody>
      </p:sp>
      <p:sp>
        <p:nvSpPr>
          <p:cNvPr id="5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9FE77-33E7-49DD-9661-7CD269A3DCA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C1FCC-4021-46C4-985E-9B9B35A3E3B5}" type="datetimeFigureOut">
              <a:rPr lang="sv-SE"/>
              <a:pPr>
                <a:defRPr/>
              </a:pPr>
              <a:t>2015-04-02</a:t>
            </a:fld>
            <a:endParaRPr lang="sv-SE"/>
          </a:p>
        </p:txBody>
      </p:sp>
      <p:sp>
        <p:nvSpPr>
          <p:cNvPr id="5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4B282-F3EB-41B5-B754-193DDEA4BA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A06C-47DB-4D24-B7CE-89FC0DFF9F1A}" type="datetimeFigureOut">
              <a:rPr lang="sv-SE"/>
              <a:pPr>
                <a:defRPr/>
              </a:pPr>
              <a:t>2015-04-02</a:t>
            </a:fld>
            <a:endParaRPr lang="sv-SE"/>
          </a:p>
        </p:txBody>
      </p:sp>
      <p:sp>
        <p:nvSpPr>
          <p:cNvPr id="5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870FC-DCE6-42B1-8B58-6FA4D8CBF2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ktangel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lips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lips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4296DD-CC67-4855-AD52-7E24D0D5D403}" type="datetimeFigureOut">
              <a:rPr lang="sv-SE"/>
              <a:pPr>
                <a:defRPr/>
              </a:pPr>
              <a:t>2015-04-02</a:t>
            </a:fld>
            <a:endParaRPr lang="sv-SE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334643-EAD9-499A-AE2D-536783EFC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7353-FBD1-465A-B870-CE3C5EF647E5}" type="datetimeFigureOut">
              <a:rPr lang="sv-SE"/>
              <a:pPr>
                <a:defRPr/>
              </a:pPr>
              <a:t>2015-04-02</a:t>
            </a:fld>
            <a:endParaRPr lang="sv-SE"/>
          </a:p>
        </p:txBody>
      </p:sp>
      <p:sp>
        <p:nvSpPr>
          <p:cNvPr id="6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8F16C-D17B-4450-A32B-C4521B8070B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54F1DA-F2BF-4CE0-9556-A21553D7CE23}" type="datetimeFigureOut">
              <a:rPr lang="sv-SE"/>
              <a:pPr>
                <a:defRPr/>
              </a:pPr>
              <a:t>2015-04-02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126948-8180-4FBC-BC01-6A0B777E884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A956C-E82F-4D28-BD9A-D6E8E6A3EAE1}" type="datetimeFigureOut">
              <a:rPr lang="sv-SE"/>
              <a:pPr>
                <a:defRPr/>
              </a:pPr>
              <a:t>2015-04-02</a:t>
            </a:fld>
            <a:endParaRPr lang="sv-SE"/>
          </a:p>
        </p:txBody>
      </p:sp>
      <p:sp>
        <p:nvSpPr>
          <p:cNvPr id="4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43B9A-B7B9-47BC-A4C8-3C312B04E0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ktangel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D5ADCD-A6D0-4D11-AC81-3E852B34E366}" type="datetimeFigureOut">
              <a:rPr lang="sv-SE"/>
              <a:pPr>
                <a:defRPr/>
              </a:pPr>
              <a:t>2015-04-02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174B61-7964-489D-99D4-0BC016DA00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3D6800-7484-4509-8302-526CBDED2231}" type="datetimeFigureOut">
              <a:rPr lang="sv-SE"/>
              <a:pPr>
                <a:defRPr/>
              </a:pPr>
              <a:t>2015-04-02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C86A3E-AF30-4643-B3C8-45E28E2964E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ödesschema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ödesschema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A2E9DB-7F82-4B92-8432-79C05649E437}" type="datetimeFigureOut">
              <a:rPr lang="sv-SE"/>
              <a:pPr>
                <a:defRPr/>
              </a:pPr>
              <a:t>2015-04-02</a:t>
            </a:fld>
            <a:endParaRPr lang="sv-SE"/>
          </a:p>
        </p:txBody>
      </p:sp>
      <p:sp>
        <p:nvSpPr>
          <p:cNvPr id="9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10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EA5F0D-FB68-4946-B951-FCDBE71DAD2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lips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ng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latshållare för rubrik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033" name="Platshållare för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smtClean="0"/>
          </a:p>
        </p:txBody>
      </p:sp>
      <p:sp>
        <p:nvSpPr>
          <p:cNvPr id="24" name="Platshållare för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5981540-6F84-4CC0-8EA7-DD5EA95F2E73}" type="datetimeFigureOut">
              <a:rPr lang="sv-SE"/>
              <a:pPr>
                <a:defRPr/>
              </a:pPr>
              <a:t>2015-04-02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22" name="Platshållare för bildnumm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9ECE2C1C-2BE6-4E6E-BEEE-16B0B61BD0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5" name="Rektangel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3" r:id="rId2"/>
    <p:sldLayoutId id="2147483759" r:id="rId3"/>
    <p:sldLayoutId id="2147483754" r:id="rId4"/>
    <p:sldLayoutId id="2147483760" r:id="rId5"/>
    <p:sldLayoutId id="2147483755" r:id="rId6"/>
    <p:sldLayoutId id="2147483761" r:id="rId7"/>
    <p:sldLayoutId id="2147483762" r:id="rId8"/>
    <p:sldLayoutId id="2147483763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0125" y="500063"/>
            <a:ext cx="7415213" cy="1828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v-SE" dirty="0" err="1" smtClean="0">
                <a:solidFill>
                  <a:schemeClr val="tx2">
                    <a:satMod val="130000"/>
                  </a:schemeClr>
                </a:solidFill>
                <a:latin typeface="Vineta BT" pitchFamily="82" charset="0"/>
              </a:rPr>
              <a:t>Bahá’í</a:t>
            </a:r>
            <a:r>
              <a:rPr lang="sv-SE" dirty="0" smtClean="0">
                <a:solidFill>
                  <a:schemeClr val="tx2">
                    <a:satMod val="130000"/>
                  </a:schemeClr>
                </a:solidFill>
                <a:latin typeface="Vineta BT" pitchFamily="82" charset="0"/>
              </a:rPr>
              <a:t>  - en tro för en enad värld</a:t>
            </a:r>
            <a:endParaRPr lang="sv-SE" dirty="0">
              <a:solidFill>
                <a:schemeClr val="tx2">
                  <a:satMod val="130000"/>
                </a:schemeClr>
              </a:solidFill>
              <a:latin typeface="Vineta BT" pitchFamily="82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85813" y="5429250"/>
            <a:ext cx="7772400" cy="914400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v-SE" sz="3600" dirty="0" smtClean="0">
                <a:latin typeface="Benguiat Bk BT" pitchFamily="18" charset="0"/>
              </a:rPr>
              <a:t>Global gräsrotsdemokrati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v-SE" sz="2400" b="1" dirty="0" smtClean="0">
                <a:latin typeface="Benguiat Bk BT" pitchFamily="18" charset="0"/>
              </a:rPr>
              <a:t>baserad på mänsklighetens enhet</a:t>
            </a:r>
            <a:endParaRPr lang="sv-SE" sz="2400" b="1" dirty="0">
              <a:latin typeface="Benguiat Bk BT" pitchFamily="18" charset="0"/>
            </a:endParaRPr>
          </a:p>
        </p:txBody>
      </p:sp>
      <p:pic>
        <p:nvPicPr>
          <p:cNvPr id="8196" name="Bildobjekt 3" descr="p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751138"/>
            <a:ext cx="814387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928688" y="571500"/>
            <a:ext cx="8072437" cy="7334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Vineta BT" pitchFamily="82" charset="0"/>
                <a:ea typeface="+mj-ea"/>
                <a:cs typeface="+mj-cs"/>
              </a:rPr>
              <a:t>Pilgrimsprogram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971600" y="1500188"/>
            <a:ext cx="4392488" cy="5072062"/>
          </a:xfrm>
          <a:prstGeom prst="rect">
            <a:avLst/>
          </a:prstGeom>
        </p:spPr>
        <p:txBody>
          <a:bodyPr tIns="0"/>
          <a:lstStyle/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Mot slutet av sitt liv besökte </a:t>
            </a:r>
            <a:r>
              <a:rPr lang="sv-SE" sz="2000" b="1" dirty="0" err="1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Bahá’u’lláh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den närbelägna staden Haifa där han slog upp sitt tält på Karmelberget. Där pekade Han ut en plats där Hans Förelöpare, </a:t>
            </a:r>
            <a:r>
              <a:rPr lang="sv-SE" sz="2000" b="1" dirty="0" err="1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Báb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, skulle begravas. Ett mycket vackert gravtempel är nu upprest där till </a:t>
            </a:r>
            <a:r>
              <a:rPr lang="sv-SE" sz="2000" b="1" dirty="0" err="1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Bábs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minne. Där läste delegaterna också böner för vägledning.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28751"/>
            <a:ext cx="3167013" cy="417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928688" y="571500"/>
            <a:ext cx="8072437" cy="7334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Vineta BT" pitchFamily="82" charset="0"/>
                <a:ea typeface="+mj-ea"/>
                <a:cs typeface="+mj-cs"/>
              </a:rPr>
              <a:t>Pilgrimsprogram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1071563" y="1500188"/>
            <a:ext cx="4220517" cy="5072062"/>
          </a:xfrm>
          <a:prstGeom prst="rect">
            <a:avLst/>
          </a:prstGeom>
        </p:spPr>
        <p:txBody>
          <a:bodyPr tIns="0"/>
          <a:lstStyle/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År 2001 invigdes en oerhörd utvidgning av trädgårdarna på Karmelberget: nio terrasser  nedanför och nio terrasser ovanför </a:t>
            </a:r>
            <a:r>
              <a:rPr lang="sv-SE" sz="2000" b="1" dirty="0" err="1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Bábs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Mausoleum. ’</a:t>
            </a:r>
            <a:r>
              <a:rPr lang="sv-SE" sz="2000" b="1" dirty="0" err="1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Abdu’l-Bahá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har sagt att i framtiden kommer världens konungar, barfota och med blottade huvuden, vandra uppför dessa terrasser för att betyga </a:t>
            </a:r>
            <a:r>
              <a:rPr lang="sv-SE" sz="2000" b="1" dirty="0" err="1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Báb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sin vördnad. 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643063"/>
            <a:ext cx="29241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000125" y="428625"/>
            <a:ext cx="8001000" cy="1357313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Vineta BT" pitchFamily="82" charset="0"/>
                <a:ea typeface="+mj-ea"/>
                <a:cs typeface="+mj-cs"/>
              </a:rPr>
              <a:t>Valet av Universella Rättvisans Hus –</a:t>
            </a:r>
          </a:p>
          <a:p>
            <a:pPr fontAlgn="auto">
              <a:spcAft>
                <a:spcPts val="0"/>
              </a:spcAft>
              <a:defRPr/>
            </a:pPr>
            <a:r>
              <a:rPr lang="sv-SE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Vineta BT" pitchFamily="82" charset="0"/>
                <a:ea typeface="+mj-ea"/>
                <a:cs typeface="+mj-cs"/>
              </a:rPr>
              <a:t>En dräktparad!</a:t>
            </a:r>
            <a:endParaRPr lang="sv-SE" sz="3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Vineta BT" pitchFamily="82" charset="0"/>
              <a:ea typeface="+mj-ea"/>
              <a:cs typeface="+mj-cs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1071563" y="1714500"/>
            <a:ext cx="7500937" cy="571500"/>
          </a:xfrm>
          <a:prstGeom prst="rect">
            <a:avLst/>
          </a:prstGeom>
        </p:spPr>
        <p:txBody>
          <a:bodyPr tIns="0"/>
          <a:lstStyle/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</a:t>
            </a:r>
          </a:p>
        </p:txBody>
      </p:sp>
      <p:pic>
        <p:nvPicPr>
          <p:cNvPr id="29700" name="Bildobjekt 4" descr="628_05_KQ1H12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70378" y="2132856"/>
            <a:ext cx="458618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ruta 5"/>
          <p:cNvSpPr txBox="1">
            <a:spLocks noChangeArrowheads="1"/>
          </p:cNvSpPr>
          <p:nvPr/>
        </p:nvSpPr>
        <p:spPr bwMode="auto">
          <a:xfrm>
            <a:off x="1403648" y="6021288"/>
            <a:ext cx="6468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dirty="0" smtClean="0"/>
              <a:t>De centralasiatiska delegaterna var bland de mest färgstarka!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000125" y="428625"/>
            <a:ext cx="8001000" cy="1357313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Vineta BT" pitchFamily="82" charset="0"/>
                <a:ea typeface="+mj-ea"/>
                <a:cs typeface="+mj-cs"/>
              </a:rPr>
              <a:t>Valet av Universella Rättvisans Hus –</a:t>
            </a:r>
          </a:p>
          <a:p>
            <a:pPr fontAlgn="auto">
              <a:spcAft>
                <a:spcPts val="0"/>
              </a:spcAft>
              <a:defRPr/>
            </a:pPr>
            <a:r>
              <a:rPr lang="sv-SE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Vineta BT" pitchFamily="82" charset="0"/>
                <a:ea typeface="+mj-ea"/>
                <a:cs typeface="+mj-cs"/>
              </a:rPr>
              <a:t>En dräktparad!</a:t>
            </a:r>
            <a:endParaRPr lang="sv-SE" sz="3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Vineta BT" pitchFamily="82" charset="0"/>
              <a:ea typeface="+mj-ea"/>
              <a:cs typeface="+mj-cs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1071563" y="1714500"/>
            <a:ext cx="7500937" cy="571500"/>
          </a:xfrm>
          <a:prstGeom prst="rect">
            <a:avLst/>
          </a:prstGeom>
        </p:spPr>
        <p:txBody>
          <a:bodyPr tIns="0"/>
          <a:lstStyle/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</a:t>
            </a:r>
          </a:p>
        </p:txBody>
      </p:sp>
      <p:pic>
        <p:nvPicPr>
          <p:cNvPr id="29700" name="Bildobjekt 4" descr="628_05_KQ1H12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64729" y="2132856"/>
            <a:ext cx="4397477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ruta 5"/>
          <p:cNvSpPr txBox="1">
            <a:spLocks noChangeArrowheads="1"/>
          </p:cNvSpPr>
          <p:nvPr/>
        </p:nvSpPr>
        <p:spPr bwMode="auto">
          <a:xfrm>
            <a:off x="1403648" y="6021288"/>
            <a:ext cx="6648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dirty="0" smtClean="0"/>
              <a:t>De kvinnliga medlemmarna av Sveriges </a:t>
            </a:r>
            <a:r>
              <a:rPr lang="sv-SE" dirty="0"/>
              <a:t>Nationella Andliga </a:t>
            </a:r>
            <a:r>
              <a:rPr lang="sv-SE" dirty="0" smtClean="0"/>
              <a:t>Råd</a:t>
            </a:r>
          </a:p>
          <a:p>
            <a:r>
              <a:rPr lang="sv-SE" dirty="0" smtClean="0"/>
              <a:t>flankerade av två </a:t>
            </a:r>
            <a:r>
              <a:rPr lang="sv-SE" dirty="0" err="1" smtClean="0"/>
              <a:t>gentlemen</a:t>
            </a:r>
            <a:r>
              <a:rPr lang="sv-SE" dirty="0" smtClean="0"/>
              <a:t> från Västafrika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928688" y="428625"/>
            <a:ext cx="7858125" cy="1071563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Vineta BT" pitchFamily="82" charset="0"/>
                <a:ea typeface="+mj-ea"/>
                <a:cs typeface="+mj-cs"/>
              </a:rPr>
              <a:t>Konventets höjdpunkt: Valet </a:t>
            </a:r>
          </a:p>
          <a:p>
            <a:pPr fontAlgn="auto">
              <a:spcAft>
                <a:spcPts val="0"/>
              </a:spcAft>
              <a:defRPr/>
            </a:pPr>
            <a:endParaRPr lang="sv-SE" sz="3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Vineta BT" pitchFamily="82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v-SE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Vineta BT" pitchFamily="82" charset="0"/>
                <a:ea typeface="+mj-ea"/>
                <a:cs typeface="+mj-cs"/>
              </a:rPr>
              <a:t>av Universella Rättvisans Hus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1071563" y="1500188"/>
            <a:ext cx="7500937" cy="1500187"/>
          </a:xfrm>
          <a:prstGeom prst="rect">
            <a:avLst/>
          </a:prstGeom>
        </p:spPr>
        <p:txBody>
          <a:bodyPr tIns="0"/>
          <a:lstStyle/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Efter pilgrimsprogrammet var det då dags för valet av Universella Rättvisans Hus. 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Det ägde rum i Haifa auditorium. </a:t>
            </a:r>
            <a:endParaRPr lang="sv-SE" sz="2000" b="1" dirty="0" smtClean="0">
              <a:solidFill>
                <a:schemeClr val="tx2">
                  <a:shade val="30000"/>
                  <a:satMod val="150000"/>
                </a:schemeClr>
              </a:solidFill>
              <a:latin typeface="Benguiat Bk BT" pitchFamily="18" charset="0"/>
            </a:endParaRP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Medlemmarna 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i </a:t>
            </a: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respektive 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Nationellt </a:t>
            </a: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andligt råd ropades </a:t>
            </a: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upp och fick i tur och </a:t>
            </a: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ordning  gå fram på </a:t>
            </a: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podiet  för att lägga </a:t>
            </a: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sin röst. 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8557" y="2924944"/>
            <a:ext cx="480053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143000" y="428625"/>
            <a:ext cx="7858125" cy="1071563"/>
          </a:xfrm>
          <a:prstGeom prst="rect">
            <a:avLst/>
          </a:prstGeom>
        </p:spPr>
        <p:txBody>
          <a:bodyPr anchor="b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Vineta BT" pitchFamily="82" charset="0"/>
                <a:ea typeface="+mj-ea"/>
                <a:cs typeface="+mj-cs"/>
              </a:rPr>
              <a:t>Det nyvalda Universella Rättvisans Hus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1071563" y="1714500"/>
            <a:ext cx="7500937" cy="571500"/>
          </a:xfrm>
          <a:prstGeom prst="rect">
            <a:avLst/>
          </a:prstGeom>
        </p:spPr>
        <p:txBody>
          <a:bodyPr tIns="0"/>
          <a:lstStyle/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Så kungjordes valresultatet: två nya medlemmar hade valts.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34624" y="2286000"/>
            <a:ext cx="5565767" cy="417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143000" y="428625"/>
            <a:ext cx="7858125" cy="1071563"/>
          </a:xfrm>
          <a:prstGeom prst="rect">
            <a:avLst/>
          </a:prstGeom>
        </p:spPr>
        <p:txBody>
          <a:bodyPr anchor="b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Vineta BT" pitchFamily="82" charset="0"/>
                <a:ea typeface="+mj-ea"/>
                <a:cs typeface="+mj-cs"/>
              </a:rPr>
              <a:t>Det nyvalda Universella Rättvisans Hus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1071563" y="1714500"/>
            <a:ext cx="7500937" cy="571500"/>
          </a:xfrm>
          <a:prstGeom prst="rect">
            <a:avLst/>
          </a:prstGeom>
        </p:spPr>
        <p:txBody>
          <a:bodyPr tIns="0"/>
          <a:lstStyle/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Två medlemmar </a:t>
            </a: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hade begärt </a:t>
            </a: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Att få avgå av </a:t>
            </a: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åldersskäl.</a:t>
            </a:r>
            <a:endParaRPr lang="sv-SE" sz="2000" b="1" dirty="0">
              <a:solidFill>
                <a:schemeClr val="tx2">
                  <a:shade val="30000"/>
                  <a:satMod val="150000"/>
                </a:schemeClr>
              </a:solidFill>
              <a:latin typeface="Benguiat Bk BT" pitchFamily="18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7474" y="2286000"/>
            <a:ext cx="4080066" cy="417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ruta 4"/>
          <p:cNvSpPr txBox="1"/>
          <p:nvPr/>
        </p:nvSpPr>
        <p:spPr>
          <a:xfrm>
            <a:off x="1187624" y="4221088"/>
            <a:ext cx="1633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Farzam</a:t>
            </a:r>
            <a:r>
              <a:rPr lang="sv-SE" dirty="0" smtClean="0"/>
              <a:t> </a:t>
            </a:r>
            <a:r>
              <a:rPr lang="sv-SE" dirty="0" err="1" smtClean="0"/>
              <a:t>Arbab</a:t>
            </a:r>
            <a:endParaRPr lang="sv-SE" dirty="0" smtClean="0"/>
          </a:p>
          <a:p>
            <a:r>
              <a:rPr lang="sv-SE" dirty="0" smtClean="0"/>
              <a:t>och </a:t>
            </a:r>
          </a:p>
          <a:p>
            <a:r>
              <a:rPr lang="sv-SE" dirty="0" smtClean="0"/>
              <a:t>Kiser Barnes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143000" y="428625"/>
            <a:ext cx="7858125" cy="1357313"/>
          </a:xfrm>
          <a:prstGeom prst="rect">
            <a:avLst/>
          </a:prstGeom>
        </p:spPr>
        <p:txBody>
          <a:bodyPr anchor="b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Vineta BT" pitchFamily="82" charset="0"/>
                <a:ea typeface="+mj-ea"/>
                <a:cs typeface="+mj-cs"/>
              </a:rPr>
              <a:t>Efter valet </a:t>
            </a:r>
            <a:r>
              <a:rPr lang="sv-SE" sz="32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Vineta BT" pitchFamily="82" charset="0"/>
                <a:ea typeface="+mj-ea"/>
                <a:cs typeface="+mj-cs"/>
              </a:rPr>
              <a:t>konsultaterade</a:t>
            </a:r>
            <a:r>
              <a:rPr lang="sv-SE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Vineta BT" pitchFamily="82" charset="0"/>
                <a:ea typeface="+mj-ea"/>
                <a:cs typeface="+mj-cs"/>
              </a:rPr>
              <a:t> delegaterna om </a:t>
            </a:r>
            <a:r>
              <a:rPr lang="sv-SE" sz="32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Vineta BT" pitchFamily="82" charset="0"/>
                <a:ea typeface="+mj-ea"/>
                <a:cs typeface="+mj-cs"/>
              </a:rPr>
              <a:t>bahá’í-trons</a:t>
            </a:r>
            <a:r>
              <a:rPr lang="sv-SE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Vineta BT" pitchFamily="82" charset="0"/>
                <a:ea typeface="+mj-ea"/>
                <a:cs typeface="+mj-cs"/>
              </a:rPr>
              <a:t> väg framåt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1071563" y="1714500"/>
            <a:ext cx="7500937" cy="571500"/>
          </a:xfrm>
          <a:prstGeom prst="rect">
            <a:avLst/>
          </a:prstGeom>
        </p:spPr>
        <p:txBody>
          <a:bodyPr tIns="0"/>
          <a:lstStyle/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Om man ville tala fick man ställa sig </a:t>
            </a:r>
            <a:endParaRPr lang="sv-SE" sz="2000" b="1" dirty="0" smtClean="0">
              <a:solidFill>
                <a:schemeClr val="tx2">
                  <a:shade val="30000"/>
                  <a:satMod val="150000"/>
                </a:schemeClr>
              </a:solidFill>
              <a:latin typeface="Benguiat Bk BT" pitchFamily="18" charset="0"/>
            </a:endParaRP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i 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kö vid mikrofonerna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14288" y="2636912"/>
            <a:ext cx="5013329" cy="375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85875" y="857250"/>
            <a:ext cx="7415213" cy="1571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>
                <a:solidFill>
                  <a:schemeClr val="tx2">
                    <a:satMod val="130000"/>
                  </a:schemeClr>
                </a:solidFill>
                <a:latin typeface="Vineta BT" pitchFamily="82" charset="0"/>
              </a:rPr>
              <a:t>Mänsklighetens enhet </a:t>
            </a:r>
            <a:endParaRPr lang="sv-SE" dirty="0">
              <a:solidFill>
                <a:schemeClr val="tx2">
                  <a:satMod val="130000"/>
                </a:schemeClr>
              </a:solidFill>
              <a:latin typeface="Vineta BT" pitchFamily="82" charset="0"/>
            </a:endParaRP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2000250" y="5143500"/>
            <a:ext cx="6215063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v-SE" sz="4000" dirty="0" smtClean="0">
                <a:latin typeface="BibleScrT" pitchFamily="34" charset="0"/>
              </a:rPr>
              <a:t>”</a:t>
            </a:r>
            <a:r>
              <a:rPr lang="sv-SE" sz="3200" dirty="0" smtClean="0">
                <a:latin typeface="BibleScrT" pitchFamily="34" charset="0"/>
              </a:rPr>
              <a:t>Jorden är blott ett land och mänskligheten dess medborgare”</a:t>
            </a:r>
            <a:endParaRPr lang="sv-SE" sz="4000" dirty="0" smtClean="0">
              <a:latin typeface="BibleScrT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v-SE" sz="4000" b="1" dirty="0" smtClean="0">
                <a:latin typeface="BibleScrT" pitchFamily="34" charset="0"/>
              </a:rPr>
              <a:t>			</a:t>
            </a:r>
            <a:r>
              <a:rPr lang="sv-SE" sz="2400" b="1" dirty="0" smtClean="0">
                <a:latin typeface="BibleScrT" pitchFamily="34" charset="0"/>
              </a:rPr>
              <a:t>	</a:t>
            </a:r>
            <a:endParaRPr lang="sv-SE" sz="4000" dirty="0">
              <a:latin typeface="Benguiat Bk BT" pitchFamily="18" charset="0"/>
            </a:endParaRPr>
          </a:p>
        </p:txBody>
      </p:sp>
      <p:pic>
        <p:nvPicPr>
          <p:cNvPr id="1229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1928813"/>
            <a:ext cx="47101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ktangel 7"/>
          <p:cNvSpPr>
            <a:spLocks noChangeArrowheads="1"/>
          </p:cNvSpPr>
          <p:nvPr/>
        </p:nvSpPr>
        <p:spPr bwMode="auto">
          <a:xfrm>
            <a:off x="6429375" y="6000750"/>
            <a:ext cx="1557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3200" b="1">
                <a:latin typeface="BibleScrT" pitchFamily="34" charset="0"/>
              </a:rPr>
              <a:t>- </a:t>
            </a:r>
            <a:r>
              <a:rPr lang="sv-SE">
                <a:latin typeface="Benguiat Bk BT" pitchFamily="18" charset="0"/>
              </a:rPr>
              <a:t>Bahá’u’lláh</a:t>
            </a:r>
            <a:endParaRPr lang="sv-SE">
              <a:latin typeface="Gill Sans MT"/>
            </a:endParaRPr>
          </a:p>
        </p:txBody>
      </p:sp>
      <p:sp>
        <p:nvSpPr>
          <p:cNvPr id="12294" name="Rektangel 8"/>
          <p:cNvSpPr>
            <a:spLocks noChangeArrowheads="1"/>
          </p:cNvSpPr>
          <p:nvPr/>
        </p:nvSpPr>
        <p:spPr bwMode="auto">
          <a:xfrm>
            <a:off x="1357313" y="285750"/>
            <a:ext cx="471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3200">
                <a:latin typeface="Benguiat Bk BT" pitchFamily="18" charset="0"/>
              </a:rPr>
              <a:t>Bahá’í-trons syfte: </a:t>
            </a:r>
            <a:endParaRPr lang="sv-SE" sz="3200">
              <a:latin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928688" y="571500"/>
            <a:ext cx="8072437" cy="7334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32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Vineta BT" pitchFamily="82" charset="0"/>
                <a:ea typeface="+mj-ea"/>
                <a:cs typeface="+mj-cs"/>
              </a:rPr>
              <a:t>Bahá’í-administrationen</a:t>
            </a:r>
            <a:endParaRPr lang="sv-SE" sz="3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Vineta BT" pitchFamily="82" charset="0"/>
              <a:ea typeface="+mj-ea"/>
              <a:cs typeface="+mj-cs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642938" y="1643062"/>
            <a:ext cx="6377334" cy="4522241"/>
          </a:xfrm>
          <a:prstGeom prst="rect">
            <a:avLst/>
          </a:prstGeom>
        </p:spPr>
        <p:txBody>
          <a:bodyPr tIns="0"/>
          <a:lstStyle/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Char char="v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Inom </a:t>
            </a:r>
            <a:r>
              <a:rPr lang="sv-SE" sz="2000" b="1" dirty="0" err="1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bahá’í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finns inga </a:t>
            </a: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  präster eller religiösa ledare </a:t>
            </a: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endParaRPr lang="sv-SE" sz="2000" b="1" dirty="0">
              <a:solidFill>
                <a:schemeClr val="tx2">
                  <a:shade val="30000"/>
                  <a:satMod val="150000"/>
                </a:schemeClr>
              </a:solidFill>
              <a:latin typeface="Benguiat Bk BT" pitchFamily="18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Därför måste alla bahá’íer 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  hjälpa till med att sprida 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   sin tro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sv-SE" sz="2000" b="1" dirty="0">
              <a:solidFill>
                <a:schemeClr val="tx2">
                  <a:shade val="30000"/>
                  <a:satMod val="150000"/>
                </a:schemeClr>
              </a:solidFill>
              <a:latin typeface="Benguiat Bk BT" pitchFamily="18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</a:t>
            </a:r>
            <a:r>
              <a:rPr lang="sv-SE" sz="2000" b="1" dirty="0" err="1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Bahá’í-samfundet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styrs genom 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  valda  råd som har 9 medlemmar 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  - lokalt, nationellt  och </a:t>
            </a:r>
            <a:r>
              <a:rPr lang="sv-SE" sz="20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internationellt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.</a:t>
            </a:r>
            <a:endParaRPr lang="sv-SE" sz="2000" b="1" dirty="0">
              <a:solidFill>
                <a:schemeClr val="tx2">
                  <a:shade val="30000"/>
                  <a:satMod val="150000"/>
                </a:schemeClr>
              </a:solidFill>
              <a:latin typeface="Benguiat Bk BT" pitchFamily="18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sv-SE" sz="2000" b="1" dirty="0">
              <a:solidFill>
                <a:schemeClr val="tx2">
                  <a:shade val="30000"/>
                  <a:satMod val="150000"/>
                </a:schemeClr>
              </a:solidFill>
              <a:latin typeface="Benguiat Bk BT" pitchFamily="18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2000250"/>
            <a:ext cx="3967162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928688" y="571500"/>
            <a:ext cx="8072437" cy="733425"/>
          </a:xfrm>
          <a:prstGeom prst="rect">
            <a:avLst/>
          </a:prstGeom>
        </p:spPr>
        <p:txBody>
          <a:bodyPr anchor="b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Vineta BT" pitchFamily="82" charset="0"/>
                <a:ea typeface="+mj-ea"/>
                <a:cs typeface="+mj-cs"/>
              </a:rPr>
              <a:t>Det Lokala andliga rådet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714375" y="1412776"/>
            <a:ext cx="8429625" cy="4857750"/>
          </a:xfrm>
          <a:prstGeom prst="rect">
            <a:avLst/>
          </a:prstGeom>
        </p:spPr>
        <p:txBody>
          <a:bodyPr tIns="0"/>
          <a:lstStyle/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Char char="v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Väljs varje år den  21 april av  alla vuxna  medlemmar i </a:t>
            </a:r>
            <a:endParaRPr lang="sv-SE" sz="2000" b="1" dirty="0" smtClean="0">
              <a:solidFill>
                <a:schemeClr val="tx2">
                  <a:shade val="30000"/>
                  <a:satMod val="150000"/>
                </a:schemeClr>
              </a:solidFill>
              <a:latin typeface="Benguiat Bk BT" pitchFamily="18" charset="0"/>
            </a:endParaRP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</a:t>
            </a:r>
            <a:r>
              <a:rPr lang="sv-SE" sz="20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 det lokala 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samfundet genom  hemliga val som hålls </a:t>
            </a:r>
            <a:endParaRPr lang="sv-SE" sz="2000" b="1" dirty="0" smtClean="0">
              <a:solidFill>
                <a:schemeClr val="tx2">
                  <a:shade val="30000"/>
                  <a:satMod val="150000"/>
                </a:schemeClr>
              </a:solidFill>
              <a:latin typeface="Benguiat Bk BT" pitchFamily="18" charset="0"/>
            </a:endParaRP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</a:t>
            </a:r>
            <a:r>
              <a:rPr lang="sv-SE" sz="20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 i 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en </a:t>
            </a:r>
            <a:r>
              <a:rPr lang="sv-SE" sz="20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andaktsfylld 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atmosfär</a:t>
            </a: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endParaRPr lang="sv-SE" sz="2000" b="1" dirty="0">
              <a:solidFill>
                <a:schemeClr val="tx2">
                  <a:shade val="30000"/>
                  <a:satMod val="150000"/>
                </a:schemeClr>
              </a:solidFill>
              <a:latin typeface="Benguiat Bk BT" pitchFamily="18" charset="0"/>
            </a:endParaRP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Char char="v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Ingen propaganda är tillåten. </a:t>
            </a:r>
            <a:endParaRPr lang="sv-SE" sz="2000" b="1" dirty="0" smtClean="0">
              <a:solidFill>
                <a:schemeClr val="tx2">
                  <a:shade val="30000"/>
                  <a:satMod val="150000"/>
                </a:schemeClr>
              </a:solidFill>
              <a:latin typeface="Benguiat Bk BT" pitchFamily="18" charset="0"/>
            </a:endParaRP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</a:t>
            </a:r>
            <a:r>
              <a:rPr lang="sv-SE" sz="20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Var och en som 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är röstberättigad </a:t>
            </a:r>
            <a:endParaRPr lang="sv-SE" sz="2000" b="1" dirty="0" smtClean="0">
              <a:solidFill>
                <a:schemeClr val="tx2">
                  <a:shade val="30000"/>
                  <a:satMod val="150000"/>
                </a:schemeClr>
              </a:solidFill>
              <a:latin typeface="Benguiat Bk BT" pitchFamily="18" charset="0"/>
            </a:endParaRP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</a:t>
            </a:r>
            <a:r>
              <a:rPr lang="sv-SE" sz="20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är 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också valbar.</a:t>
            </a:r>
            <a:endParaRPr lang="sv-SE" sz="2000" b="1" dirty="0">
              <a:solidFill>
                <a:schemeClr val="tx2">
                  <a:shade val="30000"/>
                  <a:satMod val="150000"/>
                </a:schemeClr>
              </a:solidFill>
              <a:latin typeface="Benguiat Bk BT" pitchFamily="18" charset="0"/>
            </a:endParaRP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endParaRPr lang="sv-SE" sz="2000" b="1" dirty="0">
              <a:solidFill>
                <a:schemeClr val="tx2">
                  <a:shade val="30000"/>
                  <a:satMod val="150000"/>
                </a:schemeClr>
              </a:solidFill>
              <a:latin typeface="Benguiat Bk BT" pitchFamily="18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Den 21 april är första dagen av </a:t>
            </a:r>
            <a:r>
              <a:rPr lang="sv-SE" sz="2000" b="1" dirty="0" err="1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Ridván-</a:t>
            </a:r>
            <a:endParaRPr lang="sv-SE" sz="2000" b="1" dirty="0">
              <a:solidFill>
                <a:schemeClr val="tx2">
                  <a:shade val="30000"/>
                  <a:satMod val="150000"/>
                </a:schemeClr>
              </a:solidFill>
              <a:latin typeface="Benguiat Bk BT" pitchFamily="18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  högtiden  som firas för att minnas den dag 1863 då 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  </a:t>
            </a:r>
            <a:r>
              <a:rPr lang="sv-SE" sz="2000" b="1" dirty="0" err="1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Bahá’u’lláh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först förkunnade sin ställning som 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  alla tiders  utlovade Gudsprofet. 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sv-SE" sz="2000" b="1" dirty="0">
              <a:solidFill>
                <a:schemeClr val="tx2">
                  <a:shade val="30000"/>
                  <a:satMod val="150000"/>
                </a:schemeClr>
              </a:solidFill>
              <a:latin typeface="Benguiat Bk BT" pitchFamily="18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sv-SE" sz="2000" b="1" dirty="0">
              <a:solidFill>
                <a:schemeClr val="tx2">
                  <a:shade val="30000"/>
                  <a:satMod val="150000"/>
                </a:schemeClr>
              </a:solidFill>
              <a:latin typeface="Benguiat Bk BT" pitchFamily="18" charset="0"/>
            </a:endParaRPr>
          </a:p>
        </p:txBody>
      </p:sp>
      <p:pic>
        <p:nvPicPr>
          <p:cNvPr id="17412" name="Picture 3" descr="C:\Documents and Settings\Ägaren\Mina dokument\Mina bilder\CLIPART\Blommor\Rosor15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2643188"/>
            <a:ext cx="207168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928688" y="571500"/>
            <a:ext cx="8072437" cy="733425"/>
          </a:xfrm>
          <a:prstGeom prst="rect">
            <a:avLst/>
          </a:prstGeom>
        </p:spPr>
        <p:txBody>
          <a:bodyPr anchor="b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Vineta BT" pitchFamily="82" charset="0"/>
                <a:ea typeface="+mj-ea"/>
                <a:cs typeface="+mj-cs"/>
              </a:rPr>
              <a:t>Det Nationella andliga rådet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714375" y="1643063"/>
            <a:ext cx="7314009" cy="3500437"/>
          </a:xfrm>
          <a:prstGeom prst="rect">
            <a:avLst/>
          </a:prstGeom>
        </p:spPr>
        <p:txBody>
          <a:bodyPr tIns="0"/>
          <a:lstStyle/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Char char="v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I  slutet av </a:t>
            </a:r>
            <a:r>
              <a:rPr lang="sv-SE" sz="2000" b="1" dirty="0" err="1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Ridván-perioden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(21 april – 2 maj)</a:t>
            </a: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 väljs det Nationella andliga rådet. </a:t>
            </a: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endParaRPr lang="sv-SE" sz="2000" b="1" dirty="0">
              <a:solidFill>
                <a:schemeClr val="tx2">
                  <a:shade val="30000"/>
                  <a:satMod val="150000"/>
                </a:schemeClr>
              </a:solidFill>
              <a:latin typeface="Benguiat Bk BT" pitchFamily="18" charset="0"/>
            </a:endParaRP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Char char="v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Valet sker indirekt genom </a:t>
            </a:r>
            <a:endParaRPr lang="sv-SE" sz="2000" b="1" dirty="0" smtClean="0">
              <a:solidFill>
                <a:schemeClr val="tx2">
                  <a:shade val="30000"/>
                  <a:satMod val="150000"/>
                </a:schemeClr>
              </a:solidFill>
              <a:latin typeface="Benguiat Bk BT" pitchFamily="18" charset="0"/>
            </a:endParaRP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</a:t>
            </a:r>
            <a:r>
              <a:rPr lang="sv-SE" sz="20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delegater som 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valts lokalt</a:t>
            </a: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endParaRPr lang="sv-SE" sz="2000" b="1" dirty="0">
              <a:solidFill>
                <a:schemeClr val="tx2">
                  <a:shade val="30000"/>
                  <a:satMod val="150000"/>
                </a:schemeClr>
              </a:solidFill>
              <a:latin typeface="Benguiat Bk BT" pitchFamily="18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Valet sker i en 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  andaktsfull atmosfär 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  utan nominering eller 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  propaganda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sv-SE" sz="2000" b="1" dirty="0">
              <a:solidFill>
                <a:schemeClr val="tx2">
                  <a:shade val="30000"/>
                  <a:satMod val="150000"/>
                </a:schemeClr>
              </a:solidFill>
              <a:latin typeface="Benguiat Bk BT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96247" y="3571876"/>
            <a:ext cx="3694880" cy="277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ruta 4"/>
          <p:cNvSpPr txBox="1">
            <a:spLocks noChangeArrowheads="1"/>
          </p:cNvSpPr>
          <p:nvPr/>
        </p:nvSpPr>
        <p:spPr bwMode="auto">
          <a:xfrm>
            <a:off x="5643563" y="2643188"/>
            <a:ext cx="3143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400" b="1" dirty="0"/>
              <a:t>Några medlemmar av det svenska Nationella andliga rådet  äter </a:t>
            </a:r>
            <a:r>
              <a:rPr lang="sv-SE" sz="1400" b="1" dirty="0" smtClean="0"/>
              <a:t>middag </a:t>
            </a:r>
            <a:r>
              <a:rPr lang="sv-SE" sz="1400" b="1" dirty="0"/>
              <a:t>i Haifa under det Internationella konventet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928688" y="571500"/>
            <a:ext cx="8072437" cy="733425"/>
          </a:xfrm>
          <a:prstGeom prst="rect">
            <a:avLst/>
          </a:prstGeom>
        </p:spPr>
        <p:txBody>
          <a:bodyPr anchor="b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Vineta BT" pitchFamily="82" charset="0"/>
                <a:ea typeface="+mj-ea"/>
                <a:cs typeface="+mj-cs"/>
              </a:rPr>
              <a:t>Universella Rättvisans Hus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642938" y="1643063"/>
            <a:ext cx="8321550" cy="1714500"/>
          </a:xfrm>
          <a:prstGeom prst="rect">
            <a:avLst/>
          </a:prstGeom>
        </p:spPr>
        <p:txBody>
          <a:bodyPr tIns="0"/>
          <a:lstStyle/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Char char="v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- är vad det världsvida </a:t>
            </a:r>
            <a:r>
              <a:rPr lang="sv-SE" sz="2000" b="1" dirty="0" err="1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bahá’í-samfundets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styrelse kallas 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Det har av </a:t>
            </a:r>
            <a:r>
              <a:rPr lang="sv-SE" sz="2000" b="1" dirty="0" err="1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Bahá’u’lláh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utlovats gudomlig vägledning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Det väljs på ett Internationellt konvent i Haifa vart 5:te år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Delegaterna utgörs av samtliga medlemmar av de 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   Nationella andliga </a:t>
            </a:r>
            <a:endParaRPr lang="sv-SE" sz="2000" b="1" dirty="0" smtClean="0">
              <a:solidFill>
                <a:schemeClr val="tx2">
                  <a:shade val="30000"/>
                  <a:satMod val="150000"/>
                </a:schemeClr>
              </a:solidFill>
              <a:latin typeface="Benguiat Bk BT" pitchFamily="18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</a:t>
            </a:r>
            <a:r>
              <a:rPr lang="sv-SE" sz="20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  råden i 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hela världen.</a:t>
            </a:r>
            <a:endParaRPr lang="sv-SE" sz="2000" b="1" dirty="0">
              <a:solidFill>
                <a:schemeClr val="tx2">
                  <a:shade val="30000"/>
                  <a:satMod val="150000"/>
                </a:schemeClr>
              </a:solidFill>
              <a:latin typeface="Benguiat Bk BT" pitchFamily="18" charset="0"/>
            </a:endParaRP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3286125"/>
            <a:ext cx="44862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ruta 6"/>
          <p:cNvSpPr txBox="1">
            <a:spLocks noChangeArrowheads="1"/>
          </p:cNvSpPr>
          <p:nvPr/>
        </p:nvSpPr>
        <p:spPr bwMode="auto">
          <a:xfrm>
            <a:off x="1000125" y="5286375"/>
            <a:ext cx="2928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b="1"/>
              <a:t>Universella Rättvisans Hus </a:t>
            </a:r>
          </a:p>
          <a:p>
            <a:r>
              <a:rPr lang="sv-SE" sz="1600" b="1"/>
              <a:t>säte på Karmelberget i Haifa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928688" y="571500"/>
            <a:ext cx="8072437" cy="733425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Vineta BT" pitchFamily="82" charset="0"/>
                <a:ea typeface="+mj-ea"/>
                <a:cs typeface="+mj-cs"/>
              </a:rPr>
              <a:t>Det Internationella konventet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642938" y="1643063"/>
            <a:ext cx="7929562" cy="1071562"/>
          </a:xfrm>
          <a:prstGeom prst="rect">
            <a:avLst/>
          </a:prstGeom>
        </p:spPr>
        <p:txBody>
          <a:bodyPr tIns="0"/>
          <a:lstStyle/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Char char="v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 utgör ett tvärsnitt av mänskligheten </a:t>
            </a: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Char char="v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 över 1000 delegater från hela världen var församlade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38" y="3003550"/>
            <a:ext cx="79057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928688" y="571500"/>
            <a:ext cx="8072437" cy="7334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Vineta BT" pitchFamily="82" charset="0"/>
                <a:ea typeface="+mj-ea"/>
                <a:cs typeface="+mj-cs"/>
              </a:rPr>
              <a:t>Pilgrimsprogram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642938" y="1643063"/>
            <a:ext cx="8286750" cy="1071562"/>
          </a:xfrm>
          <a:prstGeom prst="rect">
            <a:avLst/>
          </a:prstGeom>
        </p:spPr>
        <p:txBody>
          <a:bodyPr tIns="0"/>
          <a:lstStyle/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Char char="v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Som andlig förberedelse inför valet av </a:t>
            </a:r>
            <a:endParaRPr lang="sv-SE" sz="2000" b="1" dirty="0" smtClean="0">
              <a:solidFill>
                <a:schemeClr val="tx2">
                  <a:shade val="30000"/>
                  <a:satMod val="150000"/>
                </a:schemeClr>
              </a:solidFill>
              <a:latin typeface="Benguiat Bk BT" pitchFamily="18" charset="0"/>
            </a:endParaRP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  Universella Rättvisans 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Hus </a:t>
            </a: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itchFamily="2" charset="2"/>
              <a:buChar char="v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  ordnades ett pilgrimsprogram för delegaterna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162640"/>
            <a:ext cx="4536504" cy="316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ruta 5"/>
          <p:cNvSpPr txBox="1">
            <a:spLocks noChangeArrowheads="1"/>
          </p:cNvSpPr>
          <p:nvPr/>
        </p:nvSpPr>
        <p:spPr bwMode="auto">
          <a:xfrm>
            <a:off x="1115616" y="4437112"/>
            <a:ext cx="2390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dirty="0"/>
              <a:t>Fängelset i ’</a:t>
            </a:r>
            <a:r>
              <a:rPr lang="sv-SE" dirty="0" err="1"/>
              <a:t>Akká</a:t>
            </a:r>
            <a:r>
              <a:rPr lang="sv-SE" dirty="0"/>
              <a:t> </a:t>
            </a:r>
          </a:p>
          <a:p>
            <a:r>
              <a:rPr lang="sv-SE" dirty="0"/>
              <a:t>dit Bahá’u’lláh fördes </a:t>
            </a:r>
          </a:p>
          <a:p>
            <a:r>
              <a:rPr lang="sv-SE" dirty="0"/>
              <a:t>på sin sista lands-</a:t>
            </a:r>
          </a:p>
          <a:p>
            <a:r>
              <a:rPr lang="sv-SE" dirty="0"/>
              <a:t>förvisning 1868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928688" y="571500"/>
            <a:ext cx="8072437" cy="7334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Vineta BT" pitchFamily="82" charset="0"/>
                <a:ea typeface="+mj-ea"/>
                <a:cs typeface="+mj-cs"/>
              </a:rPr>
              <a:t>Pilgrimsprogram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1115616" y="1643063"/>
            <a:ext cx="7814072" cy="1428750"/>
          </a:xfrm>
          <a:prstGeom prst="rect">
            <a:avLst/>
          </a:prstGeom>
        </p:spPr>
        <p:txBody>
          <a:bodyPr tIns="0"/>
          <a:lstStyle/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I </a:t>
            </a:r>
            <a:r>
              <a:rPr lang="sv-SE" sz="2000" b="1" dirty="0" err="1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Bahjí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 (”Garden of </a:t>
            </a:r>
            <a:r>
              <a:rPr lang="sv-SE" sz="2000" b="1" dirty="0" err="1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delight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”) finns Bahá’u’lláhs gravplats </a:t>
            </a:r>
            <a:r>
              <a:rPr lang="sv-SE" sz="20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som är 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den heligaste platsen </a:t>
            </a:r>
            <a:r>
              <a:rPr lang="sv-SE" sz="20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i </a:t>
            </a: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bahá’í-världen. </a:t>
            </a:r>
            <a:endParaRPr lang="sv-SE" sz="2000" b="1" dirty="0">
              <a:solidFill>
                <a:schemeClr val="tx2">
                  <a:shade val="30000"/>
                  <a:satMod val="150000"/>
                </a:schemeClr>
              </a:solidFill>
              <a:latin typeface="Benguiat Bk BT" pitchFamily="18" charset="0"/>
            </a:endParaRP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Det är dit man vänder sig </a:t>
            </a: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när man utför den dagliga </a:t>
            </a: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obligatoriska bönen.</a:t>
            </a: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Konventsdelegaterna </a:t>
            </a: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ägnade mycket tid åt bön</a:t>
            </a:r>
          </a:p>
          <a:p>
            <a:pPr marL="2743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sv-SE" sz="2000" b="1" dirty="0">
                <a:solidFill>
                  <a:schemeClr val="tx2">
                    <a:shade val="30000"/>
                    <a:satMod val="150000"/>
                  </a:schemeClr>
                </a:solidFill>
                <a:latin typeface="Benguiat Bk BT" pitchFamily="18" charset="0"/>
              </a:rPr>
              <a:t>Vid Bahá’u’lláhs gravplats.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068960"/>
            <a:ext cx="3664273" cy="271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ånd">
  <a:themeElements>
    <a:clrScheme name="Solstånd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å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ånd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552</TotalTime>
  <Words>625</Words>
  <Application>Microsoft Office PowerPoint</Application>
  <PresentationFormat>Bildspel på skärmen (4:3)</PresentationFormat>
  <Paragraphs>109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8" baseType="lpstr">
      <vt:lpstr>Arial</vt:lpstr>
      <vt:lpstr>Gill Sans MT</vt:lpstr>
      <vt:lpstr>Wingdings 2</vt:lpstr>
      <vt:lpstr>Verdana</vt:lpstr>
      <vt:lpstr>Calibri</vt:lpstr>
      <vt:lpstr>Vineta BT</vt:lpstr>
      <vt:lpstr>Benguiat Bk BT</vt:lpstr>
      <vt:lpstr>BibleScrT</vt:lpstr>
      <vt:lpstr>Times New Roman</vt:lpstr>
      <vt:lpstr>Wingdings</vt:lpstr>
      <vt:lpstr>Solstånd</vt:lpstr>
      <vt:lpstr>Bahá’í  - en tro för en enad värld</vt:lpstr>
      <vt:lpstr>Mänsklighetens enhet </vt:lpstr>
      <vt:lpstr>Bild 3</vt:lpstr>
      <vt:lpstr>Bild 4</vt:lpstr>
      <vt:lpstr>Bild 5</vt:lpstr>
      <vt:lpstr>Bild 6</vt:lpstr>
      <vt:lpstr>Bild 7</vt:lpstr>
      <vt:lpstr>Bild 8</vt:lpstr>
      <vt:lpstr>Bild 9</vt:lpstr>
      <vt:lpstr>Bild 10</vt:lpstr>
      <vt:lpstr>Bild 11</vt:lpstr>
      <vt:lpstr>Bild 12</vt:lpstr>
      <vt:lpstr>Bild 13</vt:lpstr>
      <vt:lpstr>Bild 14</vt:lpstr>
      <vt:lpstr>Bild 15</vt:lpstr>
      <vt:lpstr>Bild 16</vt:lpstr>
      <vt:lpstr>Bild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Bahá’í  - en tro för en enad värld</dc:title>
  <dc:creator>Örjan</dc:creator>
  <cp:lastModifiedBy>orjwi</cp:lastModifiedBy>
  <cp:revision>75</cp:revision>
  <dcterms:created xsi:type="dcterms:W3CDTF">2008-08-25T13:51:57Z</dcterms:created>
  <dcterms:modified xsi:type="dcterms:W3CDTF">2015-04-02T19:52:26Z</dcterms:modified>
</cp:coreProperties>
</file>