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4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E4B9B-C1C5-42B0-B6C6-447CB20D0B13}" type="datetimeFigureOut">
              <a:rPr lang="sv-SE" smtClean="0"/>
              <a:t>2021-06-01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CB83F-5F43-40A1-9198-834E5F0292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26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10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886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03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1988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4269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7827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93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231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767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65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2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41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6985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209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9619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B83F-5F43-40A1-9198-834E5F02926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23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2414727" y="3476258"/>
            <a:ext cx="6351176" cy="2920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  <a:tabLst>
                <a:tab pos="2286012" algn="l"/>
              </a:tabLst>
            </a:pPr>
            <a:r>
              <a:rPr lang="en-US" altLang="zh-CN" sz="2000" spc="25" dirty="0">
                <a:solidFill>
                  <a:srgbClr val="1D4F00"/>
                </a:solidFill>
                <a:latin typeface="Times New Roman"/>
                <a:ea typeface="Times New Roman"/>
              </a:rPr>
              <a:t>"</a:t>
            </a:r>
            <a:r>
              <a:rPr lang="en-US" altLang="zh-CN" sz="2400" spc="40" dirty="0">
                <a:solidFill>
                  <a:srgbClr val="1D4F00"/>
                </a:solidFill>
                <a:latin typeface="Times New Roman"/>
                <a:ea typeface="Times New Roman"/>
              </a:rPr>
              <a:t>Sann</a:t>
            </a:r>
            <a:r>
              <a:rPr lang="en-US" altLang="zh-CN" sz="2400" spc="2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4" dirty="0">
                <a:solidFill>
                  <a:srgbClr val="1D4F00"/>
                </a:solidFill>
                <a:latin typeface="Times New Roman"/>
                <a:ea typeface="Times New Roman"/>
              </a:rPr>
              <a:t>religion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0" dirty="0">
                <a:solidFill>
                  <a:srgbClr val="1D4F00"/>
                </a:solidFill>
                <a:latin typeface="Times New Roman"/>
                <a:ea typeface="Times New Roman"/>
              </a:rPr>
              <a:t>känns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0" dirty="0">
                <a:solidFill>
                  <a:srgbClr val="1D4F00"/>
                </a:solidFill>
                <a:latin typeface="Times New Roman"/>
                <a:ea typeface="Times New Roman"/>
              </a:rPr>
              <a:t>igen</a:t>
            </a:r>
            <a:r>
              <a:rPr lang="en-US" altLang="zh-CN" sz="2400" spc="2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4" dirty="0">
                <a:solidFill>
                  <a:srgbClr val="1D4F00"/>
                </a:solidFill>
                <a:latin typeface="Times New Roman"/>
                <a:ea typeface="Times New Roman"/>
              </a:rPr>
              <a:t>genom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0" dirty="0">
                <a:solidFill>
                  <a:srgbClr val="1D4F00"/>
                </a:solidFill>
                <a:latin typeface="Times New Roman"/>
                <a:ea typeface="Times New Roman"/>
              </a:rPr>
              <a:t>dess</a:t>
            </a:r>
            <a:r>
              <a:rPr lang="en-US" altLang="zh-CN" sz="240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400" spc="34" dirty="0">
                <a:solidFill>
                  <a:srgbClr val="1D4F00"/>
                </a:solidFill>
                <a:latin typeface="Times New Roman"/>
                <a:ea typeface="Times New Roman"/>
              </a:rPr>
              <a:t>frukter</a:t>
            </a:r>
            <a:r>
              <a:rPr lang="en-US" altLang="zh-CN" sz="2400" spc="2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4" dirty="0">
                <a:solidFill>
                  <a:srgbClr val="1D4F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0" dirty="0">
                <a:solidFill>
                  <a:srgbClr val="1D4F00"/>
                </a:solidFill>
                <a:latin typeface="Times New Roman"/>
                <a:ea typeface="Times New Roman"/>
              </a:rPr>
              <a:t>förmågan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0" dirty="0">
                <a:solidFill>
                  <a:srgbClr val="1D4F00"/>
                </a:solidFill>
                <a:latin typeface="Times New Roman"/>
                <a:ea typeface="Times New Roman"/>
              </a:rPr>
              <a:t>att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94" dirty="0">
                <a:solidFill>
                  <a:srgbClr val="1D4F00"/>
                </a:solidFill>
                <a:latin typeface="Times New Roman"/>
                <a:ea typeface="Times New Roman"/>
              </a:rPr>
              <a:t>…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4" dirty="0">
                <a:solidFill>
                  <a:srgbClr val="1D4F00"/>
                </a:solidFill>
                <a:latin typeface="Times New Roman"/>
                <a:ea typeface="Times New Roman"/>
              </a:rPr>
              <a:t>främja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0" dirty="0">
                <a:solidFill>
                  <a:srgbClr val="1D4F00"/>
                </a:solidFill>
                <a:latin typeface="Times New Roman"/>
                <a:ea typeface="Times New Roman"/>
              </a:rPr>
              <a:t>fred</a:t>
            </a:r>
            <a:r>
              <a:rPr lang="en-US" altLang="zh-CN" sz="2400" spc="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4" dirty="0">
                <a:solidFill>
                  <a:srgbClr val="1D4F00"/>
                </a:solidFill>
                <a:latin typeface="Times New Roman"/>
                <a:ea typeface="Times New Roman"/>
              </a:rPr>
              <a:t>och</a:t>
            </a:r>
            <a:r>
              <a:rPr lang="en-US" altLang="zh-CN" sz="240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0" dirty="0">
                <a:solidFill>
                  <a:srgbClr val="1D4F00"/>
                </a:solidFill>
                <a:latin typeface="Times New Roman"/>
                <a:ea typeface="Times New Roman"/>
              </a:rPr>
              <a:t>välstånd.</a:t>
            </a:r>
            <a:r>
              <a:rPr lang="en-US" altLang="zh-CN" sz="2000" spc="60" dirty="0">
                <a:solidFill>
                  <a:srgbClr val="1D4F00"/>
                </a:solidFill>
                <a:latin typeface="Times New Roman"/>
                <a:ea typeface="Times New Roman"/>
              </a:rPr>
              <a:t>"	</a:t>
            </a:r>
            <a:r>
              <a:rPr lang="en-US" altLang="zh-CN" sz="2000" spc="80" dirty="0">
                <a:solidFill>
                  <a:srgbClr val="1D4F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000" spc="4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4" dirty="0">
                <a:solidFill>
                  <a:srgbClr val="1D4F00"/>
                </a:solidFill>
                <a:latin typeface="Times New Roman"/>
                <a:ea typeface="Times New Roman"/>
              </a:rPr>
              <a:t>Universella</a:t>
            </a:r>
            <a:r>
              <a:rPr lang="en-US" altLang="zh-CN" sz="2000" spc="4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9" dirty="0">
                <a:solidFill>
                  <a:srgbClr val="1D4F00"/>
                </a:solidFill>
                <a:latin typeface="Times New Roman"/>
                <a:ea typeface="Times New Roman"/>
              </a:rPr>
              <a:t>Rättvisans</a:t>
            </a:r>
            <a:r>
              <a:rPr lang="en-US" altLang="zh-CN" sz="2000" spc="4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94" dirty="0">
                <a:solidFill>
                  <a:srgbClr val="1D4F00"/>
                </a:solidFill>
                <a:latin typeface="Times New Roman"/>
                <a:ea typeface="Times New Roman"/>
              </a:rPr>
              <a:t>Hus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30"/>
              </a:lnSpc>
            </a:pPr>
            <a:endParaRPr lang="en-US" dirty="0"/>
          </a:p>
          <a:p>
            <a:pPr marL="1238186" hangingPunct="0">
              <a:lnSpc>
                <a:spcPct val="92916"/>
              </a:lnSpc>
            </a:pPr>
            <a:r>
              <a:rPr lang="en-US" altLang="zh-CN" sz="2000" spc="-55" dirty="0">
                <a:solidFill>
                  <a:srgbClr val="1D4F00"/>
                </a:solidFill>
                <a:latin typeface="Times New Roman"/>
                <a:ea typeface="Times New Roman"/>
              </a:rPr>
              <a:t>"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Religionen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är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det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mäktigaste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av</a:t>
            </a:r>
            <a:r>
              <a:rPr lang="en-US" altLang="zh-CN" sz="2400" i="1" spc="-4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alla</a:t>
            </a:r>
            <a:r>
              <a:rPr lang="en-US" altLang="zh-CN" sz="2400" i="1" spc="-4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75" dirty="0">
                <a:solidFill>
                  <a:srgbClr val="1D4F00"/>
                </a:solidFill>
                <a:latin typeface="Times New Roman"/>
                <a:ea typeface="Times New Roman"/>
              </a:rPr>
              <a:t>medel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för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upprättande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av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ordning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35" dirty="0">
                <a:solidFill>
                  <a:srgbClr val="1D4F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2400" i="1" spc="-3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världen</a:t>
            </a:r>
            <a:r>
              <a:rPr lang="en-US" altLang="zh-CN" sz="30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000" spc="-45" dirty="0">
                <a:solidFill>
                  <a:srgbClr val="1D4F00"/>
                </a:solidFill>
                <a:latin typeface="Times New Roman"/>
                <a:ea typeface="Times New Roman"/>
              </a:rPr>
              <a:t>"</a:t>
            </a:r>
          </a:p>
          <a:p>
            <a:pPr marL="0" indent="4895786">
              <a:lnSpc>
                <a:spcPct val="100000"/>
              </a:lnSpc>
            </a:pPr>
            <a:r>
              <a:rPr lang="en-US" altLang="zh-CN" sz="2000" spc="30" dirty="0">
                <a:solidFill>
                  <a:srgbClr val="1D4F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000" spc="10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1D4F00"/>
                </a:solidFill>
                <a:latin typeface="Times New Roman"/>
                <a:ea typeface="Times New Roman"/>
              </a:rPr>
              <a:t>Bahá’u’lláh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  <p:sp>
        <p:nvSpPr>
          <p:cNvPr id="2" name="TextBox 16"/>
          <p:cNvSpPr txBox="1"/>
          <p:nvPr/>
        </p:nvSpPr>
        <p:spPr>
          <a:xfrm>
            <a:off x="2435202" y="5079643"/>
            <a:ext cx="3512837" cy="117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721" hangingPunct="0">
              <a:lnSpc>
                <a:spcPct val="93750"/>
              </a:lnSpc>
            </a:pPr>
            <a:r>
              <a:rPr lang="en-US" altLang="zh-CN" sz="2000" spc="170" dirty="0">
                <a:solidFill>
                  <a:srgbClr val="1D4F00"/>
                </a:solidFill>
                <a:latin typeface="Times New Roman"/>
                <a:ea typeface="Times New Roman"/>
              </a:rPr>
              <a:t>”Alla</a:t>
            </a:r>
            <a:r>
              <a:rPr lang="en-US" altLang="zh-CN" sz="2000" spc="179" dirty="0">
                <a:solidFill>
                  <a:srgbClr val="1D4F00"/>
                </a:solidFill>
                <a:latin typeface="Times New Roman"/>
                <a:ea typeface="Times New Roman"/>
              </a:rPr>
              <a:t>människor</a:t>
            </a:r>
            <a:r>
              <a:rPr lang="en-US" altLang="zh-CN" sz="2000" spc="175" dirty="0">
                <a:solidFill>
                  <a:srgbClr val="1D4F00"/>
                </a:solidFill>
                <a:latin typeface="Times New Roman"/>
                <a:ea typeface="Times New Roman"/>
              </a:rPr>
              <a:t>har</a:t>
            </a:r>
            <a:r>
              <a:rPr lang="en-US" altLang="zh-CN" sz="2000" spc="169" dirty="0">
                <a:solidFill>
                  <a:srgbClr val="1D4F00"/>
                </a:solidFill>
                <a:latin typeface="Times New Roman"/>
                <a:ea typeface="Times New Roman"/>
              </a:rPr>
              <a:t>skap</a:t>
            </a:r>
            <a:r>
              <a:rPr lang="en-US" altLang="zh-CN" sz="2000" spc="164" dirty="0">
                <a:solidFill>
                  <a:srgbClr val="1D4F00"/>
                </a:solidFill>
                <a:latin typeface="Times New Roman"/>
                <a:ea typeface="Times New Roman"/>
              </a:rPr>
              <a:t>ats</a:t>
            </a:r>
            <a:r>
              <a:rPr lang="en-US" altLang="zh-CN" sz="200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40" dirty="0">
                <a:solidFill>
                  <a:srgbClr val="1D4F00"/>
                </a:solidFill>
                <a:latin typeface="Times New Roman"/>
                <a:ea typeface="Times New Roman"/>
              </a:rPr>
              <a:t>för</a:t>
            </a:r>
            <a:r>
              <a:rPr lang="en-US" altLang="zh-CN" sz="2000" spc="204" dirty="0">
                <a:solidFill>
                  <a:srgbClr val="1D4F00"/>
                </a:solidFill>
                <a:latin typeface="Times New Roman"/>
                <a:ea typeface="Times New Roman"/>
              </a:rPr>
              <a:t>att</a:t>
            </a:r>
            <a:r>
              <a:rPr lang="en-US" altLang="zh-CN" sz="2000" spc="270" dirty="0">
                <a:solidFill>
                  <a:srgbClr val="1D4F00"/>
                </a:solidFill>
                <a:latin typeface="Times New Roman"/>
                <a:ea typeface="Times New Roman"/>
              </a:rPr>
              <a:t>bära</a:t>
            </a:r>
            <a:r>
              <a:rPr lang="en-US" altLang="zh-CN" sz="2000" spc="290" dirty="0">
                <a:solidFill>
                  <a:srgbClr val="1D4F00"/>
                </a:solidFill>
                <a:latin typeface="Times New Roman"/>
                <a:ea typeface="Times New Roman"/>
              </a:rPr>
              <a:t>fram</a:t>
            </a:r>
            <a:r>
              <a:rPr lang="en-US" altLang="zh-CN" sz="2000" spc="300" dirty="0">
                <a:solidFill>
                  <a:srgbClr val="1D4F00"/>
                </a:solidFill>
                <a:latin typeface="Times New Roman"/>
                <a:ea typeface="Times New Roman"/>
              </a:rPr>
              <a:t>en</a:t>
            </a:r>
            <a:r>
              <a:rPr lang="en-US" altLang="zh-CN" sz="2000" spc="250" dirty="0">
                <a:solidFill>
                  <a:srgbClr val="1D4F00"/>
                </a:solidFill>
                <a:latin typeface="Times New Roman"/>
                <a:ea typeface="Times New Roman"/>
              </a:rPr>
              <a:t>stän</a:t>
            </a:r>
            <a:r>
              <a:rPr lang="en-US" altLang="zh-CN" sz="2000" spc="245" dirty="0">
                <a:solidFill>
                  <a:srgbClr val="1D4F00"/>
                </a:solidFill>
                <a:latin typeface="Times New Roman"/>
                <a:ea typeface="Times New Roman"/>
              </a:rPr>
              <a:t>digt</a:t>
            </a:r>
            <a:r>
              <a:rPr lang="en-US" altLang="zh-CN" sz="200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1D4F00"/>
                </a:solidFill>
                <a:latin typeface="Times New Roman"/>
                <a:ea typeface="Times New Roman"/>
              </a:rPr>
              <a:t>framåtskridande</a:t>
            </a:r>
            <a:r>
              <a:rPr lang="en-US" altLang="zh-CN" sz="2000" spc="89" dirty="0">
                <a:solidFill>
                  <a:srgbClr val="1D4F00"/>
                </a:solidFill>
                <a:latin typeface="Times New Roman"/>
                <a:ea typeface="Times New Roman"/>
              </a:rPr>
              <a:t>civilisation,</a:t>
            </a:r>
            <a:r>
              <a:rPr lang="en-US" altLang="zh-CN" sz="2000" spc="110" dirty="0">
                <a:solidFill>
                  <a:srgbClr val="1D4F00"/>
                </a:solidFill>
                <a:latin typeface="Times New Roman"/>
                <a:ea typeface="Times New Roman"/>
              </a:rPr>
              <a:t>”</a:t>
            </a:r>
          </a:p>
          <a:p>
            <a:pPr marL="0" indent="1845523">
              <a:lnSpc>
                <a:spcPct val="100000"/>
              </a:lnSpc>
            </a:pPr>
            <a:r>
              <a:rPr lang="en-US" altLang="zh-CN" sz="2000" spc="30" dirty="0">
                <a:solidFill>
                  <a:srgbClr val="1D4F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000" spc="10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1D4F00"/>
                </a:solidFill>
                <a:latin typeface="Times New Roman"/>
                <a:ea typeface="Times New Roman"/>
              </a:rPr>
              <a:t>Bahá’u’lláh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  <p:sp>
        <p:nvSpPr>
          <p:cNvPr id="2" name="TextBox 19"/>
          <p:cNvSpPr txBox="1"/>
          <p:nvPr/>
        </p:nvSpPr>
        <p:spPr>
          <a:xfrm>
            <a:off x="2280729" y="4623602"/>
            <a:ext cx="3187404" cy="11842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416"/>
              </a:lnSpc>
            </a:pPr>
            <a:r>
              <a:rPr lang="en-US" altLang="zh-CN" sz="2700" spc="250" dirty="0">
                <a:solidFill>
                  <a:srgbClr val="D74114"/>
                </a:solidFill>
                <a:latin typeface="Times New Roman"/>
                <a:ea typeface="Times New Roman"/>
              </a:rPr>
              <a:t>Barnkla</a:t>
            </a:r>
            <a:r>
              <a:rPr lang="en-US" altLang="zh-CN" sz="2700" spc="245" dirty="0">
                <a:solidFill>
                  <a:srgbClr val="D74114"/>
                </a:solidFill>
                <a:latin typeface="Times New Roman"/>
                <a:ea typeface="Times New Roman"/>
              </a:rPr>
              <a:t>sser</a:t>
            </a:r>
          </a:p>
          <a:p>
            <a:pPr>
              <a:lnSpc>
                <a:spcPts val="800"/>
              </a:lnSpc>
            </a:pPr>
            <a:endParaRPr lang="en-US" dirty="0"/>
          </a:p>
          <a:p>
            <a:pPr marL="0" hangingPunct="0">
              <a:lnSpc>
                <a:spcPct val="109583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Material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för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11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åringar: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Utveckling</a:t>
            </a:r>
            <a:r>
              <a:rPr lang="en-US" altLang="zh-CN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av</a:t>
            </a:r>
            <a:r>
              <a:rPr lang="en-US" altLang="zh-CN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goda</a:t>
            </a:r>
            <a:r>
              <a:rPr lang="en-US" altLang="zh-CN" sz="20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egenskaper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61239" y="6181628"/>
            <a:ext cx="2117043" cy="388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27499"/>
              </a:lnSpc>
            </a:pPr>
            <a:r>
              <a:rPr lang="en-US" altLang="zh-CN" sz="2000" dirty="0">
                <a:solidFill>
                  <a:srgbClr val="1A5C1F"/>
                </a:solidFill>
                <a:latin typeface="Times New Roman"/>
                <a:ea typeface="Times New Roman"/>
              </a:rPr>
              <a:t>Pärlornas</a:t>
            </a:r>
            <a:r>
              <a:rPr lang="en-US" altLang="zh-CN" sz="2000" dirty="0">
                <a:solidFill>
                  <a:srgbClr val="1A5C1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" dirty="0">
                <a:solidFill>
                  <a:srgbClr val="1A5C1F"/>
                </a:solidFill>
                <a:latin typeface="Times New Roman"/>
                <a:ea typeface="Times New Roman"/>
              </a:rPr>
              <a:t>barnklass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  <p:sp>
        <p:nvSpPr>
          <p:cNvPr id="2" name="TextBox 24"/>
          <p:cNvSpPr txBox="1"/>
          <p:nvPr/>
        </p:nvSpPr>
        <p:spPr>
          <a:xfrm>
            <a:off x="2180170" y="1316688"/>
            <a:ext cx="5846612" cy="15773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700" spc="304" dirty="0">
                <a:solidFill>
                  <a:srgbClr val="000000"/>
                </a:solidFill>
                <a:latin typeface="Times New Roman"/>
                <a:ea typeface="Times New Roman"/>
              </a:rPr>
              <a:t>En</a:t>
            </a:r>
            <a:r>
              <a:rPr lang="en-US" altLang="zh-CN" sz="27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29" dirty="0">
                <a:solidFill>
                  <a:srgbClr val="000000"/>
                </a:solidFill>
                <a:latin typeface="Times New Roman"/>
                <a:ea typeface="Times New Roman"/>
              </a:rPr>
              <a:t>andlig</a:t>
            </a:r>
            <a:r>
              <a:rPr lang="en-US" altLang="zh-CN" sz="2700" spc="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45" dirty="0">
                <a:solidFill>
                  <a:srgbClr val="000000"/>
                </a:solidFill>
                <a:latin typeface="Times New Roman"/>
                <a:ea typeface="Times New Roman"/>
              </a:rPr>
              <a:t>atmosfär</a:t>
            </a:r>
            <a:r>
              <a:rPr lang="en-US" altLang="zh-CN" sz="2700" spc="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15" dirty="0">
                <a:solidFill>
                  <a:srgbClr val="000000"/>
                </a:solidFill>
                <a:latin typeface="Times New Roman"/>
                <a:ea typeface="Times New Roman"/>
              </a:rPr>
              <a:t>är</a:t>
            </a:r>
            <a:r>
              <a:rPr lang="en-US" altLang="zh-CN" sz="2700" spc="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15" dirty="0">
                <a:solidFill>
                  <a:srgbClr val="000000"/>
                </a:solidFill>
                <a:latin typeface="Times New Roman"/>
                <a:ea typeface="Times New Roman"/>
              </a:rPr>
              <a:t>viktig</a:t>
            </a:r>
            <a:r>
              <a:rPr lang="en-US" altLang="zh-CN" sz="2700" spc="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20" dirty="0">
                <a:solidFill>
                  <a:srgbClr val="000000"/>
                </a:solidFill>
                <a:latin typeface="Times New Roman"/>
                <a:ea typeface="Times New Roman"/>
              </a:rPr>
              <a:t>för</a:t>
            </a:r>
            <a:r>
              <a:rPr lang="en-US" altLang="zh-CN" sz="2700" spc="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185" dirty="0">
                <a:solidFill>
                  <a:srgbClr val="000000"/>
                </a:solidFill>
                <a:latin typeface="Times New Roman"/>
                <a:ea typeface="Times New Roman"/>
              </a:rPr>
              <a:t>att</a:t>
            </a:r>
            <a:r>
              <a:rPr lang="en-US" altLang="zh-CN" sz="2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50" dirty="0">
                <a:solidFill>
                  <a:srgbClr val="000000"/>
                </a:solidFill>
                <a:latin typeface="Times New Roman"/>
                <a:ea typeface="Times New Roman"/>
              </a:rPr>
              <a:t>stärka</a:t>
            </a:r>
            <a:r>
              <a:rPr lang="en-US" altLang="zh-CN" sz="270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315" dirty="0">
                <a:solidFill>
                  <a:srgbClr val="000000"/>
                </a:solidFill>
                <a:latin typeface="Times New Roman"/>
                <a:ea typeface="Times New Roman"/>
              </a:rPr>
              <a:t>gemenskapen</a:t>
            </a:r>
            <a:r>
              <a:rPr lang="en-US" altLang="zh-CN" sz="270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309" dirty="0">
                <a:solidFill>
                  <a:srgbClr val="000000"/>
                </a:solidFill>
                <a:latin typeface="Times New Roman"/>
                <a:ea typeface="Times New Roman"/>
              </a:rPr>
              <a:t>och</a:t>
            </a:r>
            <a:r>
              <a:rPr lang="en-US" altLang="zh-CN" sz="270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54" dirty="0">
                <a:solidFill>
                  <a:srgbClr val="000000"/>
                </a:solidFill>
                <a:latin typeface="Times New Roman"/>
                <a:ea typeface="Times New Roman"/>
              </a:rPr>
              <a:t>stödja</a:t>
            </a:r>
            <a:r>
              <a:rPr lang="en-US" altLang="zh-CN" sz="2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59" dirty="0">
                <a:solidFill>
                  <a:srgbClr val="000000"/>
                </a:solidFill>
                <a:latin typeface="Times New Roman"/>
                <a:ea typeface="Times New Roman"/>
              </a:rPr>
              <a:t>varandra</a:t>
            </a:r>
            <a:r>
              <a:rPr lang="en-US" altLang="zh-CN" sz="270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04" dirty="0">
                <a:solidFill>
                  <a:srgbClr val="0000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27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70" dirty="0">
                <a:solidFill>
                  <a:srgbClr val="000000"/>
                </a:solidFill>
                <a:latin typeface="Times New Roman"/>
                <a:ea typeface="Times New Roman"/>
              </a:rPr>
              <a:t>vandringen</a:t>
            </a:r>
            <a:r>
              <a:rPr lang="en-US" altLang="zh-CN" sz="27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95" dirty="0">
                <a:solidFill>
                  <a:srgbClr val="000000"/>
                </a:solidFill>
                <a:latin typeface="Times New Roman"/>
                <a:ea typeface="Times New Roman"/>
              </a:rPr>
              <a:t>på</a:t>
            </a:r>
            <a:r>
              <a:rPr lang="en-US" altLang="zh-CN" sz="2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79" dirty="0">
                <a:solidFill>
                  <a:srgbClr val="000000"/>
                </a:solidFill>
                <a:latin typeface="Times New Roman"/>
                <a:ea typeface="Times New Roman"/>
              </a:rPr>
              <a:t>tjänandets</a:t>
            </a:r>
            <a:r>
              <a:rPr lang="en-US" altLang="zh-CN" sz="27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34" dirty="0">
                <a:solidFill>
                  <a:srgbClr val="000000"/>
                </a:solidFill>
                <a:latin typeface="Times New Roman"/>
                <a:ea typeface="Times New Roman"/>
              </a:rPr>
              <a:t>stig.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2464396" y="3462878"/>
            <a:ext cx="3778891" cy="1658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2500"/>
              </a:lnSpc>
            </a:pPr>
            <a:r>
              <a:rPr lang="en-US" altLang="zh-CN" sz="2000" spc="-25" dirty="0">
                <a:solidFill>
                  <a:srgbClr val="1D4F00"/>
                </a:solidFill>
                <a:latin typeface="Times New Roman"/>
                <a:ea typeface="Times New Roman"/>
              </a:rPr>
              <a:t>"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ea typeface="Times New Roman"/>
              </a:rPr>
              <a:t>Mänsklighetens</a:t>
            </a:r>
            <a:r>
              <a:rPr lang="en-US" altLang="zh-CN" sz="2400" i="1" spc="-3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35" dirty="0">
                <a:solidFill>
                  <a:srgbClr val="1D4F00"/>
                </a:solidFill>
                <a:latin typeface="Times New Roman"/>
                <a:ea typeface="Times New Roman"/>
              </a:rPr>
              <a:t>välbefinnande,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dess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fred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och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säkerhet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är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ouppnåeliga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såvida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icke</a:t>
            </a:r>
            <a:r>
              <a:rPr lang="en-US" altLang="zh-CN" sz="2400" i="1" spc="-4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dess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enighet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5" dirty="0">
                <a:solidFill>
                  <a:srgbClr val="1D4F00"/>
                </a:solidFill>
                <a:latin typeface="Times New Roman"/>
                <a:ea typeface="Times New Roman"/>
              </a:rPr>
              <a:t>är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5" dirty="0">
                <a:solidFill>
                  <a:srgbClr val="1D4F00"/>
                </a:solidFill>
                <a:latin typeface="Times New Roman"/>
                <a:ea typeface="Times New Roman"/>
              </a:rPr>
              <a:t>fast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grundad</a:t>
            </a:r>
            <a:r>
              <a:rPr lang="en-US" altLang="zh-CN" sz="2000" spc="-34" dirty="0">
                <a:solidFill>
                  <a:srgbClr val="1D4F00"/>
                </a:solidFill>
                <a:latin typeface="Times New Roman"/>
                <a:ea typeface="Times New Roman"/>
              </a:rPr>
              <a:t>"</a:t>
            </a:r>
          </a:p>
          <a:p>
            <a:pPr marL="0" indent="914400">
              <a:lnSpc>
                <a:spcPct val="100000"/>
              </a:lnSpc>
            </a:pPr>
            <a:r>
              <a:rPr lang="en-US" altLang="zh-CN" sz="2000" spc="30" dirty="0">
                <a:solidFill>
                  <a:srgbClr val="1D4F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000" spc="10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1D4F00"/>
                </a:solidFill>
                <a:latin typeface="Times New Roman"/>
                <a:ea typeface="Times New Roman"/>
              </a:rPr>
              <a:t>Bahá’u’lláh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  <p:sp>
        <p:nvSpPr>
          <p:cNvPr id="2" name="TextBox 7"/>
          <p:cNvSpPr txBox="1"/>
          <p:nvPr/>
        </p:nvSpPr>
        <p:spPr>
          <a:xfrm>
            <a:off x="2422817" y="2705749"/>
            <a:ext cx="6699104" cy="2103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spc="-40" dirty="0">
                <a:solidFill>
                  <a:srgbClr val="1D4F00"/>
                </a:solidFill>
                <a:latin typeface="Times New Roman"/>
                <a:ea typeface="Times New Roman"/>
              </a:rPr>
              <a:t>"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Den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5" dirty="0">
                <a:solidFill>
                  <a:srgbClr val="1D4F00"/>
                </a:solidFill>
                <a:latin typeface="Times New Roman"/>
                <a:ea typeface="Times New Roman"/>
              </a:rPr>
              <a:t>tid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måste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komma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då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den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tvingande</a:t>
            </a:r>
            <a:r>
              <a:rPr lang="en-US" altLang="zh-CN" sz="2400" i="1" spc="-3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nödvändigheten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av</a:t>
            </a:r>
            <a:r>
              <a:rPr lang="en-US" altLang="zh-CN" sz="2400" i="1" spc="-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ea typeface="Times New Roman"/>
              </a:rPr>
              <a:t>att</a:t>
            </a:r>
            <a:r>
              <a:rPr lang="en-US" altLang="zh-CN" sz="2400" i="1" spc="-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ea typeface="Times New Roman"/>
              </a:rPr>
              <a:t>hålla</a:t>
            </a:r>
            <a:r>
              <a:rPr lang="en-US" altLang="zh-CN" sz="2400" i="1" spc="-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en</a:t>
            </a:r>
            <a:r>
              <a:rPr lang="en-US" altLang="zh-CN" sz="2400" i="1" spc="-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ea typeface="Times New Roman"/>
              </a:rPr>
              <a:t>bred,</a:t>
            </a:r>
            <a:r>
              <a:rPr lang="en-US" altLang="zh-CN" sz="2400" i="1" spc="-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5" dirty="0">
                <a:solidFill>
                  <a:srgbClr val="1D4F00"/>
                </a:solidFill>
                <a:latin typeface="Times New Roman"/>
                <a:ea typeface="Times New Roman"/>
              </a:rPr>
              <a:t>allomfattande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sammankomst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ea typeface="Times New Roman"/>
              </a:rPr>
              <a:t>av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människor</a:t>
            </a:r>
            <a:r>
              <a:rPr lang="en-US" altLang="zh-CN" sz="2400" i="1" spc="-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kommer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35" dirty="0">
                <a:solidFill>
                  <a:srgbClr val="1D4F00"/>
                </a:solidFill>
                <a:latin typeface="Times New Roman"/>
                <a:ea typeface="Times New Roman"/>
              </a:rPr>
              <a:t>att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4" dirty="0">
                <a:solidFill>
                  <a:srgbClr val="1D4F00"/>
                </a:solidFill>
                <a:latin typeface="Times New Roman"/>
                <a:ea typeface="Times New Roman"/>
              </a:rPr>
              <a:t>allmänt</a:t>
            </a:r>
            <a:r>
              <a:rPr lang="en-US" altLang="zh-CN" sz="2400" i="1" spc="-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ea typeface="Times New Roman"/>
              </a:rPr>
              <a:t>inses.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Världens</a:t>
            </a:r>
            <a:r>
              <a:rPr lang="en-US" altLang="zh-CN" sz="2400" i="1" spc="-3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4" dirty="0">
                <a:solidFill>
                  <a:srgbClr val="1D4F00"/>
                </a:solidFill>
                <a:latin typeface="Times New Roman"/>
                <a:ea typeface="Times New Roman"/>
              </a:rPr>
              <a:t>härskare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och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konungar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5" dirty="0">
                <a:solidFill>
                  <a:srgbClr val="1D4F00"/>
                </a:solidFill>
                <a:latin typeface="Times New Roman"/>
                <a:ea typeface="Times New Roman"/>
              </a:rPr>
              <a:t>måste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bevista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den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och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måste...överväga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de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vägar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och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medel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80" dirty="0">
                <a:solidFill>
                  <a:srgbClr val="1D4F00"/>
                </a:solidFill>
                <a:latin typeface="Times New Roman"/>
                <a:ea typeface="Times New Roman"/>
              </a:rPr>
              <a:t>som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kan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lägga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grunden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för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5" dirty="0">
                <a:solidFill>
                  <a:srgbClr val="1D4F00"/>
                </a:solidFill>
                <a:latin typeface="Times New Roman"/>
                <a:ea typeface="Times New Roman"/>
              </a:rPr>
              <a:t>världens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Stora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fred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5" dirty="0">
                <a:solidFill>
                  <a:srgbClr val="1D4F00"/>
                </a:solidFill>
                <a:latin typeface="Times New Roman"/>
                <a:ea typeface="Times New Roman"/>
              </a:rPr>
              <a:t>bland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5" dirty="0">
                <a:solidFill>
                  <a:srgbClr val="1D4F00"/>
                </a:solidFill>
                <a:latin typeface="Times New Roman"/>
                <a:ea typeface="Times New Roman"/>
              </a:rPr>
              <a:t>människorna.</a:t>
            </a:r>
            <a:r>
              <a:rPr lang="en-US" altLang="zh-CN" sz="2000" spc="-20" dirty="0">
                <a:solidFill>
                  <a:srgbClr val="1D4F00"/>
                </a:solidFill>
                <a:latin typeface="Times New Roman"/>
                <a:ea typeface="Times New Roman"/>
              </a:rPr>
              <a:t>"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  <p:sp>
        <p:nvSpPr>
          <p:cNvPr id="2" name="TextBox 9"/>
          <p:cNvSpPr txBox="1"/>
          <p:nvPr/>
        </p:nvSpPr>
        <p:spPr>
          <a:xfrm>
            <a:off x="2453017" y="4836378"/>
            <a:ext cx="3685154" cy="1402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i="1" spc="-75" dirty="0">
                <a:solidFill>
                  <a:srgbClr val="1D4F00"/>
                </a:solidFill>
                <a:latin typeface="Times New Roman"/>
                <a:ea typeface="Times New Roman"/>
              </a:rPr>
              <a:t>”Världsfred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är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5" dirty="0">
                <a:solidFill>
                  <a:srgbClr val="1D4F00"/>
                </a:solidFill>
                <a:latin typeface="Times New Roman"/>
                <a:ea typeface="Times New Roman"/>
              </a:rPr>
              <a:t>inte</a:t>
            </a:r>
            <a:r>
              <a:rPr lang="en-US" altLang="zh-CN" sz="2400" i="1" spc="-4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80" dirty="0">
                <a:solidFill>
                  <a:srgbClr val="1D4F00"/>
                </a:solidFill>
                <a:latin typeface="Times New Roman"/>
                <a:ea typeface="Times New Roman"/>
              </a:rPr>
              <a:t>bara</a:t>
            </a:r>
            <a:r>
              <a:rPr lang="en-US" altLang="zh-CN" sz="2400" i="1" spc="-4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möjlig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utan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9" dirty="0">
                <a:solidFill>
                  <a:srgbClr val="1D4F00"/>
                </a:solidFill>
                <a:latin typeface="Times New Roman"/>
                <a:ea typeface="Times New Roman"/>
              </a:rPr>
              <a:t>också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0" dirty="0">
                <a:solidFill>
                  <a:srgbClr val="1D4F00"/>
                </a:solidFill>
                <a:latin typeface="Times New Roman"/>
                <a:ea typeface="Times New Roman"/>
              </a:rPr>
              <a:t>oundviklig.</a:t>
            </a:r>
            <a:r>
              <a:rPr lang="en-US" altLang="zh-CN" sz="2400" i="1" spc="-34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90" dirty="0">
                <a:solidFill>
                  <a:srgbClr val="1D4F00"/>
                </a:solidFill>
                <a:latin typeface="Times New Roman"/>
                <a:ea typeface="Times New Roman"/>
              </a:rPr>
              <a:t>Den</a:t>
            </a:r>
            <a:r>
              <a:rPr lang="en-US" altLang="zh-CN" sz="2400" i="1" spc="-4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64" dirty="0">
                <a:solidFill>
                  <a:srgbClr val="1D4F00"/>
                </a:solidFill>
                <a:latin typeface="Times New Roman"/>
                <a:ea typeface="Times New Roman"/>
              </a:rPr>
              <a:t>är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nästa</a:t>
            </a:r>
            <a:r>
              <a:rPr lang="en-US" altLang="zh-CN" sz="2400" i="1" spc="-2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steg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40" dirty="0">
                <a:solidFill>
                  <a:srgbClr val="1D4F00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2400" i="1" spc="-30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5" dirty="0">
                <a:solidFill>
                  <a:srgbClr val="1D4F00"/>
                </a:solidFill>
                <a:latin typeface="Times New Roman"/>
                <a:ea typeface="Times New Roman"/>
              </a:rPr>
              <a:t>vår</a:t>
            </a:r>
            <a:r>
              <a:rPr lang="en-US" altLang="zh-CN" sz="2400" i="1" spc="-35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50" dirty="0">
                <a:solidFill>
                  <a:srgbClr val="1D4F00"/>
                </a:solidFill>
                <a:latin typeface="Times New Roman"/>
                <a:ea typeface="Times New Roman"/>
              </a:rPr>
              <a:t>planets</a:t>
            </a:r>
            <a:r>
              <a:rPr lang="en-US" altLang="zh-CN" sz="2400" i="1" dirty="0">
                <a:solidFill>
                  <a:srgbClr val="1D4F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i="1" spc="-100" dirty="0">
                <a:solidFill>
                  <a:srgbClr val="1D4F00"/>
                </a:solidFill>
                <a:latin typeface="Times New Roman"/>
                <a:ea typeface="Times New Roman"/>
              </a:rPr>
              <a:t>utvecklin</a:t>
            </a:r>
            <a:r>
              <a:rPr lang="en-US" altLang="zh-CN" sz="2400" i="1" spc="-94" dirty="0">
                <a:solidFill>
                  <a:srgbClr val="1D4F00"/>
                </a:solidFill>
                <a:latin typeface="Times New Roman"/>
                <a:ea typeface="Times New Roman"/>
              </a:rPr>
              <a:t>g…”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7566659"/>
          </a:xfrm>
          <a:prstGeom prst="rect">
            <a:avLst/>
          </a:prstGeom>
        </p:spPr>
      </p:pic>
      <p:sp>
        <p:nvSpPr>
          <p:cNvPr id="2" name="TextBox 13"/>
          <p:cNvSpPr txBox="1"/>
          <p:nvPr/>
        </p:nvSpPr>
        <p:spPr>
          <a:xfrm>
            <a:off x="7674762" y="6340670"/>
            <a:ext cx="1885362" cy="312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50" spc="55" dirty="0">
                <a:solidFill>
                  <a:srgbClr val="650B00"/>
                </a:solidFill>
                <a:latin typeface="Times New Roman"/>
                <a:ea typeface="Times New Roman"/>
              </a:rPr>
              <a:t>‘–</a:t>
            </a:r>
            <a:r>
              <a:rPr lang="en-US" altLang="zh-CN" sz="2050" spc="85" dirty="0">
                <a:solidFill>
                  <a:srgbClr val="650B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50" spc="64" dirty="0">
                <a:solidFill>
                  <a:srgbClr val="650B00"/>
                </a:solidFill>
                <a:latin typeface="Times New Roman"/>
                <a:ea typeface="Times New Roman"/>
              </a:rPr>
              <a:t>Abdu’l-Bahá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186</Words>
  <Application>Microsoft Office PowerPoint</Application>
  <PresentationFormat>Anpassad</PresentationFormat>
  <Paragraphs>37</Paragraphs>
  <Slides>16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Örjan Widegren</cp:lastModifiedBy>
  <cp:revision>3</cp:revision>
  <dcterms:created xsi:type="dcterms:W3CDTF">2011-01-21T15:00:27Z</dcterms:created>
  <dcterms:modified xsi:type="dcterms:W3CDTF">2021-06-01T17:03:51Z</dcterms:modified>
</cp:coreProperties>
</file>